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bin" ContentType="application/vnd.openxmlformats-officedocument.oleObject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9" r:id="rId3"/>
    <p:sldId id="274" r:id="rId4"/>
    <p:sldId id="275" r:id="rId5"/>
    <p:sldId id="276" r:id="rId6"/>
    <p:sldId id="277" r:id="rId7"/>
    <p:sldId id="284" r:id="rId8"/>
    <p:sldId id="278" r:id="rId9"/>
    <p:sldId id="279" r:id="rId10"/>
    <p:sldId id="285" r:id="rId11"/>
    <p:sldId id="281" r:id="rId12"/>
    <p:sldId id="301" r:id="rId13"/>
    <p:sldId id="302" r:id="rId14"/>
    <p:sldId id="304" r:id="rId15"/>
    <p:sldId id="305" r:id="rId16"/>
    <p:sldId id="306" r:id="rId17"/>
    <p:sldId id="307" r:id="rId18"/>
    <p:sldId id="287" r:id="rId19"/>
    <p:sldId id="286" r:id="rId20"/>
    <p:sldId id="283" r:id="rId21"/>
    <p:sldId id="280" r:id="rId22"/>
    <p:sldId id="288" r:id="rId23"/>
    <p:sldId id="289" r:id="rId24"/>
    <p:sldId id="308" r:id="rId25"/>
    <p:sldId id="309" r:id="rId26"/>
    <p:sldId id="292" r:id="rId27"/>
    <p:sldId id="293" r:id="rId28"/>
    <p:sldId id="272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16" y="-30"/>
      </p:cViewPr>
      <p:guideLst>
        <p:guide orient="horz" pos="206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4E574-C784-419E-B675-41BA40A3F3D4}" type="datetimeFigureOut">
              <a:rPr lang="ko-KR" altLang="en-US" smtClean="0"/>
              <a:pPr/>
              <a:t>2011-03-15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0372E-A09B-4758-9BD9-7299C5678E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1268760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212976"/>
            <a:ext cx="7500990" cy="288032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9185-E7B3-4246-B9A4-A0917CE0B434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Arial" pitchFamily="34" charset="0"/>
              <a:buChar char="•"/>
              <a:defRPr sz="2000">
                <a:latin typeface="HY견고딕" pitchFamily="18" charset="-127"/>
                <a:ea typeface="HY견고딕" pitchFamily="18" charset="-127"/>
              </a:defRPr>
            </a:lvl1pPr>
            <a:lvl2pPr>
              <a:buSzPct val="120000"/>
              <a:defRPr sz="2000" b="0">
                <a:latin typeface="HY중고딕" pitchFamily="18" charset="-127"/>
                <a:ea typeface="HY중고딕" pitchFamily="18" charset="-127"/>
              </a:defRPr>
            </a:lvl2pPr>
            <a:lvl3pPr>
              <a:buSzPct val="120000"/>
              <a:defRPr sz="1800" b="0">
                <a:latin typeface="HY중고딕" pitchFamily="18" charset="-127"/>
                <a:ea typeface="HY중고딕" pitchFamily="18" charset="-127"/>
              </a:defRPr>
            </a:lvl3pPr>
            <a:lvl4pPr>
              <a:defRPr sz="1600" b="0">
                <a:latin typeface="HY중고딕" pitchFamily="18" charset="-127"/>
                <a:ea typeface="HY중고딕" pitchFamily="18" charset="-127"/>
              </a:defRPr>
            </a:lvl4pPr>
            <a:lvl5pPr>
              <a:defRPr sz="1600" b="0">
                <a:latin typeface="HY중고딕" pitchFamily="18" charset="-127"/>
                <a:ea typeface="HY중고딕" pitchFamily="18" charset="-127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9185-E7B3-4246-B9A4-A0917CE0B434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>
                <a:effectLst/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353" y="188640"/>
            <a:ext cx="8545927" cy="1143000"/>
          </a:xfrm>
        </p:spPr>
        <p:txBody>
          <a:bodyPr/>
          <a:lstStyle>
            <a:lvl1pPr>
              <a:defRPr b="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412776"/>
            <a:ext cx="3786218" cy="4896544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400">
                <a:latin typeface="HY견고딕" pitchFamily="18" charset="-127"/>
                <a:ea typeface="HY견고딕" pitchFamily="18" charset="-127"/>
              </a:defRPr>
            </a:lvl1pPr>
            <a:lvl2pPr>
              <a:defRPr sz="2200">
                <a:latin typeface="HY중고딕" pitchFamily="18" charset="-127"/>
                <a:ea typeface="HY중고딕" pitchFamily="18" charset="-127"/>
              </a:defRPr>
            </a:lvl2pPr>
            <a:lvl3pPr>
              <a:defRPr sz="2000">
                <a:latin typeface="HY중고딕" pitchFamily="18" charset="-127"/>
                <a:ea typeface="HY중고딕" pitchFamily="18" charset="-127"/>
              </a:defRPr>
            </a:lvl3pPr>
            <a:lvl4pPr>
              <a:defRPr sz="1800">
                <a:latin typeface="HY중고딕" pitchFamily="18" charset="-127"/>
                <a:ea typeface="HY중고딕" pitchFamily="18" charset="-127"/>
              </a:defRPr>
            </a:lvl4pPr>
            <a:lvl5pPr>
              <a:defRPr sz="1800">
                <a:latin typeface="HY중고딕" pitchFamily="18" charset="-127"/>
                <a:ea typeface="HY중고딕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412776"/>
            <a:ext cx="3785616" cy="4896544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400">
                <a:latin typeface="HY견고딕" pitchFamily="18" charset="-127"/>
                <a:ea typeface="HY견고딕" pitchFamily="18" charset="-127"/>
              </a:defRPr>
            </a:lvl1pPr>
            <a:lvl2pPr>
              <a:defRPr sz="2200">
                <a:latin typeface="HY중고딕" pitchFamily="18" charset="-127"/>
                <a:ea typeface="HY중고딕" pitchFamily="18" charset="-127"/>
              </a:defRPr>
            </a:lvl2pPr>
            <a:lvl3pPr>
              <a:defRPr sz="2000">
                <a:latin typeface="HY중고딕" pitchFamily="18" charset="-127"/>
                <a:ea typeface="HY중고딕" pitchFamily="18" charset="-127"/>
              </a:defRPr>
            </a:lvl3pPr>
            <a:lvl4pPr>
              <a:defRPr sz="1800">
                <a:latin typeface="HY중고딕" pitchFamily="18" charset="-127"/>
                <a:ea typeface="HY중고딕" pitchFamily="18" charset="-127"/>
              </a:defRPr>
            </a:lvl4pPr>
            <a:lvl5pPr>
              <a:defRPr sz="1800">
                <a:latin typeface="HY중고딕" pitchFamily="18" charset="-127"/>
                <a:ea typeface="HY중고딕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9185-E7B3-4246-B9A4-A0917CE0B434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9185-E7B3-4246-B9A4-A0917CE0B434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Arial" pitchFamily="34" charset="0"/>
              <a:buChar char="•"/>
              <a:defRPr sz="2000">
                <a:latin typeface="HY견고딕" pitchFamily="18" charset="-127"/>
                <a:ea typeface="HY견고딕" pitchFamily="18" charset="-127"/>
              </a:defRPr>
            </a:lvl1pPr>
            <a:lvl2pPr>
              <a:buSzPct val="120000"/>
              <a:defRPr sz="2000" b="0">
                <a:latin typeface="HY중고딕" pitchFamily="18" charset="-127"/>
                <a:ea typeface="HY중고딕" pitchFamily="18" charset="-127"/>
              </a:defRPr>
            </a:lvl2pPr>
            <a:lvl3pPr>
              <a:buSzPct val="120000"/>
              <a:defRPr sz="1800" b="0">
                <a:latin typeface="HY중고딕" pitchFamily="18" charset="-127"/>
                <a:ea typeface="HY중고딕" pitchFamily="18" charset="-127"/>
              </a:defRPr>
            </a:lvl3pPr>
            <a:lvl4pPr>
              <a:defRPr sz="1600" b="0">
                <a:latin typeface="HY중고딕" pitchFamily="18" charset="-127"/>
                <a:ea typeface="HY중고딕" pitchFamily="18" charset="-127"/>
              </a:defRPr>
            </a:lvl4pPr>
            <a:lvl5pPr>
              <a:defRPr sz="1600" b="0">
                <a:latin typeface="HY중고딕" pitchFamily="18" charset="-127"/>
                <a:ea typeface="HY중고딕" pitchFamily="18" charset="-127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188640"/>
            <a:ext cx="8186766" cy="1143000"/>
          </a:xfrm>
        </p:spPr>
        <p:txBody>
          <a:bodyPr>
            <a:normAutofit/>
          </a:bodyPr>
          <a:lstStyle>
            <a:lvl1pPr algn="ctr">
              <a:defRPr kumimoji="0" lang="en-US" altLang="en-US" sz="3600" b="0" kern="1200" spc="100" dirty="0">
                <a:ln w="18000">
                  <a:noFill/>
                  <a:prstDash val="solid"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9185-E7B3-4246-B9A4-A0917CE0B434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9185-E7B3-4246-B9A4-A0917CE0B434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188640"/>
            <a:ext cx="8545927" cy="1008112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B199185-E7B3-4246-B9A4-A0917CE0B434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410" name="Picture 2" descr="C:\Users\HAEJONGKOREA\AppData\Local\Microsoft\Windows\Temporary Internet Files\Low\Content.IE5\5PG11QNT\1-1_hanulsora[1]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86" t="16017" r="4991" b="19916"/>
          <a:stretch>
            <a:fillRect/>
          </a:stretch>
        </p:blipFill>
        <p:spPr bwMode="auto">
          <a:xfrm>
            <a:off x="2534" y="6381328"/>
            <a:ext cx="2121194" cy="476672"/>
          </a:xfrm>
          <a:prstGeom prst="rect">
            <a:avLst/>
          </a:prstGeom>
          <a:noFill/>
        </p:spPr>
      </p:pic>
      <p:sp>
        <p:nvSpPr>
          <p:cNvPr id="11" name="텍스트 개체 틀 1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2" name="Rectangle 22"/>
          <p:cNvSpPr>
            <a:spLocks noChangeArrowheads="1"/>
          </p:cNvSpPr>
          <p:nvPr userDrawn="1"/>
        </p:nvSpPr>
        <p:spPr bwMode="auto">
          <a:xfrm>
            <a:off x="288032" y="-27384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ko-KR" altLang="en-US" sz="14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14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장 물리적 시스템의 상태 방정식</a:t>
            </a:r>
            <a:endParaRPr lang="en-US" altLang="ko-KR" sz="14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4" r:id="rId5"/>
    <p:sldLayoutId id="2147483665" r:id="rId6"/>
  </p:sldLayoutIdLst>
  <p:txStyles>
    <p:titleStyle>
      <a:lvl1pPr algn="ctr" rtl="0" eaLnBrk="1" latinLnBrk="1" hangingPunct="1">
        <a:spcBef>
          <a:spcPct val="0"/>
        </a:spcBef>
        <a:buNone/>
        <a:defRPr kumimoji="0" sz="36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HY견고딕" pitchFamily="18" charset="-127"/>
          <a:ea typeface="HY견고딕" pitchFamily="18" charset="-127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lang="ko-KR" altLang="en-US" sz="2000" kern="1200" dirty="0" smtClean="0">
          <a:solidFill>
            <a:schemeClr val="tx2"/>
          </a:solidFill>
          <a:latin typeface="HY견고딕" pitchFamily="18" charset="-127"/>
          <a:ea typeface="HY견고딕" pitchFamily="18" charset="-127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000" b="0" kern="1200">
          <a:solidFill>
            <a:schemeClr val="tx1"/>
          </a:solidFill>
          <a:latin typeface="HY중고딕" pitchFamily="18" charset="-127"/>
          <a:ea typeface="HY중고딕" pitchFamily="18" charset="-127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800" kern="1200">
          <a:solidFill>
            <a:schemeClr val="tx1"/>
          </a:solidFill>
          <a:latin typeface="HY중고딕" pitchFamily="18" charset="-127"/>
          <a:ea typeface="HY중고딕" pitchFamily="18" charset="-127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1600" kern="1200">
          <a:solidFill>
            <a:schemeClr val="tx1"/>
          </a:solidFill>
          <a:latin typeface="HY중고딕" pitchFamily="18" charset="-127"/>
          <a:ea typeface="HY중고딕" pitchFamily="18" charset="-127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HY중고딕" pitchFamily="18" charset="-127"/>
          <a:ea typeface="HY중고딕" pitchFamily="18" charset="-127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5" Type="http://schemas.openxmlformats.org/officeDocument/2006/relationships/tags" Target="../tags/tag7.xml"/><Relationship Id="rId10" Type="http://schemas.openxmlformats.org/officeDocument/2006/relationships/image" Target="../media/image15.png"/><Relationship Id="rId4" Type="http://schemas.openxmlformats.org/officeDocument/2006/relationships/tags" Target="../tags/tag6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1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50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tags" Target="../tags/tag16.xml"/><Relationship Id="rId11" Type="http://schemas.openxmlformats.org/officeDocument/2006/relationships/image" Target="../media/image49.png"/><Relationship Id="rId5" Type="http://schemas.openxmlformats.org/officeDocument/2006/relationships/tags" Target="../tags/tag15.xml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48.png"/><Relationship Id="rId4" Type="http://schemas.openxmlformats.org/officeDocument/2006/relationships/tags" Target="../tags/tag14.xml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tags" Target="../tags/tag20.xml"/><Relationship Id="rId21" Type="http://schemas.openxmlformats.org/officeDocument/2006/relationships/image" Target="../media/image62.png"/><Relationship Id="rId7" Type="http://schemas.openxmlformats.org/officeDocument/2006/relationships/tags" Target="../tags/tag24.xml"/><Relationship Id="rId12" Type="http://schemas.openxmlformats.org/officeDocument/2006/relationships/slideLayout" Target="../slideLayouts/slideLayout4.xml"/><Relationship Id="rId17" Type="http://schemas.openxmlformats.org/officeDocument/2006/relationships/image" Target="../media/image58.png"/><Relationship Id="rId2" Type="http://schemas.openxmlformats.org/officeDocument/2006/relationships/tags" Target="../tags/tag19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image" Target="../media/image56.png"/><Relationship Id="rId10" Type="http://schemas.openxmlformats.org/officeDocument/2006/relationships/tags" Target="../tags/tag27.xml"/><Relationship Id="rId19" Type="http://schemas.openxmlformats.org/officeDocument/2006/relationships/image" Target="../media/image60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oleObject" Target="../embeddings/oleObject25.bin"/><Relationship Id="rId2" Type="http://schemas.openxmlformats.org/officeDocument/2006/relationships/tags" Target="../tags/tag2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jpe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70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69.png"/><Relationship Id="rId5" Type="http://schemas.openxmlformats.org/officeDocument/2006/relationships/tags" Target="../tags/tag35.xml"/><Relationship Id="rId10" Type="http://schemas.openxmlformats.org/officeDocument/2006/relationships/image" Target="../media/image68.png"/><Relationship Id="rId4" Type="http://schemas.openxmlformats.org/officeDocument/2006/relationships/tags" Target="../tags/tag34.xml"/><Relationship Id="rId9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6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66.png"/><Relationship Id="rId5" Type="http://schemas.openxmlformats.org/officeDocument/2006/relationships/image" Target="../media/image71.jpeg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6.pn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5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74.png"/><Relationship Id="rId5" Type="http://schemas.openxmlformats.org/officeDocument/2006/relationships/tags" Target="../tags/tag44.xml"/><Relationship Id="rId10" Type="http://schemas.openxmlformats.org/officeDocument/2006/relationships/image" Target="../media/image73.png"/><Relationship Id="rId4" Type="http://schemas.openxmlformats.org/officeDocument/2006/relationships/tags" Target="../tags/tag43.xml"/><Relationship Id="rId9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81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80.png"/><Relationship Id="rId5" Type="http://schemas.openxmlformats.org/officeDocument/2006/relationships/tags" Target="../tags/tag50.xml"/><Relationship Id="rId10" Type="http://schemas.openxmlformats.org/officeDocument/2006/relationships/image" Target="../media/image79.png"/><Relationship Id="rId4" Type="http://schemas.openxmlformats.org/officeDocument/2006/relationships/tags" Target="../tags/tag49.xml"/><Relationship Id="rId9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자동제어공학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068960"/>
            <a:ext cx="7500990" cy="2019074"/>
          </a:xfrm>
        </p:spPr>
        <p:txBody>
          <a:bodyPr>
            <a:noAutofit/>
          </a:bodyPr>
          <a:lstStyle/>
          <a:p>
            <a:endParaRPr lang="en-US" altLang="ko-KR" dirty="0" smtClean="0"/>
          </a:p>
          <a:p>
            <a:r>
              <a:rPr lang="en-US" altLang="ko-KR" i="1" dirty="0" smtClean="0"/>
              <a:t>3. </a:t>
            </a:r>
            <a:r>
              <a:rPr lang="ko-KR" altLang="en-US" i="1" dirty="0" smtClean="0"/>
              <a:t>물리적 시스템의 상태방정식</a:t>
            </a:r>
            <a:endParaRPr lang="en-US" altLang="ko-KR" i="1" dirty="0" smtClean="0"/>
          </a:p>
          <a:p>
            <a:endParaRPr lang="en-US" altLang="ko-KR" sz="3200" dirty="0" smtClean="0"/>
          </a:p>
          <a:p>
            <a:r>
              <a:rPr lang="ko-KR" altLang="en-US" sz="3200" dirty="0" smtClean="0"/>
              <a:t>정  우  용</a:t>
            </a:r>
            <a:endParaRPr lang="ko-KR" alt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631229"/>
            <a:ext cx="8229600" cy="5750099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상태 변수 선정의 제약 조건</a:t>
            </a:r>
            <a:endParaRPr lang="en-US" altLang="ko-KR" dirty="0" smtClean="0"/>
          </a:p>
          <a:p>
            <a:pPr lvl="1"/>
            <a:r>
              <a:rPr lang="en-US" altLang="ko-KR" b="0" dirty="0" smtClean="0"/>
              <a:t>n </a:t>
            </a:r>
            <a:r>
              <a:rPr lang="ko-KR" altLang="en-US" b="0" dirty="0" smtClean="0"/>
              <a:t>차 시스템은 최소 </a:t>
            </a:r>
            <a:r>
              <a:rPr lang="en-US" altLang="ko-KR" b="0" dirty="0" smtClean="0"/>
              <a:t>n</a:t>
            </a:r>
            <a:r>
              <a:rPr lang="ko-KR" altLang="en-US" b="0" dirty="0" smtClean="0"/>
              <a:t>개의 상태변수로서 나타낼 수 있다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최소 수의 상태변수들은 서로</a:t>
            </a:r>
            <a:r>
              <a:rPr lang="en-US" altLang="ko-KR" b="0" dirty="0" smtClean="0"/>
              <a:t> </a:t>
            </a:r>
            <a:r>
              <a:rPr lang="ko-KR" altLang="en-US" dirty="0" smtClean="0">
                <a:solidFill>
                  <a:srgbClr val="0070C0"/>
                </a:solidFill>
              </a:rPr>
              <a:t>선형 독립적</a:t>
            </a:r>
            <a:r>
              <a:rPr lang="ko-KR" altLang="en-US" b="0" dirty="0" smtClean="0">
                <a:solidFill>
                  <a:srgbClr val="0070C0"/>
                </a:solidFill>
              </a:rPr>
              <a:t> </a:t>
            </a:r>
            <a:r>
              <a:rPr lang="en-US" altLang="ko-KR" b="0" dirty="0" smtClean="0">
                <a:solidFill>
                  <a:srgbClr val="0070C0"/>
                </a:solidFill>
              </a:rPr>
              <a:t>(linearly independent)</a:t>
            </a:r>
          </a:p>
          <a:p>
            <a:pPr lvl="1"/>
            <a:endParaRPr lang="ko-KR" altLang="en-US" b="0" dirty="0" smtClean="0">
              <a:solidFill>
                <a:srgbClr val="0070C0"/>
              </a:solidFill>
            </a:endParaRPr>
          </a:p>
          <a:p>
            <a:pPr lvl="1">
              <a:buNone/>
            </a:pPr>
            <a:r>
              <a:rPr lang="en-US" altLang="ko-KR" b="0" dirty="0" smtClean="0">
                <a:sym typeface="Wingdings" pitchFamily="2" charset="2"/>
              </a:rPr>
              <a:t>  </a:t>
            </a:r>
            <a:r>
              <a:rPr lang="ko-KR" altLang="en-US" b="0" dirty="0" smtClean="0">
                <a:sym typeface="Wingdings" pitchFamily="2" charset="2"/>
              </a:rPr>
              <a:t>어떤 변수가 다른 상태 변수들의 선형 결합으로 표시되면</a:t>
            </a:r>
            <a:endParaRPr lang="en-US" altLang="ko-KR" b="0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altLang="ko-KR" b="0" dirty="0" smtClean="0">
                <a:sym typeface="Wingdings" pitchFamily="2" charset="2"/>
              </a:rPr>
              <a:t>     </a:t>
            </a:r>
            <a:r>
              <a:rPr lang="ko-KR" altLang="en-US" b="0" dirty="0" smtClean="0">
                <a:sym typeface="Wingdings" pitchFamily="2" charset="2"/>
              </a:rPr>
              <a:t>그 변수는 상태 변수가 될 수 없다</a:t>
            </a:r>
            <a:r>
              <a:rPr lang="en-US" altLang="ko-KR" b="0" dirty="0" smtClean="0">
                <a:sym typeface="Wingdings" pitchFamily="2" charset="2"/>
              </a:rPr>
              <a:t>.</a:t>
            </a:r>
          </a:p>
          <a:p>
            <a:pPr lvl="1">
              <a:buNone/>
            </a:pPr>
            <a:endParaRPr lang="en-US" altLang="ko-KR" b="0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altLang="ko-KR" b="0" dirty="0" smtClean="0">
                <a:sym typeface="Wingdings" pitchFamily="2" charset="2"/>
              </a:rPr>
              <a:t>     </a:t>
            </a:r>
            <a:r>
              <a:rPr lang="ko-KR" altLang="en-US" b="0" dirty="0" smtClean="0">
                <a:sym typeface="Wingdings" pitchFamily="2" charset="2"/>
              </a:rPr>
              <a:t>예</a:t>
            </a:r>
            <a:r>
              <a:rPr lang="en-US" altLang="ko-KR" b="0" dirty="0" smtClean="0">
                <a:sym typeface="Wingdings" pitchFamily="2" charset="2"/>
              </a:rPr>
              <a:t>) </a:t>
            </a:r>
            <a:r>
              <a:rPr lang="en-US" altLang="ko-KR" b="0" dirty="0" err="1" smtClean="0">
                <a:sym typeface="Wingdings" pitchFamily="2" charset="2"/>
              </a:rPr>
              <a:t>v</a:t>
            </a:r>
            <a:r>
              <a:rPr lang="en-US" altLang="ko-KR" sz="1100" b="0" dirty="0" err="1" smtClean="0">
                <a:sym typeface="Wingdings" pitchFamily="2" charset="2"/>
              </a:rPr>
              <a:t>R</a:t>
            </a:r>
            <a:r>
              <a:rPr lang="en-US" altLang="ko-KR" b="0" dirty="0" smtClean="0">
                <a:sym typeface="Wingdings" pitchFamily="2" charset="2"/>
              </a:rPr>
              <a:t>(t)</a:t>
            </a:r>
            <a:r>
              <a:rPr lang="ko-KR" altLang="en-US" b="0" dirty="0" smtClean="0">
                <a:sym typeface="Wingdings" pitchFamily="2" charset="2"/>
              </a:rPr>
              <a:t>과 </a:t>
            </a:r>
            <a:r>
              <a:rPr lang="en-US" altLang="ko-KR" b="0" dirty="0" err="1" smtClean="0">
                <a:sym typeface="Wingdings" pitchFamily="2" charset="2"/>
              </a:rPr>
              <a:t>i</a:t>
            </a:r>
            <a:r>
              <a:rPr lang="en-US" altLang="ko-KR" b="0" dirty="0" smtClean="0">
                <a:sym typeface="Wingdings" pitchFamily="2" charset="2"/>
              </a:rPr>
              <a:t>(t)</a:t>
            </a:r>
            <a:r>
              <a:rPr lang="ko-KR" altLang="en-US" b="0" dirty="0" smtClean="0">
                <a:sym typeface="Wingdings" pitchFamily="2" charset="2"/>
              </a:rPr>
              <a:t>는</a:t>
            </a:r>
            <a:r>
              <a:rPr lang="en-US" altLang="ko-KR" b="0" dirty="0" smtClean="0">
                <a:sym typeface="Wingdings" pitchFamily="2" charset="2"/>
              </a:rPr>
              <a:t> </a:t>
            </a:r>
            <a:r>
              <a:rPr lang="en-US" altLang="ko-KR" b="0" dirty="0" err="1" smtClean="0">
                <a:sym typeface="Wingdings" pitchFamily="2" charset="2"/>
              </a:rPr>
              <a:t>v</a:t>
            </a:r>
            <a:r>
              <a:rPr lang="en-US" altLang="ko-KR" sz="1050" b="0" dirty="0" err="1" smtClean="0">
                <a:sym typeface="Wingdings" pitchFamily="2" charset="2"/>
              </a:rPr>
              <a:t>R</a:t>
            </a:r>
            <a:r>
              <a:rPr lang="en-US" altLang="ko-KR" b="0" dirty="0" smtClean="0">
                <a:sym typeface="Wingdings" pitchFamily="2" charset="2"/>
              </a:rPr>
              <a:t>(t)=R </a:t>
            </a:r>
            <a:r>
              <a:rPr lang="en-US" altLang="ko-KR" b="0" dirty="0" err="1" smtClean="0">
                <a:sym typeface="Wingdings" pitchFamily="2" charset="2"/>
              </a:rPr>
              <a:t>i</a:t>
            </a:r>
            <a:r>
              <a:rPr lang="en-US" altLang="ko-KR" b="0" dirty="0" smtClean="0">
                <a:sym typeface="Wingdings" pitchFamily="2" charset="2"/>
              </a:rPr>
              <a:t>(t) </a:t>
            </a:r>
            <a:r>
              <a:rPr lang="ko-KR" altLang="en-US" b="0" dirty="0" smtClean="0">
                <a:sym typeface="Wingdings" pitchFamily="2" charset="2"/>
              </a:rPr>
              <a:t>의 선형 결합</a:t>
            </a:r>
            <a:r>
              <a:rPr lang="en-US" altLang="ko-KR" b="0" dirty="0" smtClean="0">
                <a:sym typeface="Wingdings" pitchFamily="2" charset="2"/>
              </a:rPr>
              <a:t>, </a:t>
            </a:r>
            <a:r>
              <a:rPr lang="ko-KR" altLang="en-US" b="0" dirty="0" smtClean="0">
                <a:sym typeface="Wingdings" pitchFamily="2" charset="2"/>
              </a:rPr>
              <a:t>따라서 안됨</a:t>
            </a:r>
            <a:endParaRPr lang="en-US" altLang="ko-KR" b="0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altLang="ko-KR" b="0" dirty="0" smtClean="0">
                <a:sym typeface="Wingdings" pitchFamily="2" charset="2"/>
              </a:rPr>
              <a:t>         (</a:t>
            </a:r>
            <a:r>
              <a:rPr lang="ko-KR" altLang="en-US" b="0" dirty="0" smtClean="0">
                <a:sym typeface="Wingdings" pitchFamily="2" charset="2"/>
              </a:rPr>
              <a:t>선형 종속</a:t>
            </a:r>
            <a:r>
              <a:rPr lang="en-US" altLang="ko-KR" b="0" dirty="0" smtClean="0">
                <a:sym typeface="Wingdings" pitchFamily="2" charset="2"/>
              </a:rPr>
              <a:t>, linearly dependent)</a:t>
            </a:r>
          </a:p>
          <a:p>
            <a:pPr lvl="1">
              <a:buNone/>
            </a:pPr>
            <a:endParaRPr lang="en-US" altLang="ko-KR" b="0" dirty="0" smtClean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선형 시스템과</a:t>
            </a:r>
            <a:r>
              <a:rPr lang="en-US" altLang="ko-KR" dirty="0" smtClean="0">
                <a:sym typeface="Wingdings" pitchFamily="2" charset="2"/>
              </a:rPr>
              <a:t> </a:t>
            </a:r>
            <a:r>
              <a:rPr lang="ko-KR" altLang="en-US" dirty="0" smtClean="0">
                <a:sym typeface="Wingdings" pitchFamily="2" charset="2"/>
              </a:rPr>
              <a:t>벡터</a:t>
            </a:r>
            <a:r>
              <a:rPr lang="en-US" altLang="ko-KR" dirty="0" smtClean="0">
                <a:sym typeface="Wingdings" pitchFamily="2" charset="2"/>
              </a:rPr>
              <a:t>-</a:t>
            </a:r>
            <a:r>
              <a:rPr lang="ko-KR" altLang="en-US" dirty="0" smtClean="0">
                <a:sym typeface="Wingdings" pitchFamily="2" charset="2"/>
              </a:rPr>
              <a:t>행렬식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b="0" dirty="0" smtClean="0">
                <a:sym typeface="Wingdings" pitchFamily="2" charset="2"/>
              </a:rPr>
              <a:t>시스템이 선형이면 상태 방정식과 출력 방정식은</a:t>
            </a:r>
            <a:endParaRPr lang="en-US" altLang="ko-KR" b="0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altLang="ko-KR" b="0" dirty="0" smtClean="0">
                <a:sym typeface="Wingdings" pitchFamily="2" charset="2"/>
              </a:rPr>
              <a:t>   </a:t>
            </a:r>
            <a:r>
              <a:rPr lang="ko-KR" altLang="en-US" b="0" dirty="0" err="1" smtClean="0">
                <a:sym typeface="Wingdings" pitchFamily="2" charset="2"/>
              </a:rPr>
              <a:t>백터</a:t>
            </a:r>
            <a:r>
              <a:rPr lang="en-US" altLang="ko-KR" b="0" dirty="0" smtClean="0">
                <a:sym typeface="Wingdings" pitchFamily="2" charset="2"/>
              </a:rPr>
              <a:t>-</a:t>
            </a:r>
            <a:r>
              <a:rPr lang="ko-KR" altLang="en-US" b="0" dirty="0" smtClean="0">
                <a:sym typeface="Wingdings" pitchFamily="2" charset="2"/>
              </a:rPr>
              <a:t>행렬식으로 나타낼 수도 있다</a:t>
            </a:r>
            <a:r>
              <a:rPr lang="en-US" altLang="ko-KR" b="0" dirty="0" smtClean="0">
                <a:sym typeface="Wingdings" pitchFamily="2" charset="2"/>
              </a:rPr>
              <a:t>.</a:t>
            </a:r>
          </a:p>
          <a:p>
            <a:pPr lvl="1">
              <a:buNone/>
            </a:pPr>
            <a:endParaRPr lang="en-US" altLang="ko-KR" b="0" dirty="0" smtClean="0"/>
          </a:p>
          <a:p>
            <a:pPr lvl="1"/>
            <a:endParaRPr lang="en-US" altLang="ko-KR" b="0" dirty="0" err="1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ko-KR" altLang="en-US" dirty="0" smtClean="0"/>
              <a:t>벡터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행렬식으로 표현 </a:t>
            </a:r>
            <a:r>
              <a:rPr lang="en-US" altLang="ko-KR" dirty="0" smtClean="0"/>
              <a:t>(In Matrix form)</a:t>
            </a:r>
            <a:endParaRPr lang="ko-KR" altLang="en-US" dirty="0"/>
          </a:p>
        </p:txBody>
      </p:sp>
      <p:pic>
        <p:nvPicPr>
          <p:cNvPr id="4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501008"/>
            <a:ext cx="4896544" cy="120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268760"/>
            <a:ext cx="1729311" cy="73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" name="직선 연결선 5"/>
          <p:cNvCxnSpPr/>
          <p:nvPr/>
        </p:nvCxnSpPr>
        <p:spPr>
          <a:xfrm>
            <a:off x="3635896" y="1412776"/>
            <a:ext cx="648072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55976" y="119675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rgbClr val="0070C0"/>
                </a:solidFill>
                <a:latin typeface="HY중고딕" pitchFamily="18" charset="-127"/>
                <a:ea typeface="HY중고딕" pitchFamily="18" charset="-127"/>
              </a:rPr>
              <a:t>상태방정식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3635896" y="1844824"/>
            <a:ext cx="648072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55976" y="1628800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rgbClr val="0070C0"/>
                </a:solidFill>
                <a:latin typeface="HY중고딕" pitchFamily="18" charset="-127"/>
                <a:ea typeface="HY중고딕" pitchFamily="18" charset="-127"/>
              </a:rPr>
              <a:t>출력방정식</a:t>
            </a:r>
          </a:p>
        </p:txBody>
      </p:sp>
      <p:pic>
        <p:nvPicPr>
          <p:cNvPr id="1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237036"/>
            <a:ext cx="2664296" cy="104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5115024"/>
            <a:ext cx="3324225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5517232"/>
            <a:ext cx="3857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위로 굽은 화살표 13"/>
          <p:cNvSpPr/>
          <p:nvPr/>
        </p:nvSpPr>
        <p:spPr>
          <a:xfrm rot="5400000">
            <a:off x="1313638" y="3519010"/>
            <a:ext cx="540060" cy="648072"/>
          </a:xfrm>
          <a:prstGeom prst="bentUpArrow">
            <a:avLst>
              <a:gd name="adj1" fmla="val 25000"/>
              <a:gd name="adj2" fmla="val 25000"/>
              <a:gd name="adj3" fmla="val 41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위로 굽은 화살표 14"/>
          <p:cNvSpPr/>
          <p:nvPr/>
        </p:nvSpPr>
        <p:spPr>
          <a:xfrm rot="5400000">
            <a:off x="1313638" y="5535234"/>
            <a:ext cx="540060" cy="648072"/>
          </a:xfrm>
          <a:prstGeom prst="bentUpArrow">
            <a:avLst>
              <a:gd name="adj1" fmla="val 25000"/>
              <a:gd name="adj2" fmla="val 25000"/>
              <a:gd name="adj3" fmla="val 41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연결선 17"/>
          <p:cNvCxnSpPr/>
          <p:nvPr/>
        </p:nvCxnSpPr>
        <p:spPr>
          <a:xfrm>
            <a:off x="5652120" y="2708920"/>
            <a:ext cx="648072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72200" y="249289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rgbClr val="0070C0"/>
                </a:solidFill>
                <a:latin typeface="HY중고딕" pitchFamily="18" charset="-127"/>
                <a:ea typeface="HY중고딕" pitchFamily="18" charset="-127"/>
              </a:rPr>
              <a:t>상태방정식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5652120" y="5229200"/>
            <a:ext cx="648072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72200" y="5013176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rgbClr val="0070C0"/>
                </a:solidFill>
                <a:latin typeface="HY중고딕" pitchFamily="18" charset="-127"/>
                <a:ea typeface="HY중고딕" pitchFamily="18" charset="-127"/>
              </a:rPr>
              <a:t>출력방정식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899592" y="1196752"/>
            <a:ext cx="244827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0</a:t>
            </a:r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>
            <a:spLocks noGrp="1" noChangeArrowheads="1"/>
          </p:cNvSpPr>
          <p:nvPr/>
        </p:nvSpPr>
        <p:spPr bwMode="auto">
          <a:xfrm>
            <a:off x="381000" y="963613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44767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80000"/>
              <a:buFont typeface="Wingdings" pitchFamily="2" charset="2"/>
              <a:buChar char="q"/>
              <a:defRPr kumimoji="1" sz="2400">
                <a:solidFill>
                  <a:srgbClr val="333300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Wingdings 2" pitchFamily="18" charset="2"/>
              <a:buChar char="¾"/>
              <a:defRPr kumimoji="1" sz="20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2pPr>
            <a:lvl3pPr marL="1293813" indent="-4032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¡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1163" indent="-38576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 2" pitchFamily="18" charset="2"/>
              <a:buChar char="Ý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0100" indent="-3873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ã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7300" indent="-3873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ã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4500" indent="-3873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ã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41700" indent="-3873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ã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8900" indent="-3873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ã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marR="0" lvl="0" indent="-44767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1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47675" marR="0" lvl="0" indent="-44767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1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47675" marR="0" lvl="0" indent="-44767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1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47675" marR="0" lvl="0" indent="-44767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1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47675" marR="0" lvl="0" indent="-44767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1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47675" marR="0" lvl="0" indent="-44767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1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47675" marR="0" lvl="0" indent="-44767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1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93813" marR="0" lvl="2" indent="-403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1A2F5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                   where       : state vector</a:t>
            </a:r>
          </a:p>
          <a:p>
            <a:pPr marL="1293813" marR="0" lvl="2" indent="-403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1A2F5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                                    : time derivative of x</a:t>
            </a:r>
          </a:p>
          <a:p>
            <a:pPr marL="1293813" marR="0" lvl="2" indent="-403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1A2F5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                                    : output vector</a:t>
            </a:r>
          </a:p>
          <a:p>
            <a:pPr marL="1293813" marR="0" lvl="2" indent="-403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1A2F5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                                    : input vector</a:t>
            </a:r>
          </a:p>
          <a:p>
            <a:pPr marL="1293813" marR="0" lvl="2" indent="-403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1A2F5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                                    : system matrix and input coupling matrix</a:t>
            </a:r>
          </a:p>
          <a:p>
            <a:pPr marL="1293813" marR="0" lvl="2" indent="-403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1A2F5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                                    : output matrix and </a:t>
            </a:r>
            <a:r>
              <a:rPr kumimoji="1" lang="en-US" altLang="ko-K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feedforward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matrix</a:t>
            </a:r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2946400" y="1725613"/>
            <a:ext cx="2819400" cy="2209800"/>
          </a:xfrm>
          <a:prstGeom prst="rect">
            <a:avLst/>
          </a:prstGeom>
          <a:noFill/>
          <a:ln w="50800">
            <a:solidFill>
              <a:srgbClr val="003399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2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2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2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2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2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2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2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2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2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1" i="0" u="none" strike="noStrike" kern="1200" cap="none" spc="0" normalizeH="0" baseline="0" noProof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Tahoma" pitchFamily="34" charset="0"/>
              <a:ea typeface="굴림" charset="-127"/>
              <a:cs typeface="Arial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1" i="0" u="none" strike="noStrike" kern="1200" cap="none" spc="0" normalizeH="0" baseline="0" noProof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Tahoma" pitchFamily="34" charset="0"/>
              <a:ea typeface="굴림" charset="-127"/>
              <a:cs typeface="Arial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1" i="0" u="none" strike="noStrike" kern="1200" cap="none" spc="0" normalizeH="0" baseline="0" noProof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Tahoma" pitchFamily="34" charset="0"/>
              <a:ea typeface="굴림" charset="-127"/>
              <a:cs typeface="Arial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1" i="0" u="none" strike="noStrike" kern="1200" cap="none" spc="0" normalizeH="0" baseline="0" noProof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Tahoma" pitchFamily="34" charset="0"/>
              <a:ea typeface="굴림" charset="-127"/>
              <a:cs typeface="Arial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1" i="0" u="none" strike="noStrike" kern="1200" cap="none" spc="0" normalizeH="0" baseline="0" noProof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Tahoma" pitchFamily="34" charset="0"/>
              <a:ea typeface="굴림" charset="-127"/>
              <a:cs typeface="Arial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1" i="0" u="none" strike="noStrike" kern="1200" cap="none" spc="0" normalizeH="0" baseline="0" noProof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Tahoma" pitchFamily="34" charset="0"/>
              <a:ea typeface="굴림" charset="-127"/>
              <a:cs typeface="Arial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charset="0"/>
                <a:ea typeface="굴림" charset="-127"/>
                <a:cs typeface="Arial"/>
              </a:rPr>
              <a:t>Linearly independent state variables</a:t>
            </a:r>
          </a:p>
        </p:txBody>
      </p:sp>
      <p:pic>
        <p:nvPicPr>
          <p:cNvPr id="67" name="Picture 5" descr="txp_fi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0800" y="1878013"/>
            <a:ext cx="1038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AutoShape 6"/>
          <p:cNvCxnSpPr>
            <a:cxnSpLocks noChangeShapeType="1"/>
            <a:endCxn id="66" idx="1"/>
          </p:cNvCxnSpPr>
          <p:nvPr/>
        </p:nvCxnSpPr>
        <p:spPr bwMode="auto">
          <a:xfrm flipV="1">
            <a:off x="2089150" y="2830513"/>
            <a:ext cx="831850" cy="476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lg" len="lg"/>
          </a:ln>
        </p:spPr>
      </p:cxnSp>
      <p:cxnSp>
        <p:nvCxnSpPr>
          <p:cNvPr id="69" name="AutoShape 7"/>
          <p:cNvCxnSpPr>
            <a:cxnSpLocks noChangeShapeType="1"/>
            <a:stCxn id="66" idx="3"/>
          </p:cNvCxnSpPr>
          <p:nvPr/>
        </p:nvCxnSpPr>
        <p:spPr bwMode="auto">
          <a:xfrm>
            <a:off x="5791200" y="2830513"/>
            <a:ext cx="850900" cy="15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lg" len="lg"/>
          </a:ln>
        </p:spPr>
      </p:cxnSp>
      <p:pic>
        <p:nvPicPr>
          <p:cNvPr id="70" name="Picture 12" descr="txp_fi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5200" y="2106613"/>
            <a:ext cx="1038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3" descr="txp_fi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154238"/>
            <a:ext cx="99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6" descr="txp_fi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164013"/>
            <a:ext cx="1524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7" descr="txp_fi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468813"/>
            <a:ext cx="1524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8" descr="txp_fi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773613"/>
            <a:ext cx="1524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9" descr="txp_fi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5154613"/>
            <a:ext cx="1524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0" descr="txp_fi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434013"/>
            <a:ext cx="5048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1" descr="txp_fi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738813"/>
            <a:ext cx="5048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슬라이드 번호 개체 틀 17"/>
          <p:cNvSpPr>
            <a:spLocks noGrp="1"/>
          </p:cNvSpPr>
          <p:nvPr/>
        </p:nvSpPr>
        <p:spPr bwMode="auto">
          <a:xfrm>
            <a:off x="6629400" y="6142038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sia엑스포L" pitchFamily="2" charset="-127"/>
                <a:ea typeface="Asia엑스포L" pitchFamily="2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2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2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2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2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2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2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2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2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96B284-A561-4EF2-99F7-F9A5A3183CE8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sia엑스포L" pitchFamily="2" charset="-127"/>
                <a:cs typeface="Arial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sia엑스포L" pitchFamily="2" charset="-127"/>
              <a:cs typeface="Arial"/>
            </a:endParaRPr>
          </a:p>
        </p:txBody>
      </p:sp>
      <p:cxnSp>
        <p:nvCxnSpPr>
          <p:cNvPr id="81" name="AutoShape 6"/>
          <p:cNvCxnSpPr>
            <a:cxnSpLocks noChangeShapeType="1"/>
          </p:cNvCxnSpPr>
          <p:nvPr/>
        </p:nvCxnSpPr>
        <p:spPr bwMode="auto">
          <a:xfrm flipV="1">
            <a:off x="2087563" y="3181351"/>
            <a:ext cx="831850" cy="4762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lg" len="lg"/>
          </a:ln>
        </p:spPr>
      </p:cxnSp>
      <p:cxnSp>
        <p:nvCxnSpPr>
          <p:cNvPr id="82" name="AutoShape 6"/>
          <p:cNvCxnSpPr>
            <a:cxnSpLocks noChangeShapeType="1"/>
          </p:cNvCxnSpPr>
          <p:nvPr/>
        </p:nvCxnSpPr>
        <p:spPr bwMode="auto">
          <a:xfrm flipV="1">
            <a:off x="2087563" y="2457451"/>
            <a:ext cx="831850" cy="4762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lg" len="lg"/>
          </a:ln>
        </p:spPr>
      </p:cxnSp>
      <p:cxnSp>
        <p:nvCxnSpPr>
          <p:cNvPr id="83" name="AutoShape 7"/>
          <p:cNvCxnSpPr>
            <a:cxnSpLocks noChangeShapeType="1"/>
          </p:cNvCxnSpPr>
          <p:nvPr/>
        </p:nvCxnSpPr>
        <p:spPr bwMode="auto">
          <a:xfrm>
            <a:off x="5800725" y="3252788"/>
            <a:ext cx="850900" cy="15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lg" len="lg"/>
          </a:ln>
        </p:spPr>
      </p:cxnSp>
      <p:cxnSp>
        <p:nvCxnSpPr>
          <p:cNvPr id="84" name="AutoShape 7"/>
          <p:cNvCxnSpPr>
            <a:cxnSpLocks noChangeShapeType="1"/>
          </p:cNvCxnSpPr>
          <p:nvPr/>
        </p:nvCxnSpPr>
        <p:spPr bwMode="auto">
          <a:xfrm>
            <a:off x="5800725" y="2389188"/>
            <a:ext cx="850900" cy="15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lg" len="lg"/>
          </a:ln>
        </p:spPr>
      </p:cxnSp>
      <p:sp>
        <p:nvSpPr>
          <p:cNvPr id="85" name="제목 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일반적인 상태 공간 표현법</a:t>
            </a:r>
            <a:endParaRPr lang="ko-KR" altLang="en-US" dirty="0"/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971600" y="4005064"/>
          <a:ext cx="1339850" cy="720725"/>
        </p:xfrm>
        <a:graphic>
          <a:graphicData uri="http://schemas.openxmlformats.org/presentationml/2006/ole">
            <p:oleObj spid="_x0000_s143362" name="Equation" r:id="rId12" imgW="685800" imgH="3682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선형</a:t>
            </a:r>
            <a:r>
              <a:rPr lang="en-US" altLang="ko-KR" dirty="0" smtClean="0"/>
              <a:t> </a:t>
            </a:r>
            <a:r>
              <a:rPr lang="ko-KR" altLang="en-US" dirty="0" smtClean="0"/>
              <a:t>독립 상태 변수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변수 사이의 관계가 미분 관계이면 변수들은 선형 독립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상태 변수의 최소 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일반적으로 요구되는 상태 변수의 최소 수는 시스템을 나타내는 미분 방정식의 차수와 같다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상태 공간 표현의 응용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3.1 </a:t>
            </a:r>
          </a:p>
          <a:p>
            <a:pPr lvl="1"/>
            <a:r>
              <a:rPr lang="ko-KR" altLang="en-US" dirty="0" smtClean="0"/>
              <a:t>저항에 흐르는 전류를 출력으로 할 때 상태 공간으로 표현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1. </a:t>
            </a:r>
            <a:r>
              <a:rPr lang="ko-KR" altLang="en-US" dirty="0" smtClean="0"/>
              <a:t>전류표시</a:t>
            </a:r>
            <a:r>
              <a:rPr lang="en-US" altLang="ko-KR" dirty="0" smtClean="0"/>
              <a:t>: </a:t>
            </a:r>
          </a:p>
          <a:p>
            <a:pPr lvl="1"/>
            <a:r>
              <a:rPr lang="en-US" altLang="ko-KR" dirty="0" smtClean="0"/>
              <a:t>2. </a:t>
            </a:r>
            <a:r>
              <a:rPr lang="ko-KR" altLang="en-US" dirty="0" smtClean="0"/>
              <a:t>미분 방정식을 세우고 상태 변수를 선정</a:t>
            </a:r>
            <a:endParaRPr lang="ko-KR" altLang="en-US" dirty="0"/>
          </a:p>
        </p:txBody>
      </p:sp>
      <p:pic>
        <p:nvPicPr>
          <p:cNvPr id="6" name="Picture 2" descr="fig_03_05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DF"/>
              </a:clrFrom>
              <a:clrTo>
                <a:srgbClr val="FFFC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0484" y="1412776"/>
            <a:ext cx="6203032" cy="2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개체 6"/>
          <p:cNvGraphicFramePr>
            <a:graphicFrameLocks noChangeAspect="1"/>
          </p:cNvGraphicFramePr>
          <p:nvPr/>
        </p:nvGraphicFramePr>
        <p:xfrm>
          <a:off x="2843808" y="4293096"/>
          <a:ext cx="1608179" cy="360040"/>
        </p:xfrm>
        <a:graphic>
          <a:graphicData uri="http://schemas.openxmlformats.org/presentationml/2006/ole">
            <p:oleObj spid="_x0000_s145411" name="Equation" r:id="rId4" imgW="850680" imgH="190440" progId="Equation.DSMT4">
              <p:embed/>
            </p:oleObj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/>
        </p:nvGraphicFramePr>
        <p:xfrm>
          <a:off x="2051720" y="5085184"/>
          <a:ext cx="1079500" cy="1322388"/>
        </p:xfrm>
        <a:graphic>
          <a:graphicData uri="http://schemas.openxmlformats.org/presentationml/2006/ole">
            <p:oleObj spid="_x0000_s145412" name="Equation" r:id="rId5" imgW="571320" imgH="698400" progId="Equation.DSMT4">
              <p:embed/>
            </p:oleObj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/>
        </p:nvGraphicFramePr>
        <p:xfrm>
          <a:off x="4886325" y="5553075"/>
          <a:ext cx="1676400" cy="384175"/>
        </p:xfrm>
        <a:graphic>
          <a:graphicData uri="http://schemas.openxmlformats.org/presentationml/2006/ole">
            <p:oleObj spid="_x0000_s145413" name="Equation" r:id="rId6" imgW="88884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475656" y="4869160"/>
            <a:ext cx="4824536" cy="16561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505475"/>
          </a:xfrm>
        </p:spPr>
        <p:txBody>
          <a:bodyPr/>
          <a:lstStyle/>
          <a:p>
            <a:pPr lvl="1"/>
            <a:r>
              <a:rPr lang="en-US" altLang="ko-KR" dirty="0" smtClean="0"/>
              <a:t>3. </a:t>
            </a:r>
            <a:r>
              <a:rPr lang="ko-KR" altLang="en-US" dirty="0" smtClean="0"/>
              <a:t>상태변수 나타내기 </a:t>
            </a:r>
            <a:r>
              <a:rPr lang="en-US" altLang="ko-KR" dirty="0" smtClean="0"/>
              <a:t>(Kirchhoff </a:t>
            </a:r>
            <a:r>
              <a:rPr lang="ko-KR" altLang="en-US" dirty="0" smtClean="0"/>
              <a:t>법칙</a:t>
            </a:r>
            <a:r>
              <a:rPr lang="en-US" altLang="ko-KR" dirty="0" smtClean="0"/>
              <a:t>)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4. </a:t>
            </a:r>
            <a:r>
              <a:rPr lang="ko-KR" altLang="en-US" dirty="0" smtClean="0"/>
              <a:t>상태방정식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5. </a:t>
            </a:r>
            <a:r>
              <a:rPr lang="ko-KR" altLang="en-US" dirty="0" smtClean="0"/>
              <a:t>출력방정식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i</a:t>
            </a:r>
            <a:r>
              <a:rPr lang="en-US" altLang="ko-KR" sz="1100" dirty="0" err="1" smtClean="0"/>
              <a:t>R</a:t>
            </a:r>
            <a:r>
              <a:rPr lang="en-US" altLang="ko-KR" dirty="0" smtClean="0"/>
              <a:t>(t)</a:t>
            </a:r>
            <a:endParaRPr lang="ko-KR" altLang="en-US" dirty="0" smtClean="0"/>
          </a:p>
          <a:p>
            <a:pPr lvl="1"/>
            <a:endParaRPr lang="ko-KR" altLang="en-US" dirty="0"/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/>
        </p:nvGraphicFramePr>
        <p:xfrm>
          <a:off x="1670497" y="692696"/>
          <a:ext cx="2757487" cy="1141412"/>
        </p:xfrm>
        <a:graphic>
          <a:graphicData uri="http://schemas.openxmlformats.org/presentationml/2006/ole">
            <p:oleObj spid="_x0000_s147458" name="Equation" r:id="rId3" imgW="1320480" imgH="545760" progId="Equation.DSMT4">
              <p:embed/>
            </p:oleObj>
          </a:graphicData>
        </a:graphic>
      </p:graphicFrame>
      <p:graphicFrame>
        <p:nvGraphicFramePr>
          <p:cNvPr id="147460" name="Object 3"/>
          <p:cNvGraphicFramePr>
            <a:graphicFrameLocks noChangeAspect="1"/>
          </p:cNvGraphicFramePr>
          <p:nvPr/>
        </p:nvGraphicFramePr>
        <p:xfrm>
          <a:off x="1619672" y="2303859"/>
          <a:ext cx="1919288" cy="1322387"/>
        </p:xfrm>
        <a:graphic>
          <a:graphicData uri="http://schemas.openxmlformats.org/presentationml/2006/ole">
            <p:oleObj spid="_x0000_s147460" name="Equation" r:id="rId4" imgW="1015920" imgH="698400" progId="Equation.DSMT4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908550" y="2276872"/>
          <a:ext cx="2111375" cy="1322387"/>
        </p:xfrm>
        <a:graphic>
          <a:graphicData uri="http://schemas.openxmlformats.org/presentationml/2006/ole">
            <p:oleObj spid="_x0000_s147461" name="Equation" r:id="rId5" imgW="1117440" imgH="698400" progId="Equation.DSMT4">
              <p:embed/>
            </p:oleObj>
          </a:graphicData>
        </a:graphic>
      </p:graphicFrame>
      <p:sp>
        <p:nvSpPr>
          <p:cNvPr id="7" name="오른쪽 화살표 6"/>
          <p:cNvSpPr/>
          <p:nvPr/>
        </p:nvSpPr>
        <p:spPr>
          <a:xfrm>
            <a:off x="4211960" y="2807915"/>
            <a:ext cx="21602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47462" name="Object 3"/>
          <p:cNvGraphicFramePr>
            <a:graphicFrameLocks noChangeAspect="1"/>
          </p:cNvGraphicFramePr>
          <p:nvPr/>
        </p:nvGraphicFramePr>
        <p:xfrm>
          <a:off x="1668934" y="4077072"/>
          <a:ext cx="958850" cy="649287"/>
        </p:xfrm>
        <a:graphic>
          <a:graphicData uri="http://schemas.openxmlformats.org/presentationml/2006/ole">
            <p:oleObj spid="_x0000_s147462" name="Equation" r:id="rId6" imgW="507960" imgH="342720" progId="Equation.DSMT4">
              <p:embed/>
            </p:oleObj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/>
        </p:nvGraphicFramePr>
        <p:xfrm>
          <a:off x="1619672" y="5013176"/>
          <a:ext cx="4471465" cy="792088"/>
        </p:xfrm>
        <a:graphic>
          <a:graphicData uri="http://schemas.openxmlformats.org/presentationml/2006/ole">
            <p:oleObj spid="_x0000_s147463" name="Equation" r:id="rId7" imgW="2222280" imgH="393480" progId="Equation.DSMT4">
              <p:embed/>
            </p:oleObj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/>
        </p:nvGraphicFramePr>
        <p:xfrm>
          <a:off x="1776041" y="5733256"/>
          <a:ext cx="2147887" cy="792162"/>
        </p:xfrm>
        <a:graphic>
          <a:graphicData uri="http://schemas.openxmlformats.org/presentationml/2006/ole">
            <p:oleObj spid="_x0000_s147464" name="Equation" r:id="rId8" imgW="106668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3.3 </a:t>
            </a:r>
            <a:r>
              <a:rPr lang="ko-KR" altLang="en-US" dirty="0" err="1" smtClean="0"/>
              <a:t>병진운동하는</a:t>
            </a:r>
            <a:r>
              <a:rPr lang="ko-KR" altLang="en-US" dirty="0" smtClean="0"/>
              <a:t> 기계 시스템의 상태 방정식</a:t>
            </a:r>
            <a:endParaRPr lang="ko-KR" altLang="en-US" dirty="0"/>
          </a:p>
        </p:txBody>
      </p:sp>
      <p:pic>
        <p:nvPicPr>
          <p:cNvPr id="3" name="Picture 2" descr="fig_03_07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DF"/>
              </a:clrFrom>
              <a:clrTo>
                <a:srgbClr val="FFFC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5751" y="1180612"/>
            <a:ext cx="6032497" cy="210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개체 3"/>
          <p:cNvGraphicFramePr>
            <a:graphicFrameLocks noChangeAspect="1"/>
          </p:cNvGraphicFramePr>
          <p:nvPr/>
        </p:nvGraphicFramePr>
        <p:xfrm>
          <a:off x="899592" y="3861048"/>
          <a:ext cx="3501863" cy="1296144"/>
        </p:xfrm>
        <a:graphic>
          <a:graphicData uri="http://schemas.openxmlformats.org/presentationml/2006/ole">
            <p:oleObj spid="_x0000_s148482" name="Equation" r:id="rId4" imgW="1955520" imgH="723600" progId="Equation.DSMT4">
              <p:embed/>
            </p:oleObj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/>
        </p:nvGraphicFramePr>
        <p:xfrm>
          <a:off x="5724128" y="3789040"/>
          <a:ext cx="1136650" cy="1295400"/>
        </p:xfrm>
        <a:graphic>
          <a:graphicData uri="http://schemas.openxmlformats.org/presentationml/2006/ole">
            <p:oleObj spid="_x0000_s148483" name="Equation" r:id="rId5" imgW="634680" imgH="723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7" name="Object 2"/>
          <p:cNvGraphicFramePr>
            <a:graphicFrameLocks noChangeAspect="1"/>
          </p:cNvGraphicFramePr>
          <p:nvPr/>
        </p:nvGraphicFramePr>
        <p:xfrm>
          <a:off x="1536154" y="1105421"/>
          <a:ext cx="4271962" cy="2568575"/>
        </p:xfrm>
        <a:graphic>
          <a:graphicData uri="http://schemas.openxmlformats.org/presentationml/2006/ole">
            <p:oleObj spid="_x0000_s149507" name="Equation" r:id="rId3" imgW="2387520" imgH="1434960" progId="Equation.DSMT4">
              <p:embed/>
            </p:oleObj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536154" y="4273773"/>
          <a:ext cx="5772150" cy="1387475"/>
        </p:xfrm>
        <a:graphic>
          <a:graphicData uri="http://schemas.openxmlformats.org/presentationml/2006/ole">
            <p:oleObj spid="_x0000_s149509" name="Equation" r:id="rId4" imgW="3225600" imgH="7743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ko-KR" altLang="en-US" dirty="0" smtClean="0"/>
              <a:t>위상변수 </a:t>
            </a:r>
            <a:r>
              <a:rPr lang="en-US" altLang="ko-KR" dirty="0" smtClean="0"/>
              <a:t>(phase variable)</a:t>
            </a:r>
          </a:p>
          <a:p>
            <a:pPr lvl="1"/>
            <a:r>
              <a:rPr lang="ko-KR" altLang="en-US" dirty="0" smtClean="0"/>
              <a:t>각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변수의 관계가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미분 관계로 정의되는 상태 변수 집합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전달 함수를 상태 공간 </a:t>
            </a:r>
            <a:r>
              <a:rPr lang="ko-KR" altLang="en-US" dirty="0" err="1" smtClean="0"/>
              <a:t>표현식으로</a:t>
            </a:r>
            <a:r>
              <a:rPr lang="ko-KR" altLang="en-US" dirty="0" smtClean="0"/>
              <a:t> 변환</a:t>
            </a:r>
            <a:endParaRPr lang="ko-KR" altLang="en-US" dirty="0"/>
          </a:p>
        </p:txBody>
      </p:sp>
      <p:pic>
        <p:nvPicPr>
          <p:cNvPr id="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2347886"/>
            <a:ext cx="5040313" cy="449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9" y="3027534"/>
            <a:ext cx="4969296" cy="3281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ko-KR" altLang="en-US" dirty="0" smtClean="0"/>
              <a:t>상태 방정식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출력 방정식</a:t>
            </a:r>
            <a:endParaRPr lang="ko-KR" altLang="en-US" dirty="0"/>
          </a:p>
        </p:txBody>
      </p:sp>
      <p:pic>
        <p:nvPicPr>
          <p:cNvPr id="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821184"/>
            <a:ext cx="7200900" cy="246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3933825"/>
            <a:ext cx="4162425" cy="246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382960" y="2276872"/>
            <a:ext cx="8229600" cy="34892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개요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개념정립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일반적인 상태 공간 표현법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전달 함수를 상태 공간 </a:t>
            </a:r>
            <a:r>
              <a:rPr lang="ko-KR" altLang="en-US" dirty="0" err="1" smtClean="0"/>
              <a:t>표현식으로</a:t>
            </a:r>
            <a:r>
              <a:rPr lang="ko-KR" altLang="en-US" dirty="0" smtClean="0"/>
              <a:t> 변환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상태 공간에서 표현된 방정식을 전달함수로 변환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03475" y="836712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장 물리적 시스템의 상태방정식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3100" dirty="0" smtClean="0"/>
              <a:t>(State Equations for Physical Systems)</a:t>
            </a:r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3"/>
          </a:xfrm>
        </p:spPr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3.4 </a:t>
            </a:r>
            <a:r>
              <a:rPr lang="ko-KR" altLang="en-US" dirty="0" smtClean="0"/>
              <a:t>전달함수를 상태 공간에서 위상 </a:t>
            </a:r>
            <a:r>
              <a:rPr lang="ko-KR" altLang="en-US" dirty="0" err="1" smtClean="0"/>
              <a:t>변수형으로</a:t>
            </a:r>
            <a:r>
              <a:rPr lang="ko-KR" altLang="en-US" dirty="0" smtClean="0"/>
              <a:t> 나타내라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r>
              <a:rPr lang="ko-KR" altLang="en-US" dirty="0" smtClean="0"/>
              <a:t>초기조건을</a:t>
            </a:r>
            <a:r>
              <a:rPr lang="en-US" altLang="ko-KR" dirty="0" smtClean="0"/>
              <a:t> 0</a:t>
            </a:r>
            <a:r>
              <a:rPr lang="ko-KR" altLang="en-US" dirty="0" smtClean="0"/>
              <a:t>이라 가정하고 </a:t>
            </a:r>
            <a:r>
              <a:rPr lang="en-US" altLang="ko-KR" dirty="0" smtClean="0"/>
              <a:t>Laplace </a:t>
            </a:r>
            <a:r>
              <a:rPr lang="ko-KR" altLang="en-US" dirty="0" err="1" smtClean="0"/>
              <a:t>역변환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pic>
        <p:nvPicPr>
          <p:cNvPr id="13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980728"/>
            <a:ext cx="3024187" cy="573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700808"/>
            <a:ext cx="39338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4290020"/>
            <a:ext cx="46196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5369520"/>
            <a:ext cx="2133600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3600" y="2780928"/>
            <a:ext cx="1524000" cy="109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1000" y="2925391"/>
            <a:ext cx="2790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4932363" y="5661620"/>
          <a:ext cx="2384425" cy="360362"/>
        </p:xfrm>
        <a:graphic>
          <a:graphicData uri="http://schemas.openxmlformats.org/presentationml/2006/ole">
            <p:oleObj spid="_x0000_s112642" name="Equation" r:id="rId15" imgW="134604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770" y="692696"/>
            <a:ext cx="7887670" cy="55446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TextBox 6"/>
          <p:cNvSpPr txBox="1"/>
          <p:nvPr/>
        </p:nvSpPr>
        <p:spPr>
          <a:xfrm>
            <a:off x="4644008" y="1484784"/>
            <a:ext cx="388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중고딕" pitchFamily="18" charset="-127"/>
                <a:ea typeface="HY중고딕" pitchFamily="18" charset="-127"/>
              </a:rPr>
              <a:t>Transfer function form (</a:t>
            </a:r>
            <a:r>
              <a:rPr lang="ko-KR" altLang="en-US" dirty="0" smtClean="0">
                <a:latin typeface="HY중고딕" pitchFamily="18" charset="-127"/>
                <a:ea typeface="HY중고딕" pitchFamily="18" charset="-127"/>
              </a:rPr>
              <a:t>전달함수</a:t>
            </a:r>
            <a:r>
              <a:rPr lang="en-US" altLang="ko-KR" dirty="0" smtClean="0">
                <a:latin typeface="HY중고딕" pitchFamily="18" charset="-127"/>
                <a:ea typeface="HY중고딕" pitchFamily="18" charset="-127"/>
              </a:rPr>
              <a:t>)</a:t>
            </a:r>
            <a:endParaRPr lang="ko-KR" altLang="en-US" dirty="0" err="1" smtClean="0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5733256"/>
            <a:ext cx="4916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중고딕" pitchFamily="18" charset="-127"/>
                <a:ea typeface="HY중고딕" pitchFamily="18" charset="-127"/>
              </a:rPr>
              <a:t>             Block diagram form</a:t>
            </a:r>
          </a:p>
          <a:p>
            <a:r>
              <a:rPr lang="en-US" altLang="ko-KR" dirty="0" smtClean="0">
                <a:latin typeface="HY중고딕" pitchFamily="18" charset="-127"/>
                <a:ea typeface="HY중고딕" pitchFamily="18" charset="-127"/>
              </a:rPr>
              <a:t>(</a:t>
            </a:r>
            <a:r>
              <a:rPr lang="ko-KR" altLang="en-US" dirty="0" smtClean="0">
                <a:latin typeface="HY중고딕" pitchFamily="18" charset="-127"/>
                <a:ea typeface="HY중고딕" pitchFamily="18" charset="-127"/>
              </a:rPr>
              <a:t>위상 </a:t>
            </a:r>
            <a:r>
              <a:rPr lang="ko-KR" altLang="en-US" dirty="0" err="1" smtClean="0">
                <a:latin typeface="HY중고딕" pitchFamily="18" charset="-127"/>
                <a:ea typeface="HY중고딕" pitchFamily="18" charset="-127"/>
              </a:rPr>
              <a:t>변수형으로</a:t>
            </a:r>
            <a:r>
              <a:rPr lang="ko-KR" altLang="en-US" dirty="0" smtClean="0">
                <a:latin typeface="HY중고딕" pitchFamily="18" charset="-127"/>
                <a:ea typeface="HY중고딕" pitchFamily="18" charset="-127"/>
              </a:rPr>
              <a:t> 나타내기 위한 등가 블록도</a:t>
            </a:r>
            <a:r>
              <a:rPr lang="en-US" altLang="ko-KR" dirty="0" smtClean="0">
                <a:latin typeface="HY중고딕" pitchFamily="18" charset="-127"/>
                <a:ea typeface="HY중고딕" pitchFamily="18" charset="-127"/>
              </a:rPr>
              <a:t>)</a:t>
            </a:r>
            <a:endParaRPr lang="ko-KR" altLang="en-US" dirty="0" err="1" smtClean="0">
              <a:latin typeface="HY중고딕" pitchFamily="18" charset="-127"/>
              <a:ea typeface="HY중고딕" pitchFamily="18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내용 개체 틀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다항식의 </a:t>
            </a:r>
            <a:r>
              <a:rPr lang="ko-KR" altLang="en-US" dirty="0" err="1" smtClean="0"/>
              <a:t>분자항을</a:t>
            </a:r>
            <a:r>
              <a:rPr lang="ko-KR" altLang="en-US" dirty="0" smtClean="0"/>
              <a:t> 가지는 전달함수의 상태공간에서 표현</a:t>
            </a:r>
            <a:endParaRPr lang="ko-KR" altLang="en-US" dirty="0"/>
          </a:p>
        </p:txBody>
      </p:sp>
      <p:sp>
        <p:nvSpPr>
          <p:cNvPr id="2" name="Rectangle 348"/>
          <p:cNvSpPr>
            <a:spLocks noChangeArrowheads="1"/>
          </p:cNvSpPr>
          <p:nvPr/>
        </p:nvSpPr>
        <p:spPr bwMode="auto">
          <a:xfrm>
            <a:off x="4787900" y="2996952"/>
            <a:ext cx="2879725" cy="8636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" name="Rectangle 347"/>
          <p:cNvSpPr>
            <a:spLocks noChangeArrowheads="1"/>
          </p:cNvSpPr>
          <p:nvPr/>
        </p:nvSpPr>
        <p:spPr bwMode="auto">
          <a:xfrm>
            <a:off x="1187450" y="3036640"/>
            <a:ext cx="2808288" cy="7921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132856"/>
            <a:ext cx="7334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343"/>
          <p:cNvSpPr>
            <a:spLocks noChangeArrowheads="1"/>
          </p:cNvSpPr>
          <p:nvPr/>
        </p:nvSpPr>
        <p:spPr bwMode="auto">
          <a:xfrm>
            <a:off x="2413273" y="1485107"/>
            <a:ext cx="4175125" cy="93503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7" name="Picture 3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6148" y="1627982"/>
            <a:ext cx="38576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3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3108077"/>
            <a:ext cx="2519362" cy="638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3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3252540"/>
            <a:ext cx="2519362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Line 349"/>
          <p:cNvSpPr>
            <a:spLocks noChangeShapeType="1"/>
          </p:cNvSpPr>
          <p:nvPr/>
        </p:nvSpPr>
        <p:spPr bwMode="auto">
          <a:xfrm>
            <a:off x="3995738" y="3468440"/>
            <a:ext cx="79216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Line 350"/>
          <p:cNvSpPr>
            <a:spLocks noChangeShapeType="1"/>
          </p:cNvSpPr>
          <p:nvPr/>
        </p:nvSpPr>
        <p:spPr bwMode="auto">
          <a:xfrm>
            <a:off x="7667625" y="3468440"/>
            <a:ext cx="79216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Line 351"/>
          <p:cNvSpPr>
            <a:spLocks noChangeShapeType="1"/>
          </p:cNvSpPr>
          <p:nvPr/>
        </p:nvSpPr>
        <p:spPr bwMode="auto">
          <a:xfrm>
            <a:off x="395288" y="3395415"/>
            <a:ext cx="79216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352"/>
          <p:cNvSpPr>
            <a:spLocks noChangeShapeType="1"/>
          </p:cNvSpPr>
          <p:nvPr/>
        </p:nvSpPr>
        <p:spPr bwMode="auto">
          <a:xfrm>
            <a:off x="6588398" y="1966119"/>
            <a:ext cx="122396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Line 353"/>
          <p:cNvSpPr>
            <a:spLocks noChangeShapeType="1"/>
          </p:cNvSpPr>
          <p:nvPr/>
        </p:nvSpPr>
        <p:spPr bwMode="auto">
          <a:xfrm>
            <a:off x="1182960" y="1955007"/>
            <a:ext cx="122396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5" name="Picture 3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648" y="1556544"/>
            <a:ext cx="4826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" name="Picture 35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3223" y="1558132"/>
            <a:ext cx="4826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Picture 35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3036640"/>
            <a:ext cx="4826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" name="Picture 35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3108077"/>
            <a:ext cx="4826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" name="Picture 36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9575" y="4997202"/>
            <a:ext cx="5029200" cy="1028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" name="그림 24" descr="txp_fig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2575" y="3122365"/>
            <a:ext cx="63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5" descr="txp_fig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179640"/>
            <a:ext cx="54419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4800" y="1066800"/>
            <a:ext cx="8686800" cy="51816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Tx/>
              <a:buFont typeface="Arial"/>
              <a:buChar char="•"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중고딕" pitchFamily="18" charset="-127"/>
                <a:ea typeface="HY중고딕" pitchFamily="18" charset="-127"/>
                <a:cs typeface="+mn-cs"/>
              </a:rPr>
              <a:t>상태방정식 </a:t>
            </a: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중고딕" pitchFamily="18" charset="-127"/>
                <a:ea typeface="HY중고딕" pitchFamily="18" charset="-127"/>
                <a:cs typeface="+mn-cs"/>
              </a:rPr>
              <a:t>(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중고딕" pitchFamily="18" charset="-127"/>
                <a:ea typeface="HY중고딕" pitchFamily="18" charset="-127"/>
                <a:cs typeface="+mn-cs"/>
              </a:rPr>
              <a:t>동일</a:t>
            </a: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중고딕" pitchFamily="18" charset="-127"/>
                <a:ea typeface="HY중고딕" pitchFamily="18" charset="-127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Tx/>
              <a:buFont typeface="Arial"/>
              <a:buChar char="•"/>
              <a:tabLst/>
              <a:defRPr/>
            </a:pPr>
            <a:endParaRPr lang="en-US" altLang="ko-KR" sz="2200" dirty="0" smtClean="0">
              <a:latin typeface="HY중고딕" pitchFamily="18" charset="-127"/>
              <a:ea typeface="HY중고딕" pitchFamily="18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Tx/>
              <a:buFont typeface="Arial"/>
              <a:buChar char="•"/>
              <a:tabLst/>
              <a:defRPr/>
            </a:pPr>
            <a:endParaRPr kumimoji="0" lang="en-US" altLang="ko-K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중고딕" pitchFamily="18" charset="-127"/>
              <a:ea typeface="HY중고딕" pitchFamily="18" charset="-127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Tx/>
              <a:buFont typeface="Arial"/>
              <a:buChar char="•"/>
              <a:tabLst/>
              <a:defRPr/>
            </a:pPr>
            <a:endParaRPr lang="en-US" altLang="ko-KR" sz="2200" dirty="0" smtClean="0">
              <a:latin typeface="HY중고딕" pitchFamily="18" charset="-127"/>
              <a:ea typeface="HY중고딕" pitchFamily="18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Tx/>
              <a:buFont typeface="Arial"/>
              <a:buChar char="•"/>
              <a:tabLst/>
              <a:defRPr/>
            </a:pPr>
            <a:endParaRPr kumimoji="0" lang="en-US" altLang="ko-K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중고딕" pitchFamily="18" charset="-127"/>
              <a:ea typeface="HY중고딕" pitchFamily="18" charset="-127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Tx/>
              <a:buFont typeface="Arial"/>
              <a:buChar char="•"/>
              <a:tabLst/>
              <a:defRPr/>
            </a:pPr>
            <a:endParaRPr lang="en-US" altLang="ko-KR" sz="2200" dirty="0" smtClean="0">
              <a:latin typeface="HY중고딕" pitchFamily="18" charset="-127"/>
              <a:ea typeface="HY중고딕" pitchFamily="18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Tx/>
              <a:buFont typeface="Arial"/>
              <a:buChar char="•"/>
              <a:tabLst/>
              <a:defRPr/>
            </a:pPr>
            <a:endParaRPr kumimoji="0" lang="en-US" altLang="ko-K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중고딕" pitchFamily="18" charset="-127"/>
              <a:ea typeface="HY중고딕" pitchFamily="18" charset="-127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Tx/>
              <a:buFont typeface="Arial"/>
              <a:buChar char="•"/>
              <a:tabLst/>
              <a:defRPr/>
            </a:pPr>
            <a:endParaRPr lang="en-US" altLang="ko-KR" sz="2200" dirty="0" smtClean="0">
              <a:latin typeface="HY중고딕" pitchFamily="18" charset="-127"/>
              <a:ea typeface="HY중고딕" pitchFamily="18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Tx/>
              <a:buFont typeface="Arial"/>
              <a:buChar char="•"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중고딕" pitchFamily="18" charset="-127"/>
                <a:ea typeface="HY중고딕" pitchFamily="18" charset="-127"/>
                <a:cs typeface="+mn-cs"/>
              </a:rPr>
              <a:t>출력방정식</a:t>
            </a:r>
            <a:endParaRPr kumimoji="0" lang="en-US" altLang="ko-K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중고딕" pitchFamily="18" charset="-127"/>
              <a:ea typeface="HY중고딕" pitchFamily="18" charset="-127"/>
              <a:cs typeface="+mn-cs"/>
            </a:endParaRPr>
          </a:p>
        </p:txBody>
      </p:sp>
      <p:pic>
        <p:nvPicPr>
          <p:cNvPr id="3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653136"/>
            <a:ext cx="36068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782"/>
          <a:stretch>
            <a:fillRect/>
          </a:stretch>
        </p:blipFill>
        <p:spPr bwMode="auto">
          <a:xfrm>
            <a:off x="1331640" y="1700808"/>
            <a:ext cx="5156200" cy="195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6588224" y="1700808"/>
          <a:ext cx="792162" cy="1944688"/>
        </p:xfrm>
        <a:graphic>
          <a:graphicData uri="http://schemas.openxmlformats.org/presentationml/2006/ole">
            <p:oleObj spid="_x0000_s118786" name="Equation" r:id="rId7" imgW="482400" imgH="1600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내용 개체 틀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3.5 </a:t>
            </a:r>
            <a:r>
              <a:rPr lang="ko-KR" altLang="en-US" dirty="0" smtClean="0"/>
              <a:t>다항식의 </a:t>
            </a:r>
            <a:r>
              <a:rPr lang="ko-KR" altLang="en-US" dirty="0" err="1" smtClean="0"/>
              <a:t>분자항을</a:t>
            </a:r>
            <a:r>
              <a:rPr lang="ko-KR" altLang="en-US" dirty="0" smtClean="0"/>
              <a:t> 가지는 전달함수의 상태공간에서 표현</a:t>
            </a:r>
            <a:endParaRPr lang="ko-KR" altLang="en-US" dirty="0"/>
          </a:p>
        </p:txBody>
      </p:sp>
      <p:pic>
        <p:nvPicPr>
          <p:cNvPr id="2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208858"/>
            <a:ext cx="4521200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399384"/>
            <a:ext cx="28956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5301208"/>
            <a:ext cx="28448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5661248"/>
            <a:ext cx="2133600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869160"/>
            <a:ext cx="18288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" name="Picture 2" descr="fig_03_12"/>
          <p:cNvPicPr preferRelativeResize="0"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CDF"/>
              </a:clrFrom>
              <a:clrTo>
                <a:srgbClr val="FFFCDF">
                  <a:alpha val="0"/>
                </a:srgbClr>
              </a:clrTo>
            </a:clrChange>
          </a:blip>
          <a:srcRect b="66333"/>
          <a:stretch>
            <a:fillRect/>
          </a:stretch>
        </p:blipFill>
        <p:spPr bwMode="auto">
          <a:xfrm>
            <a:off x="1478493" y="1062088"/>
            <a:ext cx="6187014" cy="22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03_1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CDF"/>
              </a:clrFrom>
              <a:clrTo>
                <a:srgbClr val="FFFC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692696"/>
            <a:ext cx="5418676" cy="578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564904"/>
            <a:ext cx="4521200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933056"/>
            <a:ext cx="2133600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r>
              <a:rPr lang="ko-KR" altLang="en-US" dirty="0" smtClean="0"/>
              <a:t>초기 조건이 </a:t>
            </a:r>
            <a:r>
              <a:rPr lang="en-US" altLang="ko-KR" dirty="0" smtClean="0"/>
              <a:t>0</a:t>
            </a:r>
            <a:r>
              <a:rPr lang="ko-KR" altLang="en-US" dirty="0" smtClean="0"/>
              <a:t>이라 가정하고 이 시스템을 </a:t>
            </a:r>
            <a:r>
              <a:rPr lang="en-US" altLang="ko-KR" dirty="0" smtClean="0"/>
              <a:t>Laplace </a:t>
            </a:r>
            <a:r>
              <a:rPr lang="ko-KR" altLang="en-US" dirty="0" smtClean="0"/>
              <a:t>변환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          </a:t>
            </a:r>
            <a:r>
              <a:rPr lang="ko-KR" altLang="en-US" dirty="0" smtClean="0"/>
              <a:t>여기서     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단위 행렬 </a:t>
            </a:r>
            <a:r>
              <a:rPr lang="en-US" altLang="ko-KR" dirty="0" smtClean="0"/>
              <a:t>(identity matrix )</a:t>
            </a:r>
            <a:endParaRPr lang="ko-KR" altLang="en-US" i="1" dirty="0"/>
          </a:p>
        </p:txBody>
      </p:sp>
      <p:pic>
        <p:nvPicPr>
          <p:cNvPr id="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340768"/>
            <a:ext cx="1495425" cy="63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2924175"/>
            <a:ext cx="2768600" cy="65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221088"/>
            <a:ext cx="123825" cy="20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5625" y="3716338"/>
            <a:ext cx="59150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4724400"/>
            <a:ext cx="4010025" cy="733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5736679"/>
            <a:ext cx="3810000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prstClr val="black"/>
                </a:solidFill>
              </a:rPr>
              <a:t>상태 공간에서 표현된 방정식을 전달함수로 변환</a:t>
            </a:r>
            <a:endParaRPr lang="ko-KR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3.6    </a:t>
            </a:r>
            <a:r>
              <a:rPr lang="ko-KR" altLang="en-US" dirty="0" smtClean="0"/>
              <a:t>전달함수                 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구하라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r>
              <a:rPr lang="en-US" altLang="ko-KR" dirty="0" smtClean="0"/>
              <a:t> </a:t>
            </a:r>
          </a:p>
        </p:txBody>
      </p:sp>
      <p:pic>
        <p:nvPicPr>
          <p:cNvPr id="3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620688"/>
            <a:ext cx="1320800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814638"/>
            <a:ext cx="6731000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106391"/>
            <a:ext cx="6858000" cy="126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196752"/>
            <a:ext cx="57626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564904"/>
            <a:ext cx="10668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682704"/>
            <a:ext cx="4924425" cy="48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 r="-652" b="4974"/>
          <a:stretch>
            <a:fillRect/>
          </a:stretch>
        </p:blipFill>
        <p:spPr bwMode="auto">
          <a:xfrm>
            <a:off x="971550" y="620713"/>
            <a:ext cx="662463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149725"/>
            <a:ext cx="6429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Classical Control</a:t>
            </a:r>
          </a:p>
          <a:p>
            <a:pPr lvl="1"/>
            <a:r>
              <a:rPr lang="en-US" altLang="ko-KR" b="0" dirty="0" smtClean="0"/>
              <a:t>Frequency domain</a:t>
            </a:r>
          </a:p>
          <a:p>
            <a:pPr lvl="1"/>
            <a:r>
              <a:rPr lang="en-US" altLang="ko-KR" dirty="0" smtClean="0">
                <a:solidFill>
                  <a:srgbClr val="0070C0"/>
                </a:solidFill>
              </a:rPr>
              <a:t>Only for linear, time-invariant system (LTI System)</a:t>
            </a:r>
          </a:p>
          <a:p>
            <a:pPr lvl="1"/>
            <a:r>
              <a:rPr lang="en-US" altLang="ko-KR" b="0" dirty="0" smtClean="0"/>
              <a:t>Easy understanding (graphical analysis possible)</a:t>
            </a:r>
          </a:p>
          <a:p>
            <a:pPr lvl="1"/>
            <a:r>
              <a:rPr lang="en-US" altLang="ko-KR" b="0" dirty="0" smtClean="0"/>
              <a:t>Both zeros and poles obtainable</a:t>
            </a:r>
          </a:p>
          <a:p>
            <a:pPr lvl="1"/>
            <a:r>
              <a:rPr lang="en-US" altLang="ko-KR" b="0" dirty="0" smtClean="0"/>
              <a:t>Difficult prediction of the behavior of higher orders poles (usually for up to second-order poles)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Modern control</a:t>
            </a:r>
          </a:p>
          <a:p>
            <a:pPr lvl="1"/>
            <a:r>
              <a:rPr lang="en-US" altLang="ko-KR" b="0" dirty="0" smtClean="0"/>
              <a:t>Time domain (or state-space domain)</a:t>
            </a:r>
          </a:p>
          <a:p>
            <a:pPr lvl="1"/>
            <a:r>
              <a:rPr lang="en-US" altLang="ko-KR" b="0" dirty="0" smtClean="0"/>
              <a:t>Unified method</a:t>
            </a:r>
          </a:p>
          <a:p>
            <a:pPr lvl="1"/>
            <a:r>
              <a:rPr lang="en-US" altLang="ko-KR" dirty="0" smtClean="0">
                <a:solidFill>
                  <a:srgbClr val="0070C0"/>
                </a:solidFill>
              </a:rPr>
              <a:t>Extended to nonlinear, time-varying system</a:t>
            </a:r>
          </a:p>
          <a:p>
            <a:pPr lvl="1"/>
            <a:r>
              <a:rPr lang="en-US" altLang="ko-KR" b="0" dirty="0" smtClean="0"/>
              <a:t>Multi-input, multi-output systems</a:t>
            </a:r>
          </a:p>
          <a:p>
            <a:pPr lvl="1"/>
            <a:r>
              <a:rPr lang="en-US" altLang="ko-KR" b="0" dirty="0" smtClean="0"/>
              <a:t>Easy computer installation</a:t>
            </a:r>
          </a:p>
          <a:p>
            <a:pPr lvl="1"/>
            <a:r>
              <a:rPr lang="en-US" altLang="ko-KR" b="0" dirty="0" smtClean="0"/>
              <a:t>It may be sensitive to parameter changes</a:t>
            </a:r>
          </a:p>
          <a:p>
            <a:pPr lvl="1">
              <a:buNone/>
            </a:pPr>
            <a:r>
              <a:rPr lang="en-US" altLang="ko-KR" b="0" dirty="0" smtClean="0"/>
              <a:t>   (no specification of closed-loop zeros)</a:t>
            </a:r>
            <a:endParaRPr lang="ko-KR" altLang="en-US" b="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   요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/>
              <a:t>시스템의 상태 공간에서 표현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시스템을 상태 방정식과 출력 방정식으로 표현</a:t>
            </a:r>
            <a:endParaRPr lang="en-US" altLang="ko-KR" dirty="0" smtClean="0"/>
          </a:p>
          <a:p>
            <a:r>
              <a:rPr lang="ko-KR" altLang="en-US" dirty="0" smtClean="0"/>
              <a:t>상태변수 </a:t>
            </a:r>
            <a:r>
              <a:rPr lang="en-US" altLang="ko-KR" dirty="0" smtClean="0"/>
              <a:t>(state variable)</a:t>
            </a:r>
          </a:p>
          <a:p>
            <a:pPr lvl="1"/>
            <a:r>
              <a:rPr lang="ko-KR" altLang="en-US" b="0" dirty="0" smtClean="0"/>
              <a:t>가능한 모든 시스템 변수 중 시스템 특성을 나타내는데 </a:t>
            </a:r>
            <a:endParaRPr lang="en-US" altLang="ko-KR" b="0" dirty="0" smtClean="0"/>
          </a:p>
          <a:p>
            <a:pPr lvl="1">
              <a:buNone/>
            </a:pPr>
            <a:r>
              <a:rPr lang="en-US" altLang="ko-KR" b="0" dirty="0" smtClean="0"/>
              <a:t>   </a:t>
            </a:r>
            <a:r>
              <a:rPr lang="ko-KR" altLang="en-US" b="0" dirty="0" smtClean="0"/>
              <a:t>필요한 최소한의 변수들</a:t>
            </a:r>
            <a:endParaRPr lang="en-US" altLang="ko-KR" b="0" dirty="0" smtClean="0"/>
          </a:p>
          <a:p>
            <a:r>
              <a:rPr lang="ko-KR" altLang="en-US" dirty="0" smtClean="0"/>
              <a:t>상태방정식 </a:t>
            </a:r>
            <a:r>
              <a:rPr lang="en-US" altLang="ko-KR" dirty="0" smtClean="0"/>
              <a:t>(state equation)</a:t>
            </a:r>
          </a:p>
          <a:p>
            <a:pPr lvl="1"/>
            <a:r>
              <a:rPr lang="ko-KR" altLang="en-US" b="0" dirty="0" smtClean="0"/>
              <a:t>시스템의 차수가 </a:t>
            </a:r>
            <a:r>
              <a:rPr lang="en-US" altLang="ko-KR" b="0" i="1" dirty="0" smtClean="0"/>
              <a:t>n</a:t>
            </a:r>
            <a:r>
              <a:rPr lang="ko-KR" altLang="en-US" b="0" dirty="0" smtClean="0"/>
              <a:t>인 경우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상태 변수에 대한 </a:t>
            </a:r>
            <a:endParaRPr lang="en-US" altLang="ko-KR" b="0" dirty="0" smtClean="0"/>
          </a:p>
          <a:p>
            <a:pPr lvl="1">
              <a:buNone/>
            </a:pPr>
            <a:r>
              <a:rPr lang="en-US" altLang="ko-KR" dirty="0" smtClean="0"/>
              <a:t>    </a:t>
            </a:r>
            <a:r>
              <a:rPr lang="en-US" altLang="ko-KR" i="1" dirty="0" smtClean="0">
                <a:solidFill>
                  <a:srgbClr val="0070C0"/>
                </a:solidFill>
              </a:rPr>
              <a:t>n</a:t>
            </a:r>
            <a:r>
              <a:rPr lang="ko-KR" altLang="en-US" dirty="0" smtClean="0">
                <a:solidFill>
                  <a:srgbClr val="0070C0"/>
                </a:solidFill>
              </a:rPr>
              <a:t>개의 </a:t>
            </a:r>
            <a:r>
              <a:rPr lang="en-US" altLang="ko-KR" dirty="0" smtClean="0">
                <a:solidFill>
                  <a:srgbClr val="0070C0"/>
                </a:solidFill>
              </a:rPr>
              <a:t>1</a:t>
            </a:r>
            <a:r>
              <a:rPr lang="ko-KR" altLang="en-US" dirty="0" smtClean="0">
                <a:solidFill>
                  <a:srgbClr val="0070C0"/>
                </a:solidFill>
              </a:rPr>
              <a:t>차 연립 미분 방정식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r>
              <a:rPr lang="ko-KR" altLang="en-US" dirty="0" smtClean="0"/>
              <a:t>출력방정식 </a:t>
            </a:r>
            <a:r>
              <a:rPr lang="en-US" altLang="ko-KR" dirty="0" smtClean="0"/>
              <a:t>(output equation)</a:t>
            </a:r>
          </a:p>
          <a:p>
            <a:pPr lvl="1"/>
            <a:r>
              <a:rPr lang="ko-KR" altLang="en-US" b="0" dirty="0" smtClean="0"/>
              <a:t>시스템의 다른 변수들을 </a:t>
            </a:r>
            <a:r>
              <a:rPr lang="en-US" altLang="ko-KR" b="0" dirty="0" smtClean="0"/>
              <a:t>t≥t</a:t>
            </a:r>
            <a:r>
              <a:rPr lang="en-US" altLang="ko-KR" b="0" baseline="-25000" dirty="0" smtClean="0"/>
              <a:t>0</a:t>
            </a:r>
            <a:r>
              <a:rPr lang="en-US" altLang="ko-KR" b="0" dirty="0" smtClean="0"/>
              <a:t> </a:t>
            </a:r>
            <a:r>
              <a:rPr lang="ko-KR" altLang="en-US" b="0" dirty="0" smtClean="0"/>
              <a:t>에서</a:t>
            </a:r>
            <a:r>
              <a:rPr lang="en-US" altLang="ko-KR" b="0" dirty="0" smtClean="0"/>
              <a:t> </a:t>
            </a:r>
            <a:r>
              <a:rPr lang="ko-KR" altLang="en-US" b="0" dirty="0" smtClean="0"/>
              <a:t>구하기 위한 시스템</a:t>
            </a:r>
            <a:endParaRPr lang="en-US" altLang="ko-KR" b="0" dirty="0" smtClean="0"/>
          </a:p>
          <a:p>
            <a:pPr lvl="1">
              <a:buNone/>
            </a:pPr>
            <a:r>
              <a:rPr lang="en-US" altLang="ko-KR" b="0" dirty="0" smtClean="0"/>
              <a:t>  </a:t>
            </a:r>
            <a:r>
              <a:rPr lang="ko-KR" altLang="en-US" b="0" dirty="0" smtClean="0"/>
              <a:t> 입력과 상태 변수들로 구성되는 대수 방정식</a:t>
            </a:r>
            <a:endParaRPr lang="ko-KR" altLang="en-US" b="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개념 정립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1. </a:t>
            </a:r>
            <a:r>
              <a:rPr lang="ko-KR" altLang="en-US" dirty="0" smtClean="0"/>
              <a:t>상태변수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i</a:t>
            </a:r>
            <a:r>
              <a:rPr lang="en-US" altLang="ko-KR" dirty="0" smtClean="0"/>
              <a:t>(t)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루프 방정식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RL </a:t>
            </a:r>
            <a:r>
              <a:rPr lang="ko-KR" altLang="en-US" dirty="0" smtClean="0"/>
              <a:t>회로 </a:t>
            </a:r>
            <a:r>
              <a:rPr lang="en-US" altLang="ko-KR" dirty="0" smtClean="0"/>
              <a:t>(</a:t>
            </a:r>
            <a:r>
              <a:rPr lang="ko-KR" altLang="en-US" dirty="0" smtClean="0"/>
              <a:t>초기 전류 </a:t>
            </a:r>
            <a:r>
              <a:rPr lang="en-US" altLang="ko-KR" i="1" dirty="0" err="1" smtClean="0"/>
              <a:t>i</a:t>
            </a:r>
            <a:r>
              <a:rPr lang="en-US" altLang="ko-KR" dirty="0" smtClean="0"/>
              <a:t>(0))</a:t>
            </a:r>
            <a:endParaRPr lang="ko-KR" altLang="en-US" dirty="0"/>
          </a:p>
        </p:txBody>
      </p:sp>
      <p:pic>
        <p:nvPicPr>
          <p:cNvPr id="4" name="Picture 2" descr="fig_03_01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CDF"/>
              </a:clrFrom>
              <a:clrTo>
                <a:srgbClr val="FFFC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484784"/>
            <a:ext cx="4752528" cy="266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개체 4"/>
          <p:cNvGraphicFramePr>
            <a:graphicFrameLocks noChangeAspect="1"/>
          </p:cNvGraphicFramePr>
          <p:nvPr/>
        </p:nvGraphicFramePr>
        <p:xfrm>
          <a:off x="1115616" y="4725144"/>
          <a:ext cx="2432842" cy="792088"/>
        </p:xfrm>
        <a:graphic>
          <a:graphicData uri="http://schemas.openxmlformats.org/presentationml/2006/ole">
            <p:oleObj spid="_x0000_s95234" name="Equation" r:id="rId5" imgW="1091880" imgH="3553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초기조건 포함 및 </a:t>
            </a:r>
            <a:r>
              <a:rPr lang="en-US" altLang="ko-KR" dirty="0" smtClean="0"/>
              <a:t>Laplace </a:t>
            </a:r>
            <a:r>
              <a:rPr lang="ko-KR" altLang="en-US" dirty="0" smtClean="0"/>
              <a:t>변환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입력 </a:t>
            </a:r>
            <a:r>
              <a:rPr lang="en-US" altLang="ko-KR" dirty="0" smtClean="0"/>
              <a:t>v(t)</a:t>
            </a:r>
            <a:r>
              <a:rPr lang="ko-KR" altLang="en-US" dirty="0" smtClean="0"/>
              <a:t>가 단위 계단 함수 </a:t>
            </a:r>
            <a:r>
              <a:rPr lang="en-US" altLang="ko-KR" dirty="0" smtClean="0"/>
              <a:t>u(t) </a:t>
            </a:r>
            <a:r>
              <a:rPr lang="en-US" altLang="ko-KR" dirty="0" smtClean="0">
                <a:sym typeface="Wingdings" pitchFamily="2" charset="2"/>
              </a:rPr>
              <a:t> V(s)=1/s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graphicFrame>
        <p:nvGraphicFramePr>
          <p:cNvPr id="96261" name="Object 2"/>
          <p:cNvGraphicFramePr>
            <a:graphicFrameLocks noChangeAspect="1"/>
          </p:cNvGraphicFramePr>
          <p:nvPr/>
        </p:nvGraphicFramePr>
        <p:xfrm>
          <a:off x="1206500" y="1196752"/>
          <a:ext cx="3365500" cy="423863"/>
        </p:xfrm>
        <a:graphic>
          <a:graphicData uri="http://schemas.openxmlformats.org/presentationml/2006/ole">
            <p:oleObj spid="_x0000_s96261" name="Equation" r:id="rId3" imgW="1511280" imgH="190440" progId="Equation.DSMT4">
              <p:embed/>
            </p:oleObj>
          </a:graphicData>
        </a:graphic>
      </p:graphicFrame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1310804" y="2168103"/>
          <a:ext cx="5205412" cy="4213225"/>
        </p:xfrm>
        <a:graphic>
          <a:graphicData uri="http://schemas.openxmlformats.org/presentationml/2006/ole">
            <p:oleObj spid="_x0000_s96262" name="Equation" r:id="rId4" imgW="2336760" imgH="18921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다른 변수들은 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(t)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v(t)</a:t>
            </a:r>
            <a:r>
              <a:rPr lang="ko-KR" altLang="en-US" dirty="0" smtClean="0"/>
              <a:t>의 대수식으로 구함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5. </a:t>
            </a:r>
            <a:r>
              <a:rPr lang="ko-KR" altLang="en-US" dirty="0" smtClean="0"/>
              <a:t>회로망의 상태 공간에서의 표현</a:t>
            </a:r>
            <a:endParaRPr lang="en-US" altLang="ko-KR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1403648" y="1196752"/>
          <a:ext cx="3705225" cy="1611313"/>
        </p:xfrm>
        <a:graphic>
          <a:graphicData uri="http://schemas.openxmlformats.org/presentationml/2006/ole">
            <p:oleObj spid="_x0000_s117762" name="Equation" r:id="rId3" imgW="1663560" imgH="723600" progId="Equation.DSMT4">
              <p:embed/>
            </p:oleObj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1187624" y="3789040"/>
          <a:ext cx="2432050" cy="792163"/>
        </p:xfrm>
        <a:graphic>
          <a:graphicData uri="http://schemas.openxmlformats.org/presentationml/2006/ole">
            <p:oleObj spid="_x0000_s117763" name="Equation" r:id="rId4" imgW="1091880" imgH="355320" progId="Equation.DSMT4">
              <p:embed/>
            </p:oleObj>
          </a:graphicData>
        </a:graphic>
      </p:graphicFrame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1187624" y="4725144"/>
          <a:ext cx="3705225" cy="1611313"/>
        </p:xfrm>
        <a:graphic>
          <a:graphicData uri="http://schemas.openxmlformats.org/presentationml/2006/ole">
            <p:oleObj spid="_x0000_s117764" name="Equation" r:id="rId5" imgW="1663560" imgH="723600" progId="Equation.DSMT4">
              <p:embed/>
            </p:oleObj>
          </a:graphicData>
        </a:graphic>
      </p:graphicFrame>
      <p:cxnSp>
        <p:nvCxnSpPr>
          <p:cNvPr id="8" name="직선 연결선 7"/>
          <p:cNvCxnSpPr/>
          <p:nvPr/>
        </p:nvCxnSpPr>
        <p:spPr>
          <a:xfrm>
            <a:off x="5913244" y="4149080"/>
            <a:ext cx="648072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33324" y="393305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mtClean="0">
                <a:latin typeface="HY중고딕" pitchFamily="18" charset="-127"/>
                <a:ea typeface="HY중고딕" pitchFamily="18" charset="-127"/>
              </a:rPr>
              <a:t>상태방정식</a:t>
            </a:r>
            <a:endParaRPr lang="ko-KR" altLang="en-US" sz="2000" b="1" dirty="0" err="1" smtClean="0">
              <a:latin typeface="HY중고딕" pitchFamily="18" charset="-127"/>
              <a:ea typeface="HY중고딕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5913244" y="5517232"/>
            <a:ext cx="648072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33324" y="5301208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HY중고딕" pitchFamily="18" charset="-127"/>
                <a:ea typeface="HY중고딕" pitchFamily="18" charset="-127"/>
              </a:rPr>
              <a:t>출력방정식</a:t>
            </a:r>
          </a:p>
        </p:txBody>
      </p:sp>
      <p:sp>
        <p:nvSpPr>
          <p:cNvPr id="12" name="오른쪽 중괄호 11"/>
          <p:cNvSpPr/>
          <p:nvPr/>
        </p:nvSpPr>
        <p:spPr>
          <a:xfrm>
            <a:off x="5724128" y="4797152"/>
            <a:ext cx="216024" cy="144016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1. 2</a:t>
            </a:r>
            <a:r>
              <a:rPr lang="ko-KR" altLang="en-US" dirty="0" smtClean="0"/>
              <a:t>차</a:t>
            </a: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ko-KR" altLang="en-US" dirty="0" smtClean="0">
                <a:sym typeface="Wingdings" pitchFamily="2" charset="2"/>
              </a:rPr>
              <a:t>두 개의 상태 변수</a:t>
            </a:r>
            <a:r>
              <a:rPr lang="en-US" altLang="ko-KR" dirty="0" smtClean="0">
                <a:sym typeface="Wingdings" pitchFamily="2" charset="2"/>
              </a:rPr>
              <a:t>[</a:t>
            </a:r>
            <a:r>
              <a:rPr lang="en-US" altLang="ko-KR" dirty="0" err="1" smtClean="0">
                <a:sym typeface="Wingdings" pitchFamily="2" charset="2"/>
              </a:rPr>
              <a:t>i</a:t>
            </a:r>
            <a:r>
              <a:rPr lang="en-US" altLang="ko-KR" dirty="0" smtClean="0">
                <a:sym typeface="Wingdings" pitchFamily="2" charset="2"/>
              </a:rPr>
              <a:t>(t),q(t)]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루프 방정식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n</a:t>
            </a:r>
            <a:r>
              <a:rPr lang="ko-KR" altLang="en-US" dirty="0" smtClean="0"/>
              <a:t>차 미분방정식 </a:t>
            </a:r>
            <a:r>
              <a:rPr lang="en-US" altLang="ko-KR" dirty="0" smtClean="0">
                <a:sym typeface="Wingdings" pitchFamily="2" charset="2"/>
              </a:rPr>
              <a:t> n</a:t>
            </a:r>
            <a:r>
              <a:rPr lang="ko-KR" altLang="en-US" dirty="0" smtClean="0">
                <a:sym typeface="Wingdings" pitchFamily="2" charset="2"/>
              </a:rPr>
              <a:t>개의 </a:t>
            </a:r>
            <a:r>
              <a:rPr lang="en-US" altLang="ko-KR" dirty="0" smtClean="0">
                <a:sym typeface="Wingdings" pitchFamily="2" charset="2"/>
              </a:rPr>
              <a:t>1</a:t>
            </a:r>
            <a:r>
              <a:rPr lang="ko-KR" altLang="en-US" dirty="0" smtClean="0">
                <a:sym typeface="Wingdings" pitchFamily="2" charset="2"/>
              </a:rPr>
              <a:t>차 연립 미분 방정식으로 변환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RLC </a:t>
            </a:r>
            <a:r>
              <a:rPr lang="ko-KR" altLang="en-US" dirty="0" smtClean="0"/>
              <a:t>회로</a:t>
            </a:r>
            <a:endParaRPr lang="ko-KR" altLang="en-US" dirty="0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/>
        </p:nvGraphicFramePr>
        <p:xfrm>
          <a:off x="1331640" y="2438400"/>
          <a:ext cx="4213225" cy="1981200"/>
        </p:xfrm>
        <a:graphic>
          <a:graphicData uri="http://schemas.openxmlformats.org/presentationml/2006/ole">
            <p:oleObj spid="_x0000_s97282" name="Equation" r:id="rId4" imgW="1892160" imgH="888840" progId="Equation.DSMT4">
              <p:embed/>
            </p:oleObj>
          </a:graphicData>
        </a:graphic>
      </p:graphicFrame>
      <p:pic>
        <p:nvPicPr>
          <p:cNvPr id="8" name="Picture 2" descr="fig_03_0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CDF"/>
              </a:clrFrom>
              <a:clrTo>
                <a:srgbClr val="FFFC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988840"/>
            <a:ext cx="346221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개체 8"/>
          <p:cNvGraphicFramePr>
            <a:graphicFrameLocks noChangeAspect="1"/>
          </p:cNvGraphicFramePr>
          <p:nvPr/>
        </p:nvGraphicFramePr>
        <p:xfrm>
          <a:off x="1403648" y="4941168"/>
          <a:ext cx="3873500" cy="1555750"/>
        </p:xfrm>
        <a:graphic>
          <a:graphicData uri="http://schemas.openxmlformats.org/presentationml/2006/ole">
            <p:oleObj spid="_x0000_s97285" name="Equation" r:id="rId6" imgW="1739880" imgH="698400" progId="Equation.DSMT4">
              <p:embed/>
            </p:oleObj>
          </a:graphicData>
        </a:graphic>
      </p:graphicFrame>
      <p:cxnSp>
        <p:nvCxnSpPr>
          <p:cNvPr id="7" name="직선 연결선 6"/>
          <p:cNvCxnSpPr/>
          <p:nvPr/>
        </p:nvCxnSpPr>
        <p:spPr>
          <a:xfrm>
            <a:off x="5913244" y="5733256"/>
            <a:ext cx="648072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33324" y="5517232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mtClean="0">
                <a:latin typeface="HY중고딕" pitchFamily="18" charset="-127"/>
                <a:ea typeface="HY중고딕" pitchFamily="18" charset="-127"/>
              </a:rPr>
              <a:t>상태방정식</a:t>
            </a:r>
            <a:endParaRPr lang="ko-KR" altLang="en-US" sz="2000" b="1" dirty="0" smtClean="0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1" name="오른쪽 중괄호 10"/>
          <p:cNvSpPr/>
          <p:nvPr/>
        </p:nvSpPr>
        <p:spPr>
          <a:xfrm>
            <a:off x="5724128" y="5013176"/>
            <a:ext cx="216024" cy="144016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21499"/>
          </a:xfrm>
        </p:spPr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초기조건 포함 및 </a:t>
            </a:r>
            <a:r>
              <a:rPr lang="en-US" altLang="ko-KR" dirty="0" smtClean="0"/>
              <a:t>Laplace </a:t>
            </a:r>
            <a:r>
              <a:rPr lang="ko-KR" altLang="en-US" dirty="0" smtClean="0"/>
              <a:t>변환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초기상태 </a:t>
            </a:r>
            <a:r>
              <a:rPr lang="en-US" altLang="ko-KR" dirty="0" smtClean="0"/>
              <a:t>: q(t), 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(t)</a:t>
            </a:r>
          </a:p>
          <a:p>
            <a:pPr lvl="1"/>
            <a:r>
              <a:rPr lang="ko-KR" altLang="en-US" dirty="0" smtClean="0"/>
              <a:t>입력 </a:t>
            </a:r>
            <a:r>
              <a:rPr lang="en-US" altLang="ko-KR" dirty="0" smtClean="0"/>
              <a:t>: v(t) 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다른 변수들은 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(t)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v(t)</a:t>
            </a:r>
            <a:r>
              <a:rPr lang="ko-KR" altLang="en-US" dirty="0" smtClean="0"/>
              <a:t>의 대수식으로 구함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r>
              <a:rPr lang="ko-KR" altLang="en-US" b="0" dirty="0" err="1" smtClean="0"/>
              <a:t>위식에서</a:t>
            </a:r>
            <a:r>
              <a:rPr lang="ko-KR" altLang="en-US" b="0" dirty="0" smtClean="0"/>
              <a:t>  </a:t>
            </a:r>
            <a:r>
              <a:rPr lang="en-US" altLang="ko-KR" b="0" dirty="0" err="1" smtClean="0"/>
              <a:t>v</a:t>
            </a:r>
            <a:r>
              <a:rPr lang="en-US" altLang="ko-KR" sz="1100" b="0" dirty="0" err="1" smtClean="0"/>
              <a:t>L</a:t>
            </a:r>
            <a:r>
              <a:rPr lang="en-US" altLang="ko-KR" b="0" dirty="0" smtClean="0"/>
              <a:t>(t)</a:t>
            </a:r>
            <a:r>
              <a:rPr lang="ko-KR" altLang="en-US" b="0" dirty="0" smtClean="0"/>
              <a:t>는</a:t>
            </a:r>
            <a:r>
              <a:rPr lang="en-US" altLang="ko-KR" b="0" dirty="0" smtClean="0"/>
              <a:t> </a:t>
            </a:r>
            <a:r>
              <a:rPr lang="ko-KR" altLang="en-US" b="0" dirty="0" smtClean="0"/>
              <a:t>상태 변수인 </a:t>
            </a:r>
            <a:r>
              <a:rPr lang="en-US" altLang="ko-KR" b="0" dirty="0" smtClean="0"/>
              <a:t>q(t), </a:t>
            </a:r>
            <a:r>
              <a:rPr lang="en-US" altLang="ko-KR" b="0" dirty="0" err="1" smtClean="0"/>
              <a:t>i</a:t>
            </a:r>
            <a:r>
              <a:rPr lang="en-US" altLang="ko-KR" b="0" dirty="0" smtClean="0"/>
              <a:t>(t)</a:t>
            </a:r>
            <a:r>
              <a:rPr lang="ko-KR" altLang="en-US" b="0" dirty="0" smtClean="0"/>
              <a:t>와 입력전압 </a:t>
            </a:r>
            <a:r>
              <a:rPr lang="en-US" altLang="ko-KR" b="0" dirty="0" smtClean="0"/>
              <a:t>v(t)</a:t>
            </a:r>
            <a:r>
              <a:rPr lang="ko-KR" altLang="en-US" b="0" dirty="0" smtClean="0"/>
              <a:t>의 </a:t>
            </a:r>
            <a:r>
              <a:rPr lang="ko-KR" altLang="en-US" dirty="0" smtClean="0">
                <a:solidFill>
                  <a:srgbClr val="0070C0"/>
                </a:solidFill>
              </a:rPr>
              <a:t>선형결합</a:t>
            </a:r>
            <a:r>
              <a:rPr lang="ko-KR" altLang="en-US" b="0" dirty="0" smtClean="0"/>
              <a:t>이므로 </a:t>
            </a:r>
            <a:r>
              <a:rPr lang="ko-KR" altLang="en-US" dirty="0" smtClean="0">
                <a:solidFill>
                  <a:srgbClr val="0070C0"/>
                </a:solidFill>
              </a:rPr>
              <a:t>출력방정식</a:t>
            </a:r>
            <a:r>
              <a:rPr lang="ko-KR" altLang="en-US" b="0" dirty="0" smtClean="0"/>
              <a:t>이 된다</a:t>
            </a:r>
            <a:r>
              <a:rPr lang="en-US" altLang="ko-KR" b="0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5. </a:t>
            </a:r>
            <a:r>
              <a:rPr lang="ko-KR" altLang="en-US" u="sng" dirty="0" smtClean="0"/>
              <a:t>상태 방정식</a:t>
            </a:r>
            <a:r>
              <a:rPr lang="ko-KR" altLang="en-US" dirty="0" smtClean="0"/>
              <a:t>과 </a:t>
            </a:r>
            <a:r>
              <a:rPr lang="ko-KR" altLang="en-US" u="sng" dirty="0" smtClean="0"/>
              <a:t>출력방정식</a:t>
            </a:r>
            <a:r>
              <a:rPr lang="ko-KR" altLang="en-US" dirty="0" smtClean="0"/>
              <a:t>은 회로망을 </a:t>
            </a:r>
            <a:r>
              <a:rPr lang="ko-KR" altLang="en-US" u="sng" dirty="0" smtClean="0"/>
              <a:t>상태 공간</a:t>
            </a:r>
            <a:r>
              <a:rPr lang="ko-KR" altLang="en-US" dirty="0" smtClean="0"/>
              <a:t>에서 나타내는 식이 됨</a:t>
            </a:r>
            <a:endParaRPr lang="ko-KR" altLang="en-US" b="0" dirty="0"/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1235075" y="2564904"/>
          <a:ext cx="3336925" cy="792163"/>
        </p:xfrm>
        <a:graphic>
          <a:graphicData uri="http://schemas.openxmlformats.org/presentationml/2006/ole">
            <p:oleObj spid="_x0000_s98307" name="Equation" r:id="rId3" imgW="1498320" imgH="355320" progId="Equation.DSMT4">
              <p:embed/>
            </p:oleObj>
          </a:graphicData>
        </a:graphic>
      </p:graphicFrame>
      <p:cxnSp>
        <p:nvCxnSpPr>
          <p:cNvPr id="6" name="직선 연결선 5"/>
          <p:cNvCxnSpPr/>
          <p:nvPr/>
        </p:nvCxnSpPr>
        <p:spPr>
          <a:xfrm>
            <a:off x="5913244" y="2996952"/>
            <a:ext cx="648072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33324" y="2780928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HY중고딕" pitchFamily="18" charset="-127"/>
                <a:ea typeface="HY중고딕" pitchFamily="18" charset="-127"/>
              </a:rPr>
              <a:t>출력방정식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&#10;\begin{bmatrix}&#10;\dot{x}_{1}\\&#10;\dot{x}_{2}\\&#10;\dot{x}_{3}\\&#10;.\\&#10;.\\&#10;.\\&#10;\dot{x}_{n-1}\\&#10;\dot{x}_{n}&#10;\end{bmatrix}&#10;=&#10;\begin{bmatrix}&#10;0&amp;1&amp;0&amp;0&amp;.&amp;.&amp;.&amp;0\\&#10;0&amp;0&amp;1&amp;0&amp;.&amp;.&amp;.&amp;0\\&#10;0&amp;0&amp;0&amp;1&amp;.&amp;.&amp;.&amp;0\\&#10;.&amp;.&amp;.&amp;.&amp;.&amp;&amp;&amp;.\\&#10;.&amp;.&amp;.&amp;.&amp;&amp;.&amp;&amp;.\\&#10;.&amp;.&amp;.&amp;.&amp;&amp;&amp;.&amp;.\\&#10;0&amp;0&amp;0&amp;0&amp;.&amp;.&amp;.&amp;1\\&#10;-a_{0}&amp;-a_{1}&amp;-a_{2}&amp;-a_{3}&amp;.&amp;.&amp;.&amp;-a_{n-1}&#10;\end{bmatrix}&#10;\begin{bmatrix}&#10;x_{1}\\&#10;x_{2}\\&#10;x_{3}\\&#10;.\\&#10;.\\&#10;.\\&#10;x_{n-1}\\&#10;x_{n}&#10;\end{bmatrix}&#10;+&#10;\begin{bmatrix}&#10;0\\&#10;0\\&#10;0\\&#10;.\\&#10;.\\&#10;.\\&#10;0\\&#10;b_{0}&#10;\end{bmatrix}&#10;u&#10;$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313"/>
  <p:tag name="PICTUREFILESIZE" val="90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y=&#10;\begin{bmatrix}&#10;1&amp;0&amp;0&amp;0&amp;.&amp;.&amp;.&amp;0&#10;\end{bmatrix}&#10;\begin{bmatrix}&#10;x_{1}\\&#10;x_{2}\\&#10;x_{3}\\&#10;.\\&#10;.\\&#10;.\\&#10;x_{n-1}\\&#10;x_{n}&#10;\end{bmatrix}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163.875"/>
  <p:tag name="PICTUREFILESIZE" val="30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\frac{C(s)}{R(s)}=\frac{24}{(s^{3}+9s^{2}+26s+24)}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97"/>
  <p:tag name="PICTUREFILESIZE" val="21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(s^{3}+9s^{2}+26s+24)C(s)=24R(s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154.875"/>
  <p:tag name="PICTUREFILESIZE" val="29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\begin{bmatrix}&#10;\dot{x_{1}}\\&#10;\dot{x_{2}}\\&#10;\dot{x_{3}}&#10;\end{bmatrix}&#10;=&#10;\begin{bmatrix}&#10;0&amp;1&amp;0\\&#10;0&amp;0&amp;1\\&#10;-24&amp;-26&amp;-9&#10;\end{bmatrix}&#10;\begin{bmatrix}&#10;x_{1}\\&#10;x_{2}\\&#10;x_{3}&#10;\end{bmatrix}&#10;+&#10;\begin{bmatrix}&#10;0\\&#10;0\\&#10;24&#10;\end{bmatrix}&#10;r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181.875"/>
  <p:tag name="PICTUREFILESIZE" val="38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y=&#10;\begin{bmatrix}&#10;1&amp;0&amp;0&#10;\end{bmatrix}&#10;\begin{bmatrix}&#10;x_{1}\\&#10;x_{2}\\&#10;x_{3}&#10;\end{bmatrix}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84"/>
  <p:tag name="PICTUREFILESIZE" val="13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\left\{&#10;\begin{aligned}&#10;x_{1}&amp;=c\\&#10;x_{2}&amp;=\dot{c}=\dot{x_{1}}\\&#10;x_{3}&amp;=\ddot{c}=\dot{x_{2}}&#10;\end{aligned}&#10;\right.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178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\dddot{c}+9\ddot{c}+26\dot{c}+24c=24r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109.875"/>
  <p:tag name="PICTUREFILESIZE" val="178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n\geq m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28.875"/>
  <p:tag name="PICTUREFILESIZE" val="5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\frac{b_{m}s^{m}+b_{m-1}s^{m-1}+\dots+b_{1}s+b_{0}}&#10;{a_{n}s^{n}+a_{n-1}s^{n-1}+\dots+a_{1}s+a_{0}}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151.875"/>
  <p:tag name="PICTUREFILESIZE" val="36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\frac{1}&#10;{s^{n}+\frac{a_{n-1}}{a_{n}}s^{n-1}+\dots+\frac{a_{1}}{a_{n}}s+\frac{a_{0}}{a_{n}}}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139.875"/>
  <p:tag name="PICTUREFILESIZE" val="20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\frac{b_{m}}{a_{n}}s^{m}+\frac{b_{m-1}}{a_{n}}s^{m-1}+\dots+\frac{b_{1}}{a_{n}}s+\frac{b_{0}}{a_{n}}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163"/>
  <p:tag name="PICTUREFILESIZE" val="299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R(s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19"/>
  <p:tag name="PICTUREFILESIZE" val="58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C(s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19"/>
  <p:tag name="PICTUREFILESIZE" val="6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R(s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19"/>
  <p:tag name="PICTUREFILESIZE" val="58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C(s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19"/>
  <p:tag name="PICTUREFILESIZE" val="60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y(t)&#10;&amp;=&#10;\frac{b_{m}}{a_{n}}\frac{d^{m}x_{1}}{dt^{m}}+\frac{b_{m-1}}{a_{n}}\frac{d^{m-1}x_{1}}{dt^{m-1}}+\dots+\frac{b_{1}}{a_{n}}\frac{dx_{1}}{dt}+\frac{b_{0}}{a_{n}}x_{1}\\&#10;&amp;=&#10;\frac{b_{0}}{a_{n}}x_{1}+\frac{b_{1}}{a_{n}}x_{2}+\dots+\frac{b_{m-1}}{a_{n}}x_{m}+\frac{b_{m}}{a_{n}}x_{m+1}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244"/>
  <p:tag name="PICTUREFILESIZE" val="896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X_{1}(s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24.96008"/>
  <p:tag name="PICTUREFILESIZE" val="6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Y(s)=C(s)=(\frac{b_{m}}{a_{n}}s^{m}+\frac{b_{m-1}}{a_{n}}s^{m-1}+\dots+\frac{b_{1}}{a_{n}}s+\frac{b_{0}}{a_{n}})X_{1}(s)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264.0005"/>
  <p:tag name="PICTUREFILESIZE" val="518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y=&#10;\begin{bmatrix}&#10;\frac{b_{0}}{a_{n}}&amp;\frac{b_{1}}{a_{n}}&amp; \dots&amp;\frac{b_{m}}{a_{n}}&#10;\end{bmatrix}&#10;\begin{bmatrix}&#10;x_{1}\\x_{2}\\ \vdots \\x_{m+1}&#10;\end{bmatrix}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142"/>
  <p:tag name="PICTUREFILESIZE" val="26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\underbrace{&#10;\begin{bmatrix}&#10;\frac{dq}{dt}\\&#10;\frac{di}{dt}&#10;\end{bmatrix}}_{\dot{x}}&#10;=&#10;\underbrace{&#10;\begin{bmatrix}&#10;0 &amp; 1\\&#10;-\frac{1}{LC} &amp; -\frac{R}{L}&#10;\end{bmatrix}}_{A}&#10;\underbrace{&#10;\begin{bmatrix}&#10;q\\&#10;i&#10;\end{bmatrix}}_{x}&#10;+&#10;\underbrace{&#10;\begin{bmatrix}&#10;0\\&#10;\frac{1}{L}&#10;\end{bmatrix}}_{B}&#10;\underbrace{&#10;\begin{bmatrix}&#10;v&#10;\end{bmatrix}}_{u}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63"/>
  <p:tag name="PICTUREFILESIZE" val="449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&#10;\dot{x}&#10;=&#10;\begin{bmatrix}&#10;0&amp;1&amp;0&amp;.&amp;.&amp;.&amp;0\\&#10;0&amp;0&amp;1&amp;.&amp;.&amp;.&amp;0\\&#10;.&amp;.&amp;.&amp;.&amp;&amp;&amp;.\\&#10;.&amp;.&amp;.&amp;.&amp;&amp;&amp;.\\&#10;.&amp;.&amp;.&amp;&amp;.&amp;.\\&#10;0&amp;0&amp;0&amp;.&amp;.&amp;.&amp;1\\&#10;-\frac{a_{0}}{a_{n}}&amp;-\frac{a_{1}}{a_{n}}&amp;-\frac{a_{2}}{a_{n}}&amp;.&amp;.&amp;.&amp;-\frac{a_{n-1}}{a_{n}}&#10;\end{bmatrix}&#10;\begin{bmatrix}&#10;x_{1}\\&#10;x_{2}\\&#10;.\\&#10;.\\&#10;.\\&#10;x_{n-1}\\&#10;x_{n}&#10;\end{bmatrix}&#10;+&#10;\begin{bmatrix}&#10;0\\&#10;0\\&#10;0\\&#10;.\\&#10;.\\&#10;.\\&#10;1&#10;\end{bmatrix}&#10;r&#10;$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259.875"/>
  <p:tag name="PICTUREFILESIZE" val="618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\begin{bmatrix}&#10;\dot{x}_{1}\\&#10;\dot{x}_{2}\\&#10;\dot{x}_{3}&#10;\end{bmatrix}&#10;=&#10;\begin{bmatrix}&#10;0&amp;1&amp;0\\&#10;0&amp;0&amp;1\\&#10;-24&amp;-26&amp;-9&#10;\end{bmatrix}&#10;\begin{bmatrix}&#10;x_{1}\\&#10;x_{2}\\&#10;x_{3}&#10;\end{bmatrix}&#10;+&#10;\begin{bmatrix}&#10;0\\&#10;0\\&#10;1&#10;\end{bmatrix}&#10;r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178"/>
  <p:tag name="PICTUREFILESIZE" val="355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C(s)&amp;=(s^{2}+7s+2)X_{1}(s)\\&#10;c&amp;=\ddot{x}_{1}+7\dot{x}_{1}+2x_{1}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114"/>
  <p:tag name="PICTUREFILESIZE" val="305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y=c(t)=x_{3}+7x_{2}+2x_{1}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112"/>
  <p:tag name="PICTUREFILESIZE" val="174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y=&#10;\begin{bmatrix}&#10;2&amp;7&amp;1&#10;\end{bmatrix}&#10;\begin{bmatrix}&#10;x_{1}\\&#10;x_{2}\\&#10;x_{3}&#10;\end{bmatrix}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84"/>
  <p:tag name="PICTUREFILESIZE" val="146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\dot{x}_{1}=x_{2},\ddot{x}_{1}=x_{3}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72"/>
  <p:tag name="PICTUREFILESIZE" val="111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\begin{bmatrix}&#10;\dot{x}_{1}\\&#10;\dot{x}_{2}\\&#10;\dot{x}_{3}&#10;\end{bmatrix}&#10;=&#10;\begin{bmatrix}&#10;0&amp;1&amp;0\\&#10;0&amp;0&amp;1\\&#10;-24&amp;-26&amp;-9&#10;\end{bmatrix}&#10;\begin{bmatrix}&#10;x_{1}\\&#10;x_{2}\\&#10;x_{3}&#10;\end{bmatrix}&#10;+&#10;\begin{bmatrix}&#10;0\\&#10;0\\&#10;1&#10;\end{bmatrix}&#10;r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178"/>
  <p:tag name="PICTUREFILESIZE" val="355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y=&#10;\begin{bmatrix}&#10;2&amp;7&amp;1&#10;\end{bmatrix}&#10;\begin{bmatrix}&#10;x_{1}\\&#10;x_{2}\\&#10;x_{3}&#10;\end{bmatrix}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84"/>
  <p:tag name="PICTUREFILESIZE" val="14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\dot{x}&amp;=Ax+Bu\\&#10;y&amp;=Cx+Du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58.875"/>
  <p:tag name="PICTUREFILESIZE" val="179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\dot{x}&amp;=Ax+Bu\\&#10;y&amp;=Cx+Du&#10;\end{align*}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58.875"/>
  <p:tag name="PICTUREFILESIZE" val="179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sX(s)&amp;=AX(s)+BU(s)\\&#10;Y(s)&amp;=CX(s)+DU(s)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109"/>
  <p:tag name="PICTUREFILESIZE" val="374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I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4.875"/>
  <p:tag name="PICTUREFILESIZE" val="2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(sI-A)X(s)=BU(s)~\Rightarrow ~X(s)=(sI-A)^{-1}BU(s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232.875"/>
  <p:tag name="PICTUREFILESIZE" val="376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Y(s)&amp;=C(sI-A)^{-1}BU(s)+DU(s)\\&#10;&amp;=[C(sI-A)^{-1}B+D]U(s)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157.875"/>
  <p:tag name="PICTUREFILESIZE" val="466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T(s)=\frac{Y(s)}{U(s)}=C(sI-A)^{-1}B+D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150"/>
  <p:tag name="PICTUREFILESIZE" val="27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T(s)=\frac{Y(s)}{U(s)}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52"/>
  <p:tag name="PICTUREFILESIZE" val="128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(sI-A)=&#10;\begin{bmatrix}&#10;s&amp;0&amp;0\\&#10;0&amp;s&amp;0\\&#10;0&amp;0&amp;s&#10;\end{bmatrix}&#10;-&#10;\begin{bmatrix}&#10;0&amp;1&amp;0\\&#10;0&amp;0&amp;1\\&#10;-1&amp;-2&amp;-3&#10;\end{bmatrix}&#10;=&#10;\begin{bmatrix}&#10;s&amp;-1&amp;0\\&#10;0&amp;s&amp;-1\\&#10;1&amp;2&amp;s+3&#10;\end{bmatrix}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265"/>
  <p:tag name="PICTUREFILESIZE" val="458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(sI-A)^{-1}=\frac{adj(sI-A)}{det(sI-A)}=&#10;\frac{\begin{bmatrix}&#10;(s^{2}+3s+2)&amp;s+3&amp;1\\&#10;-1&amp;s(s+3)&amp;s\\&#10;-s&amp;-(2s+1)&amp;s^{2}&#10;\end{bmatrix}}{s^{3}+3s^{2}+2s+1}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270"/>
  <p:tag name="PICTUREFILESIZE" val="82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\dot{x}&amp;=&#10;\begin{bmatrix}&#10;0&amp;1&amp;0\\&#10;0&amp;0&amp;1\\&#10;-1&amp;-2&amp;-3&#10;\end{bmatrix}&#10;x&#10;+&#10;\begin{bmatrix}&#10;10\\&#10;0\\&#10;0&#10;\end{bmatrix}&#10;u,~~~~&#10;y=&#10;\begin{bmatrix}&#10;1&amp;0&amp;0&#10;\end{bmatrix}&#10;x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226.875"/>
  <p:tag name="PICTUREFILESIZE" val="32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\left\{&#10;\begin{aligned}&#10;\frac{dq}{dt}&amp;=i\\&#10;\frac{di}{dt}&amp;=-\frac{1}{LC}q-\frac{R}{L}i+\frac{1}{L}v&#10;\end{aligned}&#10;\right.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17"/>
  <p:tag name="PICTUREFILESIZE" val="338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(sI-A):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42"/>
  <p:tag name="PICTUREFILESIZE" val="75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\therefore ~T(s)=C(sI-A)^{-1}B+D=\frac{10\left(s^{2}+3s+2\right)}{s^{3}+3s^{2}+2s+1}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06"/>
  <p:tag name="BOXHEIGHT" val="535"/>
  <p:tag name="BOXFONT" val="10"/>
  <p:tag name="BOXWRAP" val="False"/>
  <p:tag name="WORKAROUNDTRANSPARENCYBUG" val="False"/>
  <p:tag name="ALLOWFONTSUBSTITUTION" val="False"/>
  <p:tag name="BITMAPFORMAT" val="pngmono"/>
  <p:tag name="ORIGWIDTH" val="193.875"/>
  <p:tag name="PICTUREFILESIZE" val="37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v_{L}(t)=-\frac{1}{C}q(t)-Ri(t)+v(t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501"/>
  <p:tag name="BOXHEIGHT" val="500"/>
  <p:tag name="BOXFONT" val="10"/>
  <p:tag name="BOXWRAP" val="False"/>
  <p:tag name="WORKAROUNDTRANSPARENCYBUG" val="False"/>
  <p:tag name="ALLOWFONTSUBSTITUTION" val="False"/>
  <p:tag name="BITMAPFORMAT" val="pngmono"/>
  <p:tag name="ORIGWIDTH" val="130.875"/>
  <p:tag name="PICTUREFILESIZE" val="23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\underbrace{\begin{bmatrix}v_{L}\end{bmatrix}}_{y}&#10;=&#10;\underbrace{&#10;\begin{bmatrix}&#10;-\frac{1}{C} &amp; -R&#10;\end{bmatrix}&#10;}_{C}&#10;\underbrace{&#10;\begin{bmatrix}&#10;q\\&#10;i&#10;\end{bmatrix}}_{x}&#10;+&#10;\underbrace{&#10;\begin{bmatrix}&#10;1&#10;\end{bmatrix}}_{D}&#10;\underbrace{&#10;\begin{bmatrix}&#10;v&#10;\end{bmatrix}}_{u}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51.875"/>
  <p:tag name="PICTUREFILESIZE" val="36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$\frac{d^{n}y}{dt^{n}}+a_{n-1}\frac{d^{n-1}y}{dt^{n-1}}+\cdots+a_{1}\frac{dy}{dt}+a_{0}y=b_{0}u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501"/>
  <p:tag name="BOXHEIGHT" val="500"/>
  <p:tag name="BOXFONT" val="10"/>
  <p:tag name="BOXWRAP" val="False"/>
  <p:tag name="WORKAROUNDTRANSPARENCYBUG" val="False"/>
  <p:tag name="ALLOWFONTSUBSTITUTION" val="False"/>
  <p:tag name="BITMAPFORMAT" val="pngmono"/>
  <p:tag name="ORIGWIDTH" val="184.875"/>
  <p:tag name="PICTUREFILESIZE" val="30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amssymb}&#10;\newcommand{\diag}[1]{\operatorname{\rm diag}\{#1\}}&#10;\newcommand{\col}[1]{\operatorname{\rm col}\{#1\}}&#10;\newcommand{\co}[1]{\operatorname{\bf Co}\{#1\}}&#10;\newcommand{\minimize}{\operatornamewithlimits{\textit{Minimize}}}&#10;\newcommand{\maximize}{\operatornamewithlimits{\textit{Maximize}}}&#10;\newcommand{\norm}[1]{\left\lVert#1\right\rVert}&#10;\newcommand{\interior}{\operatorname{\rm Int}}&#10;\newcommand{\boundary}{\operatorname{\rm Bdy}}&#10;\newcommand{\rank}[1]{\operatorname{\rm rank}\left(#1\right)}&#10;\newcommand{\trace}[1]{\operatorname{\rm trace}(#1)}&#10;\newcommand\bm[1]{\mbox{\boldmath $#1$}}&#10;\newcommand{\e}{\operatorname{\rm e}}&#10;\newcommand{\sgn}[1]{\operatorname{\rm sgn}(#1)}&#10;&#10;\def\circnum#1{{\ooalign{\hfill$\scriptstyle#1$\hfill\crcr$\bigcirc$}}}&#10;&#10;\begin{document}&#10;\begin{align*}&#10;x_{1}&amp;=y\\&#10;x_{2}&amp;=\frac{dy}{dt}=\dot{x}_{1}\\&#10;x_{3}&amp;=\frac{dy^{2}}{dt^{2}}=\dot{x}_{2}\\&#10;\vdots\\&#10;x_{n}&amp;=\frac{dy^{n-1}}{dt^{n-1}}=\dot{x}_{n-1}\\&#10;\frac{dy^{n}}{dt^{n}}&amp;=\dot{x}_{n}=-a_{0}x_{1}-a_{1}x_{2}\cdots-a_{n-1}x_{n}+b_{0}u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501"/>
  <p:tag name="BOXHEIGHT" val="500"/>
  <p:tag name="BOXFONT" val="10"/>
  <p:tag name="BOXWRAP" val="False"/>
  <p:tag name="WORKAROUNDTRANSPARENCYBUG" val="False"/>
  <p:tag name="ALLOWFONTSUBSTITUTION" val="False"/>
  <p:tag name="BITMAPFORMAT" val="pngmono"/>
  <p:tag name="ORIGWIDTH" val="199.875"/>
  <p:tag name="PICTUREFILESIZE" val="928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HY중고딕" pitchFamily="18" charset="-127"/>
            <a:ea typeface="HY중고딕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674</Words>
  <Application>Microsoft Office PowerPoint</Application>
  <PresentationFormat>화면 슬라이드 쇼(4:3)</PresentationFormat>
  <Paragraphs>207</Paragraphs>
  <Slides>28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0" baseType="lpstr">
      <vt:lpstr>고구려 벽화</vt:lpstr>
      <vt:lpstr>Equation</vt:lpstr>
      <vt:lpstr>자동제어공학</vt:lpstr>
      <vt:lpstr>제3장 물리적 시스템의 상태방정식 (State Equations for Physical Systems)</vt:lpstr>
      <vt:lpstr>개   요</vt:lpstr>
      <vt:lpstr>개념 정립</vt:lpstr>
      <vt:lpstr>RL 회로 (초기 전류 i(0))</vt:lpstr>
      <vt:lpstr>슬라이드 6</vt:lpstr>
      <vt:lpstr>슬라이드 7</vt:lpstr>
      <vt:lpstr>RLC 회로</vt:lpstr>
      <vt:lpstr>슬라이드 9</vt:lpstr>
      <vt:lpstr>슬라이드 10</vt:lpstr>
      <vt:lpstr>슬라이드 11</vt:lpstr>
      <vt:lpstr>일반적인 상태 공간 표현법</vt:lpstr>
      <vt:lpstr>상태 공간 표현의 응용</vt:lpstr>
      <vt:lpstr>슬라이드 14</vt:lpstr>
      <vt:lpstr>슬라이드 15</vt:lpstr>
      <vt:lpstr>슬라이드 16</vt:lpstr>
      <vt:lpstr>슬라이드 17</vt:lpstr>
      <vt:lpstr>전달 함수를 상태 공간 표현식으로 변환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상태 공간에서 표현된 방정식을 전달함수로 변환</vt:lpstr>
      <vt:lpstr>슬라이드 27</vt:lpstr>
      <vt:lpstr>슬라이드 28</vt:lpstr>
    </vt:vector>
  </TitlesOfParts>
  <Company>Yonsei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자동제어공학</dc:title>
  <dc:creator>Wooyong Chung</dc:creator>
  <cp:lastModifiedBy>Wooyong Chung</cp:lastModifiedBy>
  <cp:revision>111</cp:revision>
  <dcterms:created xsi:type="dcterms:W3CDTF">2011-03-08T04:47:44Z</dcterms:created>
  <dcterms:modified xsi:type="dcterms:W3CDTF">2011-03-15T07:22:08Z</dcterms:modified>
</cp:coreProperties>
</file>