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94.xml" ContentType="application/vnd.openxmlformats-officedocument.presentationml.slide+xml"/>
  <Override PartName="/ppt/slides/slide142.xml" ContentType="application/vnd.openxmlformats-officedocument.presentationml.slide+xml"/>
  <Override PartName="/ppt/slides/slide229.xml" ContentType="application/vnd.openxmlformats-officedocument.presentationml.slide+xml"/>
  <Override PartName="/ppt/slides/slide36.xml" ContentType="application/vnd.openxmlformats-officedocument.presentationml.slide+xml"/>
  <Override PartName="/ppt/slides/slide83.xml" ContentType="application/vnd.openxmlformats-officedocument.presentationml.slide+xml"/>
  <Override PartName="/ppt/slides/slide120.xml" ContentType="application/vnd.openxmlformats-officedocument.presentationml.slide+xml"/>
  <Override PartName="/ppt/slides/slide131.xml" ContentType="application/vnd.openxmlformats-officedocument.presentationml.slide+xml"/>
  <Override PartName="/ppt/slides/slide218.xml" ContentType="application/vnd.openxmlformats-officedocument.presentationml.slide+xml"/>
  <Override PartName="/ppt/slides/slide25.xml" ContentType="application/vnd.openxmlformats-officedocument.presentationml.slide+xml"/>
  <Override PartName="/ppt/slides/slide72.xml" ContentType="application/vnd.openxmlformats-officedocument.presentationml.slide+xml"/>
  <Override PartName="/ppt/slides/slide207.xml" ContentType="application/vnd.openxmlformats-officedocument.presentationml.slide+xml"/>
  <Override PartName="/ppt/slides/slide254.xml" ContentType="application/vnd.openxmlformats-officedocument.presentationml.slid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232.xml" ContentType="application/vnd.openxmlformats-officedocument.presentationml.slide+xml"/>
  <Override PartName="/ppt/slides/slide243.xml" ContentType="application/vnd.openxmlformats-officedocument.presentationml.slide+xml"/>
  <Override PartName="/ppt/slides/slide169.xml" ContentType="application/vnd.openxmlformats-officedocument.presentationml.slide+xml"/>
  <Override PartName="/ppt/slides/slide221.xml" ContentType="application/vnd.openxmlformats-officedocument.presentationml.slide+xml"/>
  <Override PartName="/ppt/tableStyles.xml" ContentType="application/vnd.openxmlformats-officedocument.presentationml.tableStyles+xml"/>
  <Override PartName="/ppt/slides/slide147.xml" ContentType="application/vnd.openxmlformats-officedocument.presentationml.slide+xml"/>
  <Override PartName="/ppt/slides/slide158.xml" ContentType="application/vnd.openxmlformats-officedocument.presentationml.slide+xml"/>
  <Override PartName="/ppt/slides/slide194.xml" ContentType="application/vnd.openxmlformats-officedocument.presentationml.slide+xml"/>
  <Override PartName="/ppt/slides/slide210.xml" ContentType="application/vnd.openxmlformats-officedocument.presentationml.slide+xml"/>
  <Override PartName="/ppt/slides/slide99.xml" ContentType="application/vnd.openxmlformats-officedocument.presentationml.slide+xml"/>
  <Override PartName="/ppt/slides/slide136.xml" ContentType="application/vnd.openxmlformats-officedocument.presentationml.slide+xml"/>
  <Override PartName="/ppt/slides/slide183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25.xml" ContentType="application/vnd.openxmlformats-officedocument.presentationml.slide+xml"/>
  <Override PartName="/ppt/slides/slide172.xml" ContentType="application/vnd.openxmlformats-officedocument.presentationml.slide+xml"/>
  <Override PartName="/ppt/slides/slide259.xml" ContentType="application/vnd.openxmlformats-officedocument.presentationml.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66.xml" ContentType="application/vnd.openxmlformats-officedocument.presentationml.slide+xml"/>
  <Override PartName="/ppt/slides/slide103.xml" ContentType="application/vnd.openxmlformats-officedocument.presentationml.slide+xml"/>
  <Override PartName="/ppt/slides/slide114.xml" ContentType="application/vnd.openxmlformats-officedocument.presentationml.slide+xml"/>
  <Override PartName="/ppt/slides/slide150.xml" ContentType="application/vnd.openxmlformats-officedocument.presentationml.slide+xml"/>
  <Override PartName="/ppt/slides/slide161.xml" ContentType="application/vnd.openxmlformats-officedocument.presentationml.slide+xml"/>
  <Override PartName="/ppt/slides/slide2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55.xml" ContentType="application/vnd.openxmlformats-officedocument.presentationml.slide+xml"/>
  <Override PartName="/ppt/slides/slide237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s/slide215.xml" ContentType="application/vnd.openxmlformats-officedocument.presentationml.slide+xml"/>
  <Override PartName="/ppt/slides/slide226.xml" ContentType="application/vnd.openxmlformats-officedocument.presentationml.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199.xml" ContentType="application/vnd.openxmlformats-officedocument.presentationml.slide+xml"/>
  <Override PartName="/ppt/slides/slide204.xml" ContentType="application/vnd.openxmlformats-officedocument.presentationml.slide+xml"/>
  <Override PartName="/ppt/slides/slide251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88.xml" ContentType="application/vnd.openxmlformats-officedocument.presentationml.slide+xml"/>
  <Override PartName="/ppt/slides/slide240.xml" ContentType="application/vnd.openxmlformats-officedocument.presentationml.slide+xml"/>
  <Override PartName="/ppt/slides/slide119.xml" ContentType="application/vnd.openxmlformats-officedocument.presentationml.slide+xml"/>
  <Override PartName="/ppt/slides/slide166.xml" ContentType="application/vnd.openxmlformats-officedocument.presentationml.slide+xml"/>
  <Override PartName="/ppt/slides/slide177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08.xml" ContentType="application/vnd.openxmlformats-officedocument.presentationml.slide+xml"/>
  <Override PartName="/ppt/slides/slide155.xml" ContentType="application/vnd.openxmlformats-officedocument.presentationml.slide+xml"/>
  <Override PartName="/ppt/slides/slide49.xml" ContentType="application/vnd.openxmlformats-officedocument.presentationml.slide+xml"/>
  <Override PartName="/ppt/slides/slide78.xml" ContentType="application/vnd.openxmlformats-officedocument.presentationml.slide+xml"/>
  <Override PartName="/ppt/slides/slide96.xml" ContentType="application/vnd.openxmlformats-officedocument.presentationml.slide+xml"/>
  <Override PartName="/ppt/slides/slide115.xml" ContentType="application/vnd.openxmlformats-officedocument.presentationml.slide+xml"/>
  <Override PartName="/ppt/slides/slide144.xml" ContentType="application/vnd.openxmlformats-officedocument.presentationml.slide+xml"/>
  <Override PartName="/ppt/slides/slide162.xml" ContentType="application/vnd.openxmlformats-officedocument.presentationml.slide+xml"/>
  <Override PartName="/ppt/slides/slide191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s/slide122.xml" ContentType="application/vnd.openxmlformats-officedocument.presentationml.slide+xml"/>
  <Override PartName="/ppt/slides/slide133.xml" ContentType="application/vnd.openxmlformats-officedocument.presentationml.slide+xml"/>
  <Override PartName="/ppt/slides/slide151.xml" ContentType="application/vnd.openxmlformats-officedocument.presentationml.slide+xml"/>
  <Override PartName="/ppt/slides/slide180.xml" ContentType="application/vnd.openxmlformats-officedocument.presentationml.slide+xml"/>
  <Override PartName="/ppt/slides/slide238.xml" ContentType="application/vnd.openxmlformats-officedocument.presentationml.slide+xml"/>
  <Override PartName="/ppt/slides/slide24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s/slide140.xml" ContentType="application/vnd.openxmlformats-officedocument.presentationml.slide+xml"/>
  <Override PartName="/ppt/slides/slide209.xml" ContentType="application/vnd.openxmlformats-officedocument.presentationml.slide+xml"/>
  <Override PartName="/ppt/slides/slide227.xml" ContentType="application/vnd.openxmlformats-officedocument.presentationml.slide+xml"/>
  <Override PartName="/ppt/slides/slide256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Override PartName="/ppt/slides/slide216.xml" ContentType="application/vnd.openxmlformats-officedocument.presentationml.slide+xml"/>
  <Override PartName="/ppt/slides/slide234.xml" ContentType="application/vnd.openxmlformats-officedocument.presentationml.slide+xml"/>
  <Override PartName="/ppt/slides/slide245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89.xml" ContentType="application/vnd.openxmlformats-officedocument.presentationml.slide+xml"/>
  <Override PartName="/ppt/slides/slide205.xml" ContentType="application/vnd.openxmlformats-officedocument.presentationml.slide+xml"/>
  <Override PartName="/ppt/slides/slide223.xml" ContentType="application/vnd.openxmlformats-officedocument.presentationml.slide+xml"/>
  <Override PartName="/ppt/slides/slide241.xml" ContentType="application/vnd.openxmlformats-officedocument.presentationml.slide+xml"/>
  <Override PartName="/ppt/slides/slide252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s/slide149.xml" ContentType="application/vnd.openxmlformats-officedocument.presentationml.slide+xml"/>
  <Override PartName="/ppt/slides/slide178.xml" ContentType="application/vnd.openxmlformats-officedocument.presentationml.slide+xml"/>
  <Override PartName="/ppt/slides/slide196.xml" ContentType="application/vnd.openxmlformats-officedocument.presentationml.slide+xml"/>
  <Override PartName="/ppt/slides/slide212.xml" ContentType="application/vnd.openxmlformats-officedocument.presentationml.slide+xml"/>
  <Override PartName="/ppt/slides/slide230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38.xml" ContentType="application/vnd.openxmlformats-officedocument.presentationml.slide+xml"/>
  <Override PartName="/ppt/slides/slide167.xml" ContentType="application/vnd.openxmlformats-officedocument.presentationml.slide+xml"/>
  <Override PartName="/ppt/slides/slide185.xml" ContentType="application/vnd.openxmlformats-officedocument.presentationml.slide+xml"/>
  <Override PartName="/ppt/slides/slide201.xml" ContentType="application/vnd.openxmlformats-officedocument.presentationml.slide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slides/slide127.xml" ContentType="application/vnd.openxmlformats-officedocument.presentationml.slide+xml"/>
  <Override PartName="/ppt/slides/slide145.xml" ContentType="application/vnd.openxmlformats-officedocument.presentationml.slide+xml"/>
  <Override PartName="/ppt/slides/slide156.xml" ContentType="application/vnd.openxmlformats-officedocument.presentationml.slide+xml"/>
  <Override PartName="/ppt/slides/slide174.xml" ContentType="application/vnd.openxmlformats-officedocument.presentationml.slide+xml"/>
  <Override PartName="/ppt/slides/slide192.xml" ContentType="application/vnd.openxmlformats-officedocument.presentationml.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s/slide116.xml" ContentType="application/vnd.openxmlformats-officedocument.presentationml.slide+xml"/>
  <Override PartName="/ppt/slides/slide134.xml" ContentType="application/vnd.openxmlformats-officedocument.presentationml.slide+xml"/>
  <Override PartName="/ppt/slides/slide163.xml" ContentType="application/vnd.openxmlformats-officedocument.presentationml.slide+xml"/>
  <Override PartName="/ppt/slides/slide181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slides/slide123.xml" ContentType="application/vnd.openxmlformats-officedocument.presentationml.slide+xml"/>
  <Override PartName="/ppt/slides/slide141.xml" ContentType="application/vnd.openxmlformats-officedocument.presentationml.slide+xml"/>
  <Override PartName="/ppt/slides/slide152.xml" ContentType="application/vnd.openxmlformats-officedocument.presentationml.slide+xml"/>
  <Override PartName="/ppt/slides/slide170.xml" ContentType="application/vnd.openxmlformats-officedocument.presentationml.slide+xml"/>
  <Override PartName="/ppt/slides/slide239.xml" ContentType="application/vnd.openxmlformats-officedocument.presentationml.slide+xml"/>
  <Override PartName="/ppt/slides/slide257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s/slide130.xml" ContentType="application/vnd.openxmlformats-officedocument.presentationml.slide+xml"/>
  <Override PartName="/ppt/slides/slide217.xml" ContentType="application/vnd.openxmlformats-officedocument.presentationml.slide+xml"/>
  <Override PartName="/ppt/slides/slide228.xml" ContentType="application/vnd.openxmlformats-officedocument.presentationml.slide+xml"/>
  <Override PartName="/ppt/slides/slide24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Override PartName="/ppt/slides/slide206.xml" ContentType="application/vnd.openxmlformats-officedocument.presentationml.slide+xml"/>
  <Override PartName="/ppt/slides/slide235.xml" ContentType="application/vnd.openxmlformats-officedocument.presentationml.slide+xml"/>
  <Override PartName="/ppt/slides/slide253.xml" ContentType="application/vnd.openxmlformats-officedocument.presentationml.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s/slide213.xml" ContentType="application/vnd.openxmlformats-officedocument.presentationml.slide+xml"/>
  <Override PartName="/ppt/slides/slide224.xml" ContentType="application/vnd.openxmlformats-officedocument.presentationml.slide+xml"/>
  <Override PartName="/ppt/slides/slide242.xml" ContentType="application/vnd.openxmlformats-officedocument.presentationml.slide+xml"/>
  <Override PartName="/ppt/slides/slide260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0.xml" ContentType="application/vnd.openxmlformats-officedocument.presentationml.slide+xml"/>
  <Override PartName="/ppt/slides/slide168.xml" ContentType="application/vnd.openxmlformats-officedocument.presentationml.slide+xml"/>
  <Override PartName="/ppt/slides/slide179.xml" ContentType="application/vnd.openxmlformats-officedocument.presentationml.slide+xml"/>
  <Override PartName="/ppt/slides/slide197.xml" ContentType="application/vnd.openxmlformats-officedocument.presentationml.slide+xml"/>
  <Override PartName="/ppt/slides/slide202.xml" ContentType="application/vnd.openxmlformats-officedocument.presentationml.slide+xml"/>
  <Override PartName="/ppt/slides/slide231.xml" ContentType="application/vnd.openxmlformats-officedocument.presentationml.slide+xml"/>
  <Override PartName="/ppt/slides/slide139.xml" ContentType="application/vnd.openxmlformats-officedocument.presentationml.slide+xml"/>
  <Override PartName="/ppt/slides/slide157.xml" ContentType="application/vnd.openxmlformats-officedocument.presentationml.slide+xml"/>
  <Override PartName="/ppt/slides/slide186.xml" ContentType="application/vnd.openxmlformats-officedocument.presentationml.slide+xml"/>
  <Override PartName="/ppt/slides/slide220.xml" ContentType="application/vnd.openxmlformats-officedocument.presentationml.slide+xml"/>
  <Override PartName="/ppt/slides/slide98.xml" ContentType="application/vnd.openxmlformats-officedocument.presentationml.slide+xml"/>
  <Override PartName="/ppt/slides/slide117.xml" ContentType="application/vnd.openxmlformats-officedocument.presentationml.slide+xml"/>
  <Override PartName="/ppt/slides/slide128.xml" ContentType="application/vnd.openxmlformats-officedocument.presentationml.slide+xml"/>
  <Override PartName="/ppt/slides/slide146.xml" ContentType="application/vnd.openxmlformats-officedocument.presentationml.slide+xml"/>
  <Override PartName="/ppt/slides/slide164.xml" ContentType="application/vnd.openxmlformats-officedocument.presentationml.slide+xml"/>
  <Override PartName="/ppt/slides/slide175.xml" ContentType="application/vnd.openxmlformats-officedocument.presentationml.slide+xml"/>
  <Override PartName="/ppt/slides/slide193.xml" ContentType="application/vnd.openxmlformats-officedocument.presentationml.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slides/slide87.xml" ContentType="application/vnd.openxmlformats-officedocument.presentationml.slide+xml"/>
  <Override PartName="/ppt/slides/slide106.xml" ContentType="application/vnd.openxmlformats-officedocument.presentationml.slide+xml"/>
  <Override PartName="/ppt/slides/slide124.xml" ContentType="application/vnd.openxmlformats-officedocument.presentationml.slide+xml"/>
  <Override PartName="/ppt/slides/slide135.xml" ContentType="application/vnd.openxmlformats-officedocument.presentationml.slide+xml"/>
  <Override PartName="/ppt/slides/slide153.xml" ContentType="application/vnd.openxmlformats-officedocument.presentationml.slide+xml"/>
  <Override PartName="/ppt/slides/slide171.xml" ContentType="application/vnd.openxmlformats-officedocument.presentationml.slide+xml"/>
  <Override PartName="/ppt/slides/slide182.xml" ContentType="application/vnd.openxmlformats-officedocument.presentationml.slide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slides/slide113.xml" ContentType="application/vnd.openxmlformats-officedocument.presentationml.slide+xml"/>
  <Override PartName="/ppt/slides/slide160.xml" ContentType="application/vnd.openxmlformats-officedocument.presentationml.slide+xml"/>
  <Override PartName="/ppt/slides/slide258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102.xml" ContentType="application/vnd.openxmlformats-officedocument.presentationml.slide+xml"/>
  <Override PartName="/ppt/slides/slide236.xml" ContentType="application/vnd.openxmlformats-officedocument.presentationml.slide+xml"/>
  <Override PartName="/ppt/slides/slide24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43.xml" ContentType="application/vnd.openxmlformats-officedocument.presentationml.slide+xml"/>
  <Override PartName="/ppt/slides/slide90.xml" ContentType="application/vnd.openxmlformats-officedocument.presentationml.slide+xml"/>
  <Override PartName="/ppt/slides/slide225.xml" ContentType="application/vnd.openxmlformats-officedocument.presentationml.slide+xml"/>
  <Override PartName="/ppt/theme/theme1.xml" ContentType="application/vnd.openxmlformats-officedocument.theme+xml"/>
  <Override PartName="/ppt/slides/slide32.xml" ContentType="application/vnd.openxmlformats-officedocument.presentationml.slide+xml"/>
  <Override PartName="/ppt/slides/slide214.xml" ContentType="application/vnd.openxmlformats-officedocument.presentationml.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slides/slide187.xml" ContentType="application/vnd.openxmlformats-officedocument.presentationml.slide+xml"/>
  <Override PartName="/ppt/slides/slide198.xml" ContentType="application/vnd.openxmlformats-officedocument.presentationml.slide+xml"/>
  <Override PartName="/ppt/slides/slide203.xml" ContentType="application/vnd.openxmlformats-officedocument.presentationml.slide+xml"/>
  <Override PartName="/ppt/slides/slide250.xml" ContentType="application/vnd.openxmlformats-officedocument.presentationml.slide+xml"/>
  <Override PartName="/ppt/slides/slide129.xml" ContentType="application/vnd.openxmlformats-officedocument.presentationml.slide+xml"/>
  <Override PartName="/ppt/slides/slide176.xml" ContentType="application/vnd.openxmlformats-officedocument.presentationml.slide+xml"/>
  <Override PartName="/ppt/slides/slide118.xml" ContentType="application/vnd.openxmlformats-officedocument.presentationml.slide+xml"/>
  <Override PartName="/ppt/slides/slide165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107.xml" ContentType="application/vnd.openxmlformats-officedocument.presentationml.slide+xml"/>
  <Override PartName="/ppt/slides/slide143.xml" ContentType="application/vnd.openxmlformats-officedocument.presentationml.slide+xml"/>
  <Override PartName="/ppt/slides/slide154.xml" ContentType="application/vnd.openxmlformats-officedocument.presentationml.slide+xml"/>
  <Override PartName="/ppt/slides/slide190.xml" ContentType="application/vnd.openxmlformats-officedocument.presentationml.slide+xml"/>
  <Override PartName="/ppt/viewProps.xml" ContentType="application/vnd.openxmlformats-officedocument.presentationml.viewProps+xml"/>
  <Override PartName="/ppt/slides/slide48.xml" ContentType="application/vnd.openxmlformats-officedocument.presentationml.slide+xml"/>
  <Override PartName="/ppt/slides/slide95.xml" ContentType="application/vnd.openxmlformats-officedocument.presentationml.slide+xml"/>
  <Override PartName="/ppt/slides/slide132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121.xml" ContentType="application/vnd.openxmlformats-officedocument.presentationml.slide+xml"/>
  <Override PartName="/ppt/slides/slide208.xml" ContentType="application/vnd.openxmlformats-officedocument.presentationml.slide+xml"/>
  <Override PartName="/ppt/slides/slide219.xml" ContentType="application/vnd.openxmlformats-officedocument.presentationml.slide+xml"/>
  <Override PartName="/ppt/slides/slide255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62.xml" ContentType="application/vnd.openxmlformats-officedocument.presentationml.slide+xml"/>
  <Override PartName="/ppt/slides/slide110.xml" ContentType="application/vnd.openxmlformats-officedocument.presentationml.slide+xml"/>
  <Override PartName="/ppt/slides/slide244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51.xml" ContentType="application/vnd.openxmlformats-officedocument.presentationml.slide+xml"/>
  <Override PartName="/ppt/slides/slide233.xml" ContentType="application/vnd.openxmlformats-officedocument.presentationml.slide+xml"/>
  <Override PartName="/ppt/slides/slide40.xml" ContentType="application/vnd.openxmlformats-officedocument.presentationml.slide+xml"/>
  <Override PartName="/ppt/slides/slide159.xml" ContentType="application/vnd.openxmlformats-officedocument.presentationml.slide+xml"/>
  <Override PartName="/ppt/slides/slide211.xml" ContentType="application/vnd.openxmlformats-officedocument.presentationml.slide+xml"/>
  <Override PartName="/ppt/slides/slide222.xml" ContentType="application/vnd.openxmlformats-officedocument.presentationml.slide+xml"/>
  <Override PartName="/ppt/slides/slide148.xml" ContentType="application/vnd.openxmlformats-officedocument.presentationml.slide+xml"/>
  <Override PartName="/ppt/slides/slide195.xml" ContentType="application/vnd.openxmlformats-officedocument.presentationml.slide+xml"/>
  <Override PartName="/ppt/slides/slide200.xml" ContentType="application/vnd.openxmlformats-officedocument.presentationml.slide+xml"/>
  <Override PartName="/ppt/slides/slide89.xml" ContentType="application/vnd.openxmlformats-officedocument.presentationml.slide+xml"/>
  <Override PartName="/ppt/slides/slide126.xml" ContentType="application/vnd.openxmlformats-officedocument.presentationml.slide+xml"/>
  <Override PartName="/ppt/slides/slide137.xml" ContentType="application/vnd.openxmlformats-officedocument.presentationml.slide+xml"/>
  <Override PartName="/ppt/slides/slide173.xml" ContentType="application/vnd.openxmlformats-officedocument.presentationml.slide+xml"/>
  <Override PartName="/ppt/slides/slide184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41" r:id="rId3"/>
    <p:sldId id="452" r:id="rId4"/>
    <p:sldId id="453" r:id="rId5"/>
    <p:sldId id="454" r:id="rId6"/>
    <p:sldId id="455" r:id="rId7"/>
    <p:sldId id="456" r:id="rId8"/>
    <p:sldId id="458" r:id="rId9"/>
    <p:sldId id="457" r:id="rId10"/>
    <p:sldId id="470" r:id="rId11"/>
    <p:sldId id="459" r:id="rId12"/>
    <p:sldId id="469" r:id="rId13"/>
    <p:sldId id="473" r:id="rId14"/>
    <p:sldId id="471" r:id="rId15"/>
    <p:sldId id="472" r:id="rId16"/>
    <p:sldId id="474" r:id="rId17"/>
    <p:sldId id="375" r:id="rId18"/>
    <p:sldId id="376" r:id="rId19"/>
    <p:sldId id="377" r:id="rId20"/>
    <p:sldId id="378" r:id="rId21"/>
    <p:sldId id="379" r:id="rId22"/>
    <p:sldId id="380" r:id="rId23"/>
    <p:sldId id="381" r:id="rId24"/>
    <p:sldId id="382" r:id="rId25"/>
    <p:sldId id="383" r:id="rId26"/>
    <p:sldId id="384" r:id="rId27"/>
    <p:sldId id="385" r:id="rId28"/>
    <p:sldId id="386" r:id="rId29"/>
    <p:sldId id="387" r:id="rId30"/>
    <p:sldId id="388" r:id="rId31"/>
    <p:sldId id="389" r:id="rId32"/>
    <p:sldId id="390" r:id="rId33"/>
    <p:sldId id="391" r:id="rId34"/>
    <p:sldId id="392" r:id="rId35"/>
    <p:sldId id="393" r:id="rId36"/>
    <p:sldId id="394" r:id="rId37"/>
    <p:sldId id="395" r:id="rId38"/>
    <p:sldId id="396" r:id="rId39"/>
    <p:sldId id="397" r:id="rId40"/>
    <p:sldId id="398" r:id="rId41"/>
    <p:sldId id="399" r:id="rId42"/>
    <p:sldId id="400" r:id="rId43"/>
    <p:sldId id="401" r:id="rId44"/>
    <p:sldId id="404" r:id="rId45"/>
    <p:sldId id="405" r:id="rId46"/>
    <p:sldId id="406" r:id="rId47"/>
    <p:sldId id="407" r:id="rId48"/>
    <p:sldId id="408" r:id="rId49"/>
    <p:sldId id="409" r:id="rId50"/>
    <p:sldId id="410" r:id="rId51"/>
    <p:sldId id="411" r:id="rId52"/>
    <p:sldId id="412" r:id="rId53"/>
    <p:sldId id="413" r:id="rId54"/>
    <p:sldId id="414" r:id="rId55"/>
    <p:sldId id="415" r:id="rId56"/>
    <p:sldId id="417" r:id="rId57"/>
    <p:sldId id="418" r:id="rId58"/>
    <p:sldId id="419" r:id="rId59"/>
    <p:sldId id="420" r:id="rId60"/>
    <p:sldId id="416" r:id="rId61"/>
    <p:sldId id="402" r:id="rId62"/>
    <p:sldId id="421" r:id="rId63"/>
    <p:sldId id="403" r:id="rId64"/>
    <p:sldId id="422" r:id="rId65"/>
    <p:sldId id="423" r:id="rId66"/>
    <p:sldId id="424" r:id="rId67"/>
    <p:sldId id="425" r:id="rId68"/>
    <p:sldId id="426" r:id="rId69"/>
    <p:sldId id="442" r:id="rId70"/>
    <p:sldId id="443" r:id="rId71"/>
    <p:sldId id="444" r:id="rId72"/>
    <p:sldId id="445" r:id="rId73"/>
    <p:sldId id="446" r:id="rId74"/>
    <p:sldId id="447" r:id="rId75"/>
    <p:sldId id="448" r:id="rId76"/>
    <p:sldId id="449" r:id="rId77"/>
    <p:sldId id="450" r:id="rId78"/>
    <p:sldId id="460" r:id="rId79"/>
    <p:sldId id="481" r:id="rId80"/>
    <p:sldId id="475" r:id="rId81"/>
    <p:sldId id="476" r:id="rId82"/>
    <p:sldId id="477" r:id="rId83"/>
    <p:sldId id="478" r:id="rId84"/>
    <p:sldId id="479" r:id="rId85"/>
    <p:sldId id="480" r:id="rId86"/>
    <p:sldId id="482" r:id="rId87"/>
    <p:sldId id="483" r:id="rId88"/>
    <p:sldId id="484" r:id="rId89"/>
    <p:sldId id="485" r:id="rId90"/>
    <p:sldId id="486" r:id="rId91"/>
    <p:sldId id="487" r:id="rId92"/>
    <p:sldId id="488" r:id="rId93"/>
    <p:sldId id="489" r:id="rId94"/>
    <p:sldId id="490" r:id="rId95"/>
    <p:sldId id="491" r:id="rId96"/>
    <p:sldId id="492" r:id="rId97"/>
    <p:sldId id="493" r:id="rId98"/>
    <p:sldId id="494" r:id="rId99"/>
    <p:sldId id="495" r:id="rId100"/>
    <p:sldId id="496" r:id="rId101"/>
    <p:sldId id="497" r:id="rId102"/>
    <p:sldId id="498" r:id="rId103"/>
    <p:sldId id="499" r:id="rId104"/>
    <p:sldId id="500" r:id="rId105"/>
    <p:sldId id="501" r:id="rId106"/>
    <p:sldId id="502" r:id="rId107"/>
    <p:sldId id="503" r:id="rId108"/>
    <p:sldId id="504" r:id="rId109"/>
    <p:sldId id="505" r:id="rId110"/>
    <p:sldId id="506" r:id="rId111"/>
    <p:sldId id="507" r:id="rId112"/>
    <p:sldId id="508" r:id="rId113"/>
    <p:sldId id="509" r:id="rId114"/>
    <p:sldId id="510" r:id="rId115"/>
    <p:sldId id="511" r:id="rId116"/>
    <p:sldId id="512" r:id="rId117"/>
    <p:sldId id="513" r:id="rId118"/>
    <p:sldId id="514" r:id="rId119"/>
    <p:sldId id="515" r:id="rId120"/>
    <p:sldId id="461" r:id="rId121"/>
    <p:sldId id="462" r:id="rId122"/>
    <p:sldId id="463" r:id="rId123"/>
    <p:sldId id="464" r:id="rId124"/>
    <p:sldId id="465" r:id="rId125"/>
    <p:sldId id="451" r:id="rId126"/>
    <p:sldId id="466" r:id="rId127"/>
    <p:sldId id="467" r:id="rId128"/>
    <p:sldId id="468" r:id="rId129"/>
    <p:sldId id="427" r:id="rId130"/>
    <p:sldId id="428" r:id="rId131"/>
    <p:sldId id="429" r:id="rId132"/>
    <p:sldId id="430" r:id="rId133"/>
    <p:sldId id="431" r:id="rId134"/>
    <p:sldId id="432" r:id="rId135"/>
    <p:sldId id="433" r:id="rId136"/>
    <p:sldId id="435" r:id="rId137"/>
    <p:sldId id="434" r:id="rId138"/>
    <p:sldId id="436" r:id="rId139"/>
    <p:sldId id="437" r:id="rId140"/>
    <p:sldId id="438" r:id="rId141"/>
    <p:sldId id="439" r:id="rId142"/>
    <p:sldId id="440" r:id="rId143"/>
    <p:sldId id="297" r:id="rId144"/>
    <p:sldId id="257" r:id="rId145"/>
    <p:sldId id="258" r:id="rId146"/>
    <p:sldId id="259" r:id="rId147"/>
    <p:sldId id="262" r:id="rId148"/>
    <p:sldId id="260" r:id="rId149"/>
    <p:sldId id="261" r:id="rId150"/>
    <p:sldId id="263" r:id="rId151"/>
    <p:sldId id="264" r:id="rId152"/>
    <p:sldId id="265" r:id="rId153"/>
    <p:sldId id="266" r:id="rId154"/>
    <p:sldId id="267" r:id="rId155"/>
    <p:sldId id="268" r:id="rId156"/>
    <p:sldId id="269" r:id="rId157"/>
    <p:sldId id="270" r:id="rId158"/>
    <p:sldId id="271" r:id="rId159"/>
    <p:sldId id="272" r:id="rId160"/>
    <p:sldId id="273" r:id="rId161"/>
    <p:sldId id="274" r:id="rId162"/>
    <p:sldId id="275" r:id="rId163"/>
    <p:sldId id="276" r:id="rId164"/>
    <p:sldId id="277" r:id="rId165"/>
    <p:sldId id="278" r:id="rId166"/>
    <p:sldId id="279" r:id="rId167"/>
    <p:sldId id="280" r:id="rId168"/>
    <p:sldId id="281" r:id="rId169"/>
    <p:sldId id="282" r:id="rId170"/>
    <p:sldId id="283" r:id="rId171"/>
    <p:sldId id="286" r:id="rId172"/>
    <p:sldId id="284" r:id="rId173"/>
    <p:sldId id="285" r:id="rId174"/>
    <p:sldId id="289" r:id="rId175"/>
    <p:sldId id="287" r:id="rId176"/>
    <p:sldId id="288" r:id="rId177"/>
    <p:sldId id="290" r:id="rId178"/>
    <p:sldId id="292" r:id="rId179"/>
    <p:sldId id="291" r:id="rId180"/>
    <p:sldId id="293" r:id="rId181"/>
    <p:sldId id="294" r:id="rId182"/>
    <p:sldId id="295" r:id="rId183"/>
    <p:sldId id="296" r:id="rId184"/>
    <p:sldId id="298" r:id="rId185"/>
    <p:sldId id="299" r:id="rId186"/>
    <p:sldId id="300" r:id="rId187"/>
    <p:sldId id="301" r:id="rId188"/>
    <p:sldId id="302" r:id="rId189"/>
    <p:sldId id="303" r:id="rId190"/>
    <p:sldId id="304" r:id="rId191"/>
    <p:sldId id="305" r:id="rId192"/>
    <p:sldId id="309" r:id="rId193"/>
    <p:sldId id="306" r:id="rId194"/>
    <p:sldId id="307" r:id="rId195"/>
    <p:sldId id="316" r:id="rId196"/>
    <p:sldId id="308" r:id="rId197"/>
    <p:sldId id="310" r:id="rId198"/>
    <p:sldId id="311" r:id="rId199"/>
    <p:sldId id="312" r:id="rId200"/>
    <p:sldId id="313" r:id="rId201"/>
    <p:sldId id="314" r:id="rId202"/>
    <p:sldId id="315" r:id="rId203"/>
    <p:sldId id="317" r:id="rId204"/>
    <p:sldId id="318" r:id="rId205"/>
    <p:sldId id="319" r:id="rId206"/>
    <p:sldId id="320" r:id="rId207"/>
    <p:sldId id="321" r:id="rId208"/>
    <p:sldId id="322" r:id="rId209"/>
    <p:sldId id="323" r:id="rId210"/>
    <p:sldId id="324" r:id="rId211"/>
    <p:sldId id="325" r:id="rId212"/>
    <p:sldId id="326" r:id="rId213"/>
    <p:sldId id="327" r:id="rId214"/>
    <p:sldId id="328" r:id="rId215"/>
    <p:sldId id="329" r:id="rId216"/>
    <p:sldId id="330" r:id="rId217"/>
    <p:sldId id="331" r:id="rId218"/>
    <p:sldId id="332" r:id="rId219"/>
    <p:sldId id="333" r:id="rId220"/>
    <p:sldId id="334" r:id="rId221"/>
    <p:sldId id="335" r:id="rId222"/>
    <p:sldId id="336" r:id="rId223"/>
    <p:sldId id="337" r:id="rId224"/>
    <p:sldId id="338" r:id="rId225"/>
    <p:sldId id="339" r:id="rId226"/>
    <p:sldId id="340" r:id="rId227"/>
    <p:sldId id="341" r:id="rId228"/>
    <p:sldId id="342" r:id="rId229"/>
    <p:sldId id="343" r:id="rId230"/>
    <p:sldId id="344" r:id="rId231"/>
    <p:sldId id="345" r:id="rId232"/>
    <p:sldId id="346" r:id="rId233"/>
    <p:sldId id="347" r:id="rId234"/>
    <p:sldId id="348" r:id="rId235"/>
    <p:sldId id="349" r:id="rId236"/>
    <p:sldId id="350" r:id="rId237"/>
    <p:sldId id="351" r:id="rId238"/>
    <p:sldId id="352" r:id="rId239"/>
    <p:sldId id="353" r:id="rId240"/>
    <p:sldId id="354" r:id="rId241"/>
    <p:sldId id="355" r:id="rId242"/>
    <p:sldId id="356" r:id="rId243"/>
    <p:sldId id="357" r:id="rId244"/>
    <p:sldId id="358" r:id="rId245"/>
    <p:sldId id="359" r:id="rId246"/>
    <p:sldId id="360" r:id="rId247"/>
    <p:sldId id="361" r:id="rId248"/>
    <p:sldId id="362" r:id="rId249"/>
    <p:sldId id="363" r:id="rId250"/>
    <p:sldId id="364" r:id="rId251"/>
    <p:sldId id="365" r:id="rId252"/>
    <p:sldId id="366" r:id="rId253"/>
    <p:sldId id="367" r:id="rId254"/>
    <p:sldId id="368" r:id="rId255"/>
    <p:sldId id="369" r:id="rId256"/>
    <p:sldId id="370" r:id="rId257"/>
    <p:sldId id="371" r:id="rId258"/>
    <p:sldId id="372" r:id="rId259"/>
    <p:sldId id="373" r:id="rId260"/>
    <p:sldId id="374" r:id="rId26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0" y="-9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226" Type="http://schemas.openxmlformats.org/officeDocument/2006/relationships/slide" Target="slides/slide225.xml"/><Relationship Id="rId247" Type="http://schemas.openxmlformats.org/officeDocument/2006/relationships/slide" Target="slides/slide246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16" Type="http://schemas.openxmlformats.org/officeDocument/2006/relationships/slide" Target="slides/slide215.xml"/><Relationship Id="rId237" Type="http://schemas.openxmlformats.org/officeDocument/2006/relationships/slide" Target="slides/slide236.xml"/><Relationship Id="rId258" Type="http://schemas.openxmlformats.org/officeDocument/2006/relationships/slide" Target="slides/slide257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92" Type="http://schemas.openxmlformats.org/officeDocument/2006/relationships/slide" Target="slides/slide191.xml"/><Relationship Id="rId206" Type="http://schemas.openxmlformats.org/officeDocument/2006/relationships/slide" Target="slides/slide205.xml"/><Relationship Id="rId227" Type="http://schemas.openxmlformats.org/officeDocument/2006/relationships/slide" Target="slides/slide226.xml"/><Relationship Id="rId248" Type="http://schemas.openxmlformats.org/officeDocument/2006/relationships/slide" Target="slides/slide247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slide" Target="slides/slide181.xml"/><Relationship Id="rId217" Type="http://schemas.openxmlformats.org/officeDocument/2006/relationships/slide" Target="slides/slide216.xml"/><Relationship Id="rId6" Type="http://schemas.openxmlformats.org/officeDocument/2006/relationships/slide" Target="slides/slide5.xml"/><Relationship Id="rId238" Type="http://schemas.openxmlformats.org/officeDocument/2006/relationships/slide" Target="slides/slide237.xml"/><Relationship Id="rId259" Type="http://schemas.openxmlformats.org/officeDocument/2006/relationships/slide" Target="slides/slide258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2" Type="http://schemas.openxmlformats.org/officeDocument/2006/relationships/slide" Target="slides/slide201.xml"/><Relationship Id="rId207" Type="http://schemas.openxmlformats.org/officeDocument/2006/relationships/slide" Target="slides/slide206.xml"/><Relationship Id="rId223" Type="http://schemas.openxmlformats.org/officeDocument/2006/relationships/slide" Target="slides/slide222.xml"/><Relationship Id="rId228" Type="http://schemas.openxmlformats.org/officeDocument/2006/relationships/slide" Target="slides/slide227.xml"/><Relationship Id="rId244" Type="http://schemas.openxmlformats.org/officeDocument/2006/relationships/slide" Target="slides/slide243.xml"/><Relationship Id="rId249" Type="http://schemas.openxmlformats.org/officeDocument/2006/relationships/slide" Target="slides/slide24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260" Type="http://schemas.openxmlformats.org/officeDocument/2006/relationships/slide" Target="slides/slide259.xml"/><Relationship Id="rId265" Type="http://schemas.openxmlformats.org/officeDocument/2006/relationships/tableStyles" Target="tableStyle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13" Type="http://schemas.openxmlformats.org/officeDocument/2006/relationships/slide" Target="slides/slide212.xml"/><Relationship Id="rId218" Type="http://schemas.openxmlformats.org/officeDocument/2006/relationships/slide" Target="slides/slide217.xml"/><Relationship Id="rId234" Type="http://schemas.openxmlformats.org/officeDocument/2006/relationships/slide" Target="slides/slide233.xml"/><Relationship Id="rId239" Type="http://schemas.openxmlformats.org/officeDocument/2006/relationships/slide" Target="slides/slide238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50" Type="http://schemas.openxmlformats.org/officeDocument/2006/relationships/slide" Target="slides/slide249.xml"/><Relationship Id="rId255" Type="http://schemas.openxmlformats.org/officeDocument/2006/relationships/slide" Target="slides/slide254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208" Type="http://schemas.openxmlformats.org/officeDocument/2006/relationships/slide" Target="slides/slide207.xml"/><Relationship Id="rId229" Type="http://schemas.openxmlformats.org/officeDocument/2006/relationships/slide" Target="slides/slide228.xml"/><Relationship Id="rId19" Type="http://schemas.openxmlformats.org/officeDocument/2006/relationships/slide" Target="slides/slide18.xml"/><Relationship Id="rId224" Type="http://schemas.openxmlformats.org/officeDocument/2006/relationships/slide" Target="slides/slide223.xml"/><Relationship Id="rId240" Type="http://schemas.openxmlformats.org/officeDocument/2006/relationships/slide" Target="slides/slide239.xml"/><Relationship Id="rId245" Type="http://schemas.openxmlformats.org/officeDocument/2006/relationships/slide" Target="slides/slide244.xml"/><Relationship Id="rId261" Type="http://schemas.openxmlformats.org/officeDocument/2006/relationships/slide" Target="slides/slide260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slide" Target="slides/slide188.xml"/><Relationship Id="rId219" Type="http://schemas.openxmlformats.org/officeDocument/2006/relationships/slide" Target="slides/slide218.xml"/><Relationship Id="rId3" Type="http://schemas.openxmlformats.org/officeDocument/2006/relationships/slide" Target="slides/slide2.xml"/><Relationship Id="rId214" Type="http://schemas.openxmlformats.org/officeDocument/2006/relationships/slide" Target="slides/slide213.xml"/><Relationship Id="rId230" Type="http://schemas.openxmlformats.org/officeDocument/2006/relationships/slide" Target="slides/slide229.xml"/><Relationship Id="rId235" Type="http://schemas.openxmlformats.org/officeDocument/2006/relationships/slide" Target="slides/slide234.xml"/><Relationship Id="rId251" Type="http://schemas.openxmlformats.org/officeDocument/2006/relationships/slide" Target="slides/slide250.xml"/><Relationship Id="rId256" Type="http://schemas.openxmlformats.org/officeDocument/2006/relationships/slide" Target="slides/slide255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openxmlformats.org/officeDocument/2006/relationships/slide" Target="slides/slide194.xml"/><Relationship Id="rId209" Type="http://schemas.openxmlformats.org/officeDocument/2006/relationships/slide" Target="slides/slide208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220" Type="http://schemas.openxmlformats.org/officeDocument/2006/relationships/slide" Target="slides/slide219.xml"/><Relationship Id="rId225" Type="http://schemas.openxmlformats.org/officeDocument/2006/relationships/slide" Target="slides/slide224.xml"/><Relationship Id="rId241" Type="http://schemas.openxmlformats.org/officeDocument/2006/relationships/slide" Target="slides/slide240.xml"/><Relationship Id="rId246" Type="http://schemas.openxmlformats.org/officeDocument/2006/relationships/slide" Target="slides/slide245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262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10" Type="http://schemas.openxmlformats.org/officeDocument/2006/relationships/slide" Target="slides/slide209.xml"/><Relationship Id="rId215" Type="http://schemas.openxmlformats.org/officeDocument/2006/relationships/slide" Target="slides/slide214.xml"/><Relationship Id="rId236" Type="http://schemas.openxmlformats.org/officeDocument/2006/relationships/slide" Target="slides/slide235.xml"/><Relationship Id="rId257" Type="http://schemas.openxmlformats.org/officeDocument/2006/relationships/slide" Target="slides/slide256.xml"/><Relationship Id="rId26" Type="http://schemas.openxmlformats.org/officeDocument/2006/relationships/slide" Target="slides/slide25.xml"/><Relationship Id="rId231" Type="http://schemas.openxmlformats.org/officeDocument/2006/relationships/slide" Target="slides/slide230.xml"/><Relationship Id="rId252" Type="http://schemas.openxmlformats.org/officeDocument/2006/relationships/slide" Target="slides/slide251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16" Type="http://schemas.openxmlformats.org/officeDocument/2006/relationships/slide" Target="slides/slide15.xml"/><Relationship Id="rId221" Type="http://schemas.openxmlformats.org/officeDocument/2006/relationships/slide" Target="slides/slide220.xml"/><Relationship Id="rId242" Type="http://schemas.openxmlformats.org/officeDocument/2006/relationships/slide" Target="slides/slide241.xml"/><Relationship Id="rId263" Type="http://schemas.openxmlformats.org/officeDocument/2006/relationships/viewProps" Target="viewProps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11" Type="http://schemas.openxmlformats.org/officeDocument/2006/relationships/slide" Target="slides/slide210.xml"/><Relationship Id="rId232" Type="http://schemas.openxmlformats.org/officeDocument/2006/relationships/slide" Target="slides/slide231.xml"/><Relationship Id="rId253" Type="http://schemas.openxmlformats.org/officeDocument/2006/relationships/slide" Target="slides/slide252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97" Type="http://schemas.openxmlformats.org/officeDocument/2006/relationships/slide" Target="slides/slide196.xml"/><Relationship Id="rId201" Type="http://schemas.openxmlformats.org/officeDocument/2006/relationships/slide" Target="slides/slide200.xml"/><Relationship Id="rId222" Type="http://schemas.openxmlformats.org/officeDocument/2006/relationships/slide" Target="slides/slide221.xml"/><Relationship Id="rId243" Type="http://schemas.openxmlformats.org/officeDocument/2006/relationships/slide" Target="slides/slide242.xml"/><Relationship Id="rId264" Type="http://schemas.openxmlformats.org/officeDocument/2006/relationships/theme" Target="theme/theme1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slide" Target="slides/slide186.xml"/><Relationship Id="rId1" Type="http://schemas.openxmlformats.org/officeDocument/2006/relationships/slideMaster" Target="slideMasters/slideMaster1.xml"/><Relationship Id="rId212" Type="http://schemas.openxmlformats.org/officeDocument/2006/relationships/slide" Target="slides/slide211.xml"/><Relationship Id="rId233" Type="http://schemas.openxmlformats.org/officeDocument/2006/relationships/slide" Target="slides/slide232.xml"/><Relationship Id="rId254" Type="http://schemas.openxmlformats.org/officeDocument/2006/relationships/slide" Target="slides/slide25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A1A34-245A-4B4E-A3F2-FAC45C97A3B4}" type="datetimeFigureOut">
              <a:rPr lang="ko-KR" altLang="en-US" smtClean="0"/>
              <a:pPr/>
              <a:t>2010-09-05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EE749-C8B2-42B3-8592-7EC30590343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A1A34-245A-4B4E-A3F2-FAC45C97A3B4}" type="datetimeFigureOut">
              <a:rPr lang="ko-KR" altLang="en-US" smtClean="0"/>
              <a:pPr/>
              <a:t>2010-09-05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EE749-C8B2-42B3-8592-7EC30590343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A1A34-245A-4B4E-A3F2-FAC45C97A3B4}" type="datetimeFigureOut">
              <a:rPr lang="ko-KR" altLang="en-US" smtClean="0"/>
              <a:pPr/>
              <a:t>2010-09-05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EE749-C8B2-42B3-8592-7EC30590343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A1A34-245A-4B4E-A3F2-FAC45C97A3B4}" type="datetimeFigureOut">
              <a:rPr lang="ko-KR" altLang="en-US" smtClean="0"/>
              <a:pPr/>
              <a:t>2010-09-05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EE749-C8B2-42B3-8592-7EC30590343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A1A34-245A-4B4E-A3F2-FAC45C97A3B4}" type="datetimeFigureOut">
              <a:rPr lang="ko-KR" altLang="en-US" smtClean="0"/>
              <a:pPr/>
              <a:t>2010-09-05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EE749-C8B2-42B3-8592-7EC30590343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A1A34-245A-4B4E-A3F2-FAC45C97A3B4}" type="datetimeFigureOut">
              <a:rPr lang="ko-KR" altLang="en-US" smtClean="0"/>
              <a:pPr/>
              <a:t>2010-09-05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EE749-C8B2-42B3-8592-7EC30590343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A1A34-245A-4B4E-A3F2-FAC45C97A3B4}" type="datetimeFigureOut">
              <a:rPr lang="ko-KR" altLang="en-US" smtClean="0"/>
              <a:pPr/>
              <a:t>2010-09-05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EE749-C8B2-42B3-8592-7EC30590343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A1A34-245A-4B4E-A3F2-FAC45C97A3B4}" type="datetimeFigureOut">
              <a:rPr lang="ko-KR" altLang="en-US" smtClean="0"/>
              <a:pPr/>
              <a:t>2010-09-05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EE749-C8B2-42B3-8592-7EC30590343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A1A34-245A-4B4E-A3F2-FAC45C97A3B4}" type="datetimeFigureOut">
              <a:rPr lang="ko-KR" altLang="en-US" smtClean="0"/>
              <a:pPr/>
              <a:t>2010-09-05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EE749-C8B2-42B3-8592-7EC30590343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A1A34-245A-4B4E-A3F2-FAC45C97A3B4}" type="datetimeFigureOut">
              <a:rPr lang="ko-KR" altLang="en-US" smtClean="0"/>
              <a:pPr/>
              <a:t>2010-09-05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EE749-C8B2-42B3-8592-7EC30590343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A1A34-245A-4B4E-A3F2-FAC45C97A3B4}" type="datetimeFigureOut">
              <a:rPr lang="ko-KR" altLang="en-US" smtClean="0"/>
              <a:pPr/>
              <a:t>2010-09-05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EE749-C8B2-42B3-8592-7EC30590343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A1A34-245A-4B4E-A3F2-FAC45C97A3B4}" type="datetimeFigureOut">
              <a:rPr lang="ko-KR" altLang="en-US" smtClean="0"/>
              <a:pPr/>
              <a:t>2010-09-05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EE749-C8B2-42B3-8592-7EC30590343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ieutike.org/" TargetMode="External"/><Relationship Id="rId7" Type="http://schemas.openxmlformats.org/officeDocument/2006/relationships/hyperlink" Target="http://keysearch.okwave.jp/search/?kwd=%E7%94%A3%E5%A9%86%E8%A1%93" TargetMode="External"/><Relationship Id="rId2" Type="http://schemas.openxmlformats.org/officeDocument/2006/relationships/hyperlink" Target="http://ko.wikipedia.org/wiki/%EB%AC%B8%EB%8B%B5%EB%B2%9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logs.yahoo.co.jp/yrreducater/17743205.html" TargetMode="External"/><Relationship Id="rId5" Type="http://schemas.openxmlformats.org/officeDocument/2006/relationships/hyperlink" Target="http://oshiete.goo.ne.jp/qa/223578.html" TargetMode="External"/><Relationship Id="rId4" Type="http://schemas.openxmlformats.org/officeDocument/2006/relationships/hyperlink" Target="http://ja.wikipedia.org/wiki/%E5%95%8F%E7%AD%94%E6%B3%95" TargetMode="Externa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ksisozluk.com/show.asp?t=techne%20maieutike" TargetMode="External"/><Relationship Id="rId7" Type="http://schemas.openxmlformats.org/officeDocument/2006/relationships/hyperlink" Target="http://www-psych.stanford.edu/~wit/PhDraft.pdf" TargetMode="External"/><Relationship Id="rId2" Type="http://schemas.openxmlformats.org/officeDocument/2006/relationships/hyperlink" Target="http://taina.aib.ru/english/biography/sokrates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eansturm.wordpress.com/tag/maieutics/" TargetMode="External"/><Relationship Id="rId5" Type="http://schemas.openxmlformats.org/officeDocument/2006/relationships/hyperlink" Target="http://www.thefreedictionary.com/maieutics" TargetMode="External"/><Relationship Id="rId4" Type="http://schemas.openxmlformats.org/officeDocument/2006/relationships/hyperlink" Target="http://en.wikipedia.org/wiki/Maieutics" TargetMode="Externa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psychology.jrank.org/pages/2054/interactionist-analysis.html" TargetMode="External"/><Relationship Id="rId7" Type="http://schemas.openxmlformats.org/officeDocument/2006/relationships/hyperlink" Target="http://blog.joins.com/media/folderListSlide.asp?uid=edwdkim&amp;folder=245&amp;list_id=10145655&amp;page=" TargetMode="External"/><Relationship Id="rId2" Type="http://schemas.openxmlformats.org/officeDocument/2006/relationships/hyperlink" Target="http://devtestservice.org/about/devmaieutics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sw0484.com.ne.kr/data-b/reaserch/socratest&amp;menon.htm" TargetMode="External"/><Relationship Id="rId5" Type="http://schemas.openxmlformats.org/officeDocument/2006/relationships/hyperlink" Target="http://www.klet.co.kr/gnuboard4/bbs/board.php?bo_table=culture&amp;wr_id=291&amp;sfl=&amp;stx=&amp;sst=wr_good&amp;sod=desc&amp;sop=and&amp;page=4" TargetMode="External"/><Relationship Id="rId4" Type="http://schemas.openxmlformats.org/officeDocument/2006/relationships/hyperlink" Target="http://webzine.idaesoon.or.kr/board/Print.asp?idx=2050" TargetMode="Externa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bse.co.kr/" TargetMode="External"/><Relationship Id="rId3" Type="http://schemas.openxmlformats.org/officeDocument/2006/relationships/hyperlink" Target="http://www.ebs.co.kr/actions/Plus2Intro" TargetMode="External"/><Relationship Id="rId7" Type="http://schemas.openxmlformats.org/officeDocument/2006/relationships/hyperlink" Target="http://www.ebslang.co.kr/" TargetMode="External"/><Relationship Id="rId2" Type="http://schemas.openxmlformats.org/officeDocument/2006/relationships/hyperlink" Target="http://www.ebs.co.kr/actions/PrimaryIntr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bs.co.kr/actions/LanguageIntro" TargetMode="External"/><Relationship Id="rId5" Type="http://schemas.openxmlformats.org/officeDocument/2006/relationships/hyperlink" Target="http://www.ebsi.co.kr/" TargetMode="External"/><Relationship Id="rId4" Type="http://schemas.openxmlformats.org/officeDocument/2006/relationships/hyperlink" Target="http://www.ebs.co.kr/jsp/portal/hanja/index.jsp" TargetMode="External"/></Relationships>
</file>

<file path=ppt/slides/_rels/slide1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koo.com/" TargetMode="External"/><Relationship Id="rId2" Type="http://schemas.openxmlformats.org/officeDocument/2006/relationships/hyperlink" Target="http://mathya.com.ne.kr/home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cience.kongju.ac.kr/" TargetMode="External"/><Relationship Id="rId5" Type="http://schemas.openxmlformats.org/officeDocument/2006/relationships/hyperlink" Target="http://math.kongju.ac.kr/math/" TargetMode="External"/><Relationship Id="rId4" Type="http://schemas.openxmlformats.org/officeDocument/2006/relationships/hyperlink" Target="http://www.edunet4u.net/index.jsp" TargetMode="External"/></Relationships>
</file>

<file path=ppt/slides/_rels/slide13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plan.com/" TargetMode="External"/><Relationship Id="rId3" Type="http://schemas.openxmlformats.org/officeDocument/2006/relationships/hyperlink" Target="http://mathtown.pe.kr/main00.htm" TargetMode="External"/><Relationship Id="rId7" Type="http://schemas.openxmlformats.org/officeDocument/2006/relationships/hyperlink" Target="http://user.chollian.net/~sdhbkh/" TargetMode="External"/><Relationship Id="rId2" Type="http://schemas.openxmlformats.org/officeDocument/2006/relationships/hyperlink" Target="http://www.kgs10.com.ne.k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ser.chollian.net/~ssy23/mat/" TargetMode="External"/><Relationship Id="rId11" Type="http://schemas.openxmlformats.org/officeDocument/2006/relationships/hyperlink" Target="http://www.kimsi.net/ganada/technote/read.cgi?board=hobby&amp;y_number=49" TargetMode="External"/><Relationship Id="rId5" Type="http://schemas.openxmlformats.org/officeDocument/2006/relationships/hyperlink" Target="http://user.chol.com/~lyms85/" TargetMode="External"/><Relationship Id="rId10" Type="http://schemas.openxmlformats.org/officeDocument/2006/relationships/hyperlink" Target="http://www.peoplism.kr/" TargetMode="External"/><Relationship Id="rId4" Type="http://schemas.openxmlformats.org/officeDocument/2006/relationships/hyperlink" Target="http://user.chollian.net/~ddolbae5/" TargetMode="External"/><Relationship Id="rId9" Type="http://schemas.openxmlformats.org/officeDocument/2006/relationships/hyperlink" Target="http://myhome.shinbiro.com/~netopia5/main.htm" TargetMode="External"/></Relationships>
</file>

<file path=ppt/slides/_rels/slide138.xml.rels><?xml version="1.0" encoding="UTF-8" standalone="yes"?>
<Relationships xmlns="http://schemas.openxmlformats.org/package/2006/relationships"><Relationship Id="rId3" Type="http://schemas.openxmlformats.org/officeDocument/2006/relationships/hyperlink" Target="http://finemusic.co.kr/" TargetMode="External"/><Relationship Id="rId2" Type="http://schemas.openxmlformats.org/officeDocument/2006/relationships/hyperlink" Target="http://www.krsong.com/gnuboard4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eekstudy.coolschool.co.kr/study/pops/pops_list.htm" TargetMode="External"/><Relationship Id="rId5" Type="http://schemas.openxmlformats.org/officeDocument/2006/relationships/hyperlink" Target="http://www.yosuis.hs.kr/~youngsim/" TargetMode="External"/><Relationship Id="rId4" Type="http://schemas.openxmlformats.org/officeDocument/2006/relationships/hyperlink" Target="http://jnjmuse.cnei.or.kr/" TargetMode="External"/></Relationships>
</file>

<file path=ppt/slides/_rels/slide139.xml.rels><?xml version="1.0" encoding="UTF-8" standalone="yes"?>
<Relationships xmlns="http://schemas.openxmlformats.org/package/2006/relationships"><Relationship Id="rId3" Type="http://schemas.openxmlformats.org/officeDocument/2006/relationships/hyperlink" Target="http://biosys.kaist.ac.kr/" TargetMode="External"/><Relationship Id="rId2" Type="http://schemas.openxmlformats.org/officeDocument/2006/relationships/hyperlink" Target="http://www.asms.sa.edu.au/Pages/default.asp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rain.korea.ac.kr/" TargetMode="External"/><Relationship Id="rId4" Type="http://schemas.openxmlformats.org/officeDocument/2006/relationships/hyperlink" Target="http://csai.yonsei.ac.kr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3" Type="http://schemas.openxmlformats.org/officeDocument/2006/relationships/hyperlink" Target="http://e.kice.re.kr/uploadfile/news/file/26.pdf" TargetMode="External"/><Relationship Id="rId7" Type="http://schemas.openxmlformats.org/officeDocument/2006/relationships/hyperlink" Target="http://www.kerei.net/" TargetMode="External"/><Relationship Id="rId2" Type="http://schemas.openxmlformats.org/officeDocument/2006/relationships/hyperlink" Target="http://www.kice.re.kr/index.d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innkorea.com/%20," TargetMode="External"/><Relationship Id="rId5" Type="http://schemas.openxmlformats.org/officeDocument/2006/relationships/hyperlink" Target="http://www.oph.fi/english/frontpage.asp?path=447" TargetMode="External"/><Relationship Id="rId4" Type="http://schemas.openxmlformats.org/officeDocument/2006/relationships/hyperlink" Target="http://www.kice.re.kr/ko/board/list.do?cPage=9&amp;menu_id=10076" TargetMode="External"/></Relationships>
</file>

<file path=ppt/slides/_rels/slide14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eennet.or.kr/" TargetMode="External"/><Relationship Id="rId2" Type="http://schemas.openxmlformats.org/officeDocument/2006/relationships/hyperlink" Target="http://mathnet.kaist.ac.kr/mathnet/math_list.php?shell=non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superschool.co.kr/" TargetMode="External"/><Relationship Id="rId4" Type="http://schemas.openxmlformats.org/officeDocument/2006/relationships/hyperlink" Target="http://www.koel.or.kr/" TargetMode="External"/></Relationships>
</file>

<file path=ppt/slides/_rels/slide1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olearning.net/e/" TargetMode="External"/><Relationship Id="rId2" Type="http://schemas.openxmlformats.org/officeDocument/2006/relationships/hyperlink" Target="http://ipco.byus.net/tech/iboard.ph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webometrics.info/" TargetMode="External"/><Relationship Id="rId4" Type="http://schemas.openxmlformats.org/officeDocument/2006/relationships/hyperlink" Target="http://www.daehakmoa.com/" TargetMode="External"/></Relationships>
</file>

<file path=ppt/slides/_rels/slide14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kimglish.com/mathematics.html" TargetMode="External"/><Relationship Id="rId3" Type="http://schemas.openxmlformats.org/officeDocument/2006/relationships/hyperlink" Target="http://user.chollian.net/~mathland/ha_math.htm" TargetMode="External"/><Relationship Id="rId7" Type="http://schemas.openxmlformats.org/officeDocument/2006/relationships/hyperlink" Target="http://pythagoras0.springnote.com/pages/1922438" TargetMode="External"/><Relationship Id="rId2" Type="http://schemas.openxmlformats.org/officeDocument/2006/relationships/hyperlink" Target="http://user.chollian.net/~geunnam/shklitnsit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ath.khu.ac.kr/about/aboutlink.html%3e" TargetMode="External"/><Relationship Id="rId11" Type="http://schemas.openxmlformats.org/officeDocument/2006/relationships/hyperlink" Target="http://www.mathedu.or.kr/source/Sites/mathsites.htm" TargetMode="External"/><Relationship Id="rId5" Type="http://schemas.openxmlformats.org/officeDocument/2006/relationships/hyperlink" Target="http://mathtown.pe.kr/K04/k04k1.htm" TargetMode="External"/><Relationship Id="rId10" Type="http://schemas.openxmlformats.org/officeDocument/2006/relationships/hyperlink" Target="http://blog.mathclub.kr/1" TargetMode="External"/><Relationship Id="rId4" Type="http://schemas.openxmlformats.org/officeDocument/2006/relationships/hyperlink" Target="http://www.mathlove.org/doc/links/" TargetMode="External"/><Relationship Id="rId9" Type="http://schemas.openxmlformats.org/officeDocument/2006/relationships/hyperlink" Target="http://math.dicnote.com/bbs/board.php?bo_table=math_other&amp;wr_id=7" TargetMode="Externa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kil.hs.kr/bbs/bbs_html/gr_bbs_view.html?num=550&amp;search=&amp;keyword=&amp;page=1&amp;start=&amp;TABLE_NAME=sch_board01&amp;TABLE_NAME_ADD=sch_board01_add&amp;level=notice&amp;book=&amp;year=&amp;class=" TargetMode="External"/><Relationship Id="rId2" Type="http://schemas.openxmlformats.org/officeDocument/2006/relationships/hyperlink" Target="http://www.aol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est.go.kr/" TargetMode="External"/></Relationships>
</file>

<file path=ppt/slides/_rels/slide15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es24.com/24/goods/3719946" TargetMode="External"/><Relationship Id="rId3" Type="http://schemas.openxmlformats.org/officeDocument/2006/relationships/hyperlink" Target="http://www.yes24.com/24/goods/1399528" TargetMode="External"/><Relationship Id="rId7" Type="http://schemas.openxmlformats.org/officeDocument/2006/relationships/hyperlink" Target="http://www.yes24.com/24/goods/3504007" TargetMode="External"/><Relationship Id="rId2" Type="http://schemas.openxmlformats.org/officeDocument/2006/relationships/hyperlink" Target="http://www.yes24.com/24/goods/349473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ladin.co.kr/shop/wproduct.aspx?ISBN=8996148326" TargetMode="External"/><Relationship Id="rId11" Type="http://schemas.openxmlformats.org/officeDocument/2006/relationships/hyperlink" Target="http://www.yes24.com/24/goods/1432895" TargetMode="External"/><Relationship Id="rId5" Type="http://schemas.openxmlformats.org/officeDocument/2006/relationships/hyperlink" Target="http://www.yes24.com/24/goods/3262037" TargetMode="External"/><Relationship Id="rId10" Type="http://schemas.openxmlformats.org/officeDocument/2006/relationships/hyperlink" Target="http://www.yes24.com/24/goods/352218" TargetMode="External"/><Relationship Id="rId4" Type="http://schemas.openxmlformats.org/officeDocument/2006/relationships/hyperlink" Target="http://www.yes24.com/24/goods/3262033" TargetMode="External"/><Relationship Id="rId9" Type="http://schemas.openxmlformats.org/officeDocument/2006/relationships/hyperlink" Target="http://www.yes24.com/24/goods/286773" TargetMode="External"/></Relationships>
</file>

<file path=ppt/slides/_rels/slide153.xml.rels><?xml version="1.0" encoding="UTF-8" standalone="yes"?>
<Relationships xmlns="http://schemas.openxmlformats.org/package/2006/relationships"><Relationship Id="rId8" Type="http://schemas.openxmlformats.org/officeDocument/2006/relationships/hyperlink" Target="http://article.joins.com/article/article.asp?total_id=4063921" TargetMode="External"/><Relationship Id="rId3" Type="http://schemas.openxmlformats.org/officeDocument/2006/relationships/hyperlink" Target="http://if-blog.tistory.com/793" TargetMode="External"/><Relationship Id="rId7" Type="http://schemas.openxmlformats.org/officeDocument/2006/relationships/hyperlink" Target="http://www.seoul.co.kr/news/newsView.php?id=20100406015006" TargetMode="External"/><Relationship Id="rId2" Type="http://schemas.openxmlformats.org/officeDocument/2006/relationships/hyperlink" Target="http://if-blog.tistory.com/79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news.mk.co.kr/outside/view.php?year=2010&amp;no=235432" TargetMode="External"/><Relationship Id="rId5" Type="http://schemas.openxmlformats.org/officeDocument/2006/relationships/hyperlink" Target="http://www.linxus.co.kr/post/60183" TargetMode="External"/><Relationship Id="rId4" Type="http://schemas.openxmlformats.org/officeDocument/2006/relationships/hyperlink" Target="http://upload.1318class.com/1318CLASS/2010/high_2011/%EC%9E%85%ED%95%99%EC%82%AC%EC%A0%95%EA%B4%80%EC%A0%9C_1%EB%B6%80.pdf" TargetMode="External"/></Relationships>
</file>

<file path=ppt/slides/_rels/slide15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maeil.com/sub_news/sub_news_view.php?news_id=24381&amp;yy=2010" TargetMode="External"/><Relationship Id="rId2" Type="http://schemas.openxmlformats.org/officeDocument/2006/relationships/hyperlink" Target="http://www.gocreative.co.kr/hiselftyp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news.chosun.com/site/data/html_dir/2010/01/17/2010011700368.html" TargetMode="External"/><Relationship Id="rId5" Type="http://schemas.openxmlformats.org/officeDocument/2006/relationships/hyperlink" Target="http://www.ahaeconomy.com/index.html?page=news/flypage&amp;nid=1761&amp;cid=31" TargetMode="External"/><Relationship Id="rId4" Type="http://schemas.openxmlformats.org/officeDocument/2006/relationships/hyperlink" Target="http://www.honestnews.co.kr/xe/board2/42494" TargetMode="Externa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2" Type="http://schemas.openxmlformats.org/officeDocument/2006/relationships/hyperlink" Target="http://edu.chosun.com/site/data/html_dir/2010/05/11/2010051101482.html" TargetMode="External"/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2" Type="http://schemas.openxmlformats.org/officeDocument/2006/relationships/hyperlink" Target="http://edu.chosun.com/site/data/html_dir/2010/07/13/2010071300529.html" TargetMode="External"/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2" Type="http://schemas.openxmlformats.org/officeDocument/2006/relationships/hyperlink" Target="http://showyourdream.tistory.com/tag/%EC%84%9C%EC%9A%B8%EB%8C%80%EC%83%9D%EA%B3%B5%EB%B6%80%EB%B2%95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blog.naver.com/jamophilo?Redirect=Log&amp;logNo=150026873517" TargetMode="External"/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yobobook.co.kr/product/detailViewKor.laf?mallGb=KOR&amp;barcode=9788959868704" TargetMode="External"/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urtle.com/ko/jeff_articles_how.html" TargetMode="External"/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ysicsforums.com/showthread.php?t=102794" TargetMode="External"/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3" Type="http://schemas.openxmlformats.org/officeDocument/2006/relationships/hyperlink" Target="http://edu.chosun.com/site/data/html_dir/2010/05/03/2010050302339.html" TargetMode="External"/><Relationship Id="rId2" Type="http://schemas.openxmlformats.org/officeDocument/2006/relationships/hyperlink" Target="http://edu.chosun.com/site/data/html_dir/2010/04/21/2010042101542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ngopress.com/ArticleRead.aspx?idx=7716" TargetMode="External"/><Relationship Id="rId4" Type="http://schemas.openxmlformats.org/officeDocument/2006/relationships/hyperlink" Target="http://www.daehakcafe.com/test729.htm" TargetMode="External"/></Relationships>
</file>

<file path=ppt/slides/_rels/slide16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gopress.com/ArticleRead.aspx?idx=7716" TargetMode="External"/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2" Type="http://schemas.openxmlformats.org/officeDocument/2006/relationships/hyperlink" Target="http://tvexciting.com/1138" TargetMode="External"/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3" Type="http://schemas.openxmlformats.org/officeDocument/2006/relationships/hyperlink" Target="http://study.chosun.com/" TargetMode="External"/><Relationship Id="rId2" Type="http://schemas.openxmlformats.org/officeDocument/2006/relationships/hyperlink" Target="http://www.noworry.or.kr/tag/%EC%84%A0%ED%96%89%ED%95%99%EC%8A%B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isainlive.com/news/articleView.html?idxno=5160" TargetMode="External"/></Relationships>
</file>

<file path=ppt/slides/_rels/slide168.xml.rels><?xml version="1.0" encoding="UTF-8" standalone="yes"?>
<Relationships xmlns="http://schemas.openxmlformats.org/package/2006/relationships"><Relationship Id="rId3" Type="http://schemas.openxmlformats.org/officeDocument/2006/relationships/hyperlink" Target="http://noworry.springnote.com/pages/4450037" TargetMode="External"/><Relationship Id="rId2" Type="http://schemas.openxmlformats.org/officeDocument/2006/relationships/hyperlink" Target="http://noworry.springnote.com/pages/445945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oworry.or.kr/401" TargetMode="External"/></Relationships>
</file>

<file path=ppt/slides/_rels/slide169.xml.rels><?xml version="1.0" encoding="UTF-8" standalone="yes"?>
<Relationships xmlns="http://schemas.openxmlformats.org/package/2006/relationships"><Relationship Id="rId2" Type="http://schemas.openxmlformats.org/officeDocument/2006/relationships/hyperlink" Target="http://noworry.tistory.com/category/%EC%95%84%EA%B9%9D%EB%8B%A4%ED%95%99%EC%9B%90%EB%B9%84!%20100%EB%A7%8C%EA%B5%AD%EB%AF%BC%EC%95%BD%EC%86%8D/%5b%EC%98%A4%ED%95%B45%5d%EC%84%A0%ED%96%89%ED%95%99%EC%8A%B5,%20%ED%9A%A8%EA%B3%BC?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aterbear.co.kr/tc/tag/%EC%A1%B0%EB%82%A8%ED%98%B8" TargetMode="External"/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omschool.co.kr/momboard/read.php?table=DAA_093&amp;sel=&amp;search=&amp;number=483&amp;page=7" TargetMode="External"/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2" Type="http://schemas.openxmlformats.org/officeDocument/2006/relationships/hyperlink" Target="http://edu.chosun.com/" TargetMode="External"/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z.co.kr/lecture/lecture.php?page=6&amp;lecture_code=L_100216001&amp;tab=03" TargetMode="External"/><Relationship Id="rId2" Type="http://schemas.openxmlformats.org/officeDocument/2006/relationships/hyperlink" Target="http://www.momschool.co.kr/momboard/read.php?table=BEG_009&amp;number=12&amp;sel_cat=" TargetMode="External"/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daum.net/_blog/rss/rssList.do?blogid=0Bdca&amp;beforePage=1&amp;viewType=1&amp;viewOrder=0&amp;categoryType=null&amp;categoryId=0&amp;fiid=39285222&amp;liid=11989807&amp;fipub=2010-07-30+07:59:39&amp;lipub=2008-12-30+14:15:25&amp;fuptime=&amp;luptime=&amp;currentPage=4" TargetMode="External"/><Relationship Id="rId2" Type="http://schemas.openxmlformats.org/officeDocument/2006/relationships/hyperlink" Target="http://gnslib.bookcosmos.com/Sub/Digest/GuideBook.Asp?book_sno=6030947" TargetMode="External"/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2" Type="http://schemas.openxmlformats.org/officeDocument/2006/relationships/hyperlink" Target="http://book.interpark.com/blog/postArticleView.rdo?&amp;blogName=cch7king&amp;listType=L&amp;listSize=15&amp;contentLayoutNo=1&amp;postSkinStyle=FFFFFF&amp;categoryNo=&amp;postNo=1156479" TargetMode="External"/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plex.net/board/board.asp?e3AdminIdx=1&amp;e3Idx=78&amp;viewType=VIEW" TargetMode="External"/><Relationship Id="rId2" Type="http://schemas.openxmlformats.org/officeDocument/2006/relationships/hyperlink" Target="http://knol.google.com/k/%EC%9D%B4%EB%B3%91%ED%9B%88/%EC%8A%A4%EC%8A%A4%EB%A1%9C-%EA%B3%B5%EB%B6%80%ED%95%98%EB%8F%84%EB%A1%9D-%EB%8F%84%EC%99%80%EC%A3%BC%EB%8A%94-%ED%95%99%EC%8A%B5-%EB%A7%A4%EB%8B%88%EC%A7%80%EB%A8%BC%ED%8A%B8/3j9r86sm0g7wp/2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lite2000.co.kr/Content/Detail.asp?Cate=C&amp;pk_id=164266" TargetMode="External"/><Relationship Id="rId4" Type="http://schemas.openxmlformats.org/officeDocument/2006/relationships/hyperlink" Target="http://article.wn.com/view/WNATc16592dd8fab7c41248072a4d19306b7/" TargetMode="External"/></Relationships>
</file>

<file path=ppt/slides/_rels/slide17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nyoutube.com/%EC%97%90%EB%93%80%ED%94%8C%EB%A0%89%EC%8A%A4/" TargetMode="External"/><Relationship Id="rId2" Type="http://schemas.openxmlformats.org/officeDocument/2006/relationships/hyperlink" Target="http://kyobobook.co.kr/search/SearchKorbookMain.jsp?vPstrCategory=KOR&amp;vPoutSearch=1&amp;vPpubCD=25306&amp;vPsKeywordInfo=%C7%D1%B0%DC%B7%B9%BF%A1%B5%E0&amp;orderClick=LAW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nonsulbook.com/zbxe/?mid=j3b&amp;document_srl=945&amp;sort_index=readed_count&amp;order_type=desc" TargetMode="External"/><Relationship Id="rId5" Type="http://schemas.openxmlformats.org/officeDocument/2006/relationships/hyperlink" Target="http://article.joins.com/article/article.asp?ctg=12&amp;Total_ID=4228038" TargetMode="External"/><Relationship Id="rId4" Type="http://schemas.openxmlformats.org/officeDocument/2006/relationships/hyperlink" Target="http://www.mbcnet.co.kr/intro/sub02/sub2_view.php?id=program&amp;mode=view&amp;program_code=info201001&amp;sm=lm002&amp;sm1=s_menu02_1&amp;idx=191&amp;page=1" TargetMode="Externa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1.xml.rels><?xml version="1.0" encoding="UTF-8" standalone="yes"?>
<Relationships xmlns="http://schemas.openxmlformats.org/package/2006/relationships"><Relationship Id="rId3" Type="http://schemas.openxmlformats.org/officeDocument/2006/relationships/hyperlink" Target="http://channel.pandora.tv/channel/video.ptv?ch_userid=monsterhan&amp;skey=%EA%B0%95%EC%97%B0&amp;prgid=38052036" TargetMode="External"/><Relationship Id="rId2" Type="http://schemas.openxmlformats.org/officeDocument/2006/relationships/hyperlink" Target="http://video.nate.com/search?q=%EC%99%B8%EA%B3%A0+%EC%9E%85%EC%8B%9C&amp;o=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ce.go.kr/hongbo/enews.asp?mode=view&amp;page=10&amp;idx=110588&amp;bid=H02" TargetMode="External"/><Relationship Id="rId4" Type="http://schemas.openxmlformats.org/officeDocument/2006/relationships/hyperlink" Target="http://il.youtube.com/watch?v=9Ls-g675Diw&amp;feature=related" TargetMode="External"/></Relationships>
</file>

<file path=ppt/slides/_rels/slide18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onpress.co.kr/news/detail.php?number=50787&amp;thread=02r01r05" TargetMode="External"/><Relationship Id="rId2" Type="http://schemas.openxmlformats.org/officeDocument/2006/relationships/hyperlink" Target="http://video.aol.ca/video-detail/-1-4-/220393798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hinatong.egloos.com/1164927" TargetMode="External"/><Relationship Id="rId4" Type="http://schemas.openxmlformats.org/officeDocument/2006/relationships/hyperlink" Target="http://www.wowau.com/book/book_detail.html?good_code=361115099791020123017996352" TargetMode="External"/></Relationships>
</file>

<file path=ppt/slides/_rels/slide18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immyoung.com/data/newinfo_view.html?id=644&amp;code=board_new" TargetMode="External"/><Relationship Id="rId2" Type="http://schemas.openxmlformats.org/officeDocument/2006/relationships/hyperlink" Target="http://kr.blog.yahoo.com/jmstudy1016/1022.html?p=1&amp;pm=l&amp;tc=15&amp;tt=1273212495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search.aol.com/aol/webhome" TargetMode="External"/><Relationship Id="rId4" Type="http://schemas.openxmlformats.org/officeDocument/2006/relationships/hyperlink" Target="http://channel.pandora.tv/channel/video.ptv?ch_userid=monsterhan&amp;prgid=" TargetMode="External"/></Relationships>
</file>

<file path=ppt/slides/_rels/slide184.xml.rels><?xml version="1.0" encoding="UTF-8" standalone="yes"?>
<Relationships xmlns="http://schemas.openxmlformats.org/package/2006/relationships"><Relationship Id="rId3" Type="http://schemas.openxmlformats.org/officeDocument/2006/relationships/hyperlink" Target="http://edulife.konkuk.ac.kr/" TargetMode="External"/><Relationship Id="rId2" Type="http://schemas.openxmlformats.org/officeDocument/2006/relationships/hyperlink" Target="http://www.edulogos.tv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iz.co.kr/mommake/contents_gubun_view.php?same_uno=21476" TargetMode="External"/><Relationship Id="rId5" Type="http://schemas.openxmlformats.org/officeDocument/2006/relationships/hyperlink" Target="http://www.momschool.co.kr/bookcity/book_view.php?uno=942" TargetMode="External"/><Relationship Id="rId4" Type="http://schemas.openxmlformats.org/officeDocument/2006/relationships/hyperlink" Target="http://blog.daum.net/storyonmom/185" TargetMode="External"/></Relationships>
</file>

<file path=ppt/slides/_rels/slide18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es24.com/24/goods/3437788" TargetMode="External"/><Relationship Id="rId2" Type="http://schemas.openxmlformats.org/officeDocument/2006/relationships/hyperlink" Target="http://www.yes24.com/24/goods/274987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earch.cyworld.com/search/mh.html?q=%C1%A4%C3%B6%C8%F1&amp;z=OM" TargetMode="External"/></Relationships>
</file>

<file path=ppt/slides/_rels/slide186.xml.rels><?xml version="1.0" encoding="UTF-8" standalone="yes"?>
<Relationships xmlns="http://schemas.openxmlformats.org/package/2006/relationships"><Relationship Id="rId3" Type="http://schemas.openxmlformats.org/officeDocument/2006/relationships/hyperlink" Target="http://edu.chosun.com/site/data/html_dir/2010/08/27/2010082701093.html" TargetMode="External"/><Relationship Id="rId2" Type="http://schemas.openxmlformats.org/officeDocument/2006/relationships/hyperlink" Target="http://www.yes24.com/24/goods/304034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c.isbnshop.com/books/book.php?isbn=9788993460063" TargetMode="External"/><Relationship Id="rId5" Type="http://schemas.openxmlformats.org/officeDocument/2006/relationships/hyperlink" Target="http://www.yes24.com/2.0/AuthorFile/AuthorFileD.aspx?authno=120016" TargetMode="External"/><Relationship Id="rId4" Type="http://schemas.openxmlformats.org/officeDocument/2006/relationships/hyperlink" Target="http://angelcng.com/agbrd/bbs/board.php?bo_table=class_lecturer&amp;wr_id=39&amp;page=2" TargetMode="External"/></Relationships>
</file>

<file path=ppt/slides/_rels/slide187.xml.rels><?xml version="1.0" encoding="UTF-8" standalone="yes"?>
<Relationships xmlns="http://schemas.openxmlformats.org/package/2006/relationships"><Relationship Id="rId3" Type="http://schemas.openxmlformats.org/officeDocument/2006/relationships/hyperlink" Target="http://article.joins.com/article/article.asp?total_id=4031708&amp;cloc=rss|news|total_list" TargetMode="External"/><Relationship Id="rId2" Type="http://schemas.openxmlformats.org/officeDocument/2006/relationships/hyperlink" Target="http://www.chosun.com/site/data/html_dir/2010/01/17/2010011700329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omschool.co.kr/bookcity/book_view.php?uno=12052" TargetMode="External"/><Relationship Id="rId5" Type="http://schemas.openxmlformats.org/officeDocument/2006/relationships/hyperlink" Target="http://www.seoul.co.kr/news/newsView.php?id=20100616023004&amp;spage=39usg=AFQjCNEL_5E-RKMcpEkyz9tghry45XsAvw" TargetMode="External"/><Relationship Id="rId4" Type="http://schemas.openxmlformats.org/officeDocument/2006/relationships/hyperlink" Target="http://economy.hankooki.com/lpage/society/201002/e2010022215403493820.htm" TargetMode="External"/></Relationships>
</file>

<file path=ppt/slides/_rels/slide188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daum.net/nancysohee" TargetMode="External"/><Relationship Id="rId2" Type="http://schemas.openxmlformats.org/officeDocument/2006/relationships/hyperlink" Target="http://blog.chosun.com/blog.screen?blogId=53764&amp;menuId=220288" TargetMode="External"/><Relationship Id="rId1" Type="http://schemas.openxmlformats.org/officeDocument/2006/relationships/slideLayout" Target="../slideLayouts/slideLayout2.xml"/></Relationships>
</file>

<file path=ppt/slides/_rels/slide18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ampstudy.co.kr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0.xml.rels><?xml version="1.0" encoding="UTF-8" standalone="yes"?>
<Relationships xmlns="http://schemas.openxmlformats.org/package/2006/relationships"><Relationship Id="rId2" Type="http://schemas.openxmlformats.org/officeDocument/2006/relationships/hyperlink" Target="http://math.dongascience.com/" TargetMode="External"/><Relationship Id="rId1" Type="http://schemas.openxmlformats.org/officeDocument/2006/relationships/slideLayout" Target="../slideLayouts/slideLayout2.xml"/></Relationships>
</file>

<file path=ppt/slides/_rels/slide191.xml.rels><?xml version="1.0" encoding="UTF-8" standalone="yes"?>
<Relationships xmlns="http://schemas.openxmlformats.org/package/2006/relationships"><Relationship Id="rId8" Type="http://schemas.openxmlformats.org/officeDocument/2006/relationships/hyperlink" Target="http://info.t-square.gatech.edu/files/T-square%20flyer.htm" TargetMode="External"/><Relationship Id="rId3" Type="http://schemas.openxmlformats.org/officeDocument/2006/relationships/hyperlink" Target="http://www.questia.com/PM.qst?a=o&amp;se=gglsc&amp;d=5001899515" TargetMode="External"/><Relationship Id="rId7" Type="http://schemas.openxmlformats.org/officeDocument/2006/relationships/hyperlink" Target="http://aeq.sagepub.com/cgi/content/abstract/41/3/125" TargetMode="External"/><Relationship Id="rId2" Type="http://schemas.openxmlformats.org/officeDocument/2006/relationships/hyperlink" Target="http://www.eric.ed.gov/ERICWebPortal/recordDetail?accno=ED44039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rainingplace.com/source/seminar2.html" TargetMode="External"/><Relationship Id="rId5" Type="http://schemas.openxmlformats.org/officeDocument/2006/relationships/hyperlink" Target="http://lone-eagles.com/eagle1.htm" TargetMode="External"/><Relationship Id="rId4" Type="http://schemas.openxmlformats.org/officeDocument/2006/relationships/hyperlink" Target="http://honolulu.hawaii.edu/intranet/committees/FacDevCom/guidebk/teachtip/adults-3.htm" TargetMode="External"/></Relationships>
</file>

<file path=ppt/slides/_rels/slide192.xml.rels><?xml version="1.0" encoding="UTF-8" standalone="yes"?>
<Relationships xmlns="http://schemas.openxmlformats.org/package/2006/relationships"><Relationship Id="rId8" Type="http://schemas.openxmlformats.org/officeDocument/2006/relationships/hyperlink" Target="http://faculty-staff.ou.edu/L/Huey.B.Long-1/Articles/sd/selfdirected.html" TargetMode="External"/><Relationship Id="rId3" Type="http://schemas.openxmlformats.org/officeDocument/2006/relationships/hyperlink" Target="http://www-distance.syr.edu/sdlhome.html" TargetMode="External"/><Relationship Id="rId7" Type="http://schemas.openxmlformats.org/officeDocument/2006/relationships/hyperlink" Target="http://www.ntlf.com/html/lib/bib/89dig.htm" TargetMode="External"/><Relationship Id="rId2" Type="http://schemas.openxmlformats.org/officeDocument/2006/relationships/hyperlink" Target="http://www.indiana.edu/~reading/ieo/digests/d169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dlglobal.com/" TargetMode="External"/><Relationship Id="rId5" Type="http://schemas.openxmlformats.org/officeDocument/2006/relationships/hyperlink" Target="http://cte.umdnj.edu/active_learning/active_sdl.cfm" TargetMode="External"/><Relationship Id="rId4" Type="http://schemas.openxmlformats.org/officeDocument/2006/relationships/hyperlink" Target="http://www.selfdirectedlearning.com/" TargetMode="External"/><Relationship Id="rId9" Type="http://schemas.openxmlformats.org/officeDocument/2006/relationships/hyperlink" Target="http://managementhelp.org/trng_dev/methods/slf_drct.htm" TargetMode="External"/></Relationships>
</file>

<file path=ppt/slides/_rels/slide193.xml.rels><?xml version="1.0" encoding="UTF-8" standalone="yes"?>
<Relationships xmlns="http://schemas.openxmlformats.org/package/2006/relationships"><Relationship Id="rId8" Type="http://schemas.openxmlformats.org/officeDocument/2006/relationships/hyperlink" Target="http://linkinghub.elsevier.com/retrieve/pii/S1876285909001284" TargetMode="External"/><Relationship Id="rId3" Type="http://schemas.openxmlformats.org/officeDocument/2006/relationships/hyperlink" Target="http://www.volunteermaine.org/volcomps/LearningPlan/Learning-1.html" TargetMode="External"/><Relationship Id="rId7" Type="http://schemas.openxmlformats.org/officeDocument/2006/relationships/hyperlink" Target="http://www.questia.com/PM.qst?a=o&amp;se=gglsc&amp;d=5000524662" TargetMode="External"/><Relationship Id="rId2" Type="http://schemas.openxmlformats.org/officeDocument/2006/relationships/hyperlink" Target="http://www.library.yale.edu/training/stod/staffdev/selfguide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mj.bmj.com/cgi/content/full/83/982/518" TargetMode="External"/><Relationship Id="rId5" Type="http://schemas.openxmlformats.org/officeDocument/2006/relationships/hyperlink" Target="http://nursing.dal.ca/Files/N4330_Course_Outline.pdf" TargetMode="External"/><Relationship Id="rId4" Type="http://schemas.openxmlformats.org/officeDocument/2006/relationships/hyperlink" Target="http://ejournal.afpm.org.my/2008v3n1/pdf/notes2_self-direct_learning.pdf" TargetMode="External"/></Relationships>
</file>

<file path=ppt/slides/_rels/slide194.xml.rels><?xml version="1.0" encoding="UTF-8" standalone="yes"?>
<Relationships xmlns="http://schemas.openxmlformats.org/package/2006/relationships"><Relationship Id="rId2" Type="http://schemas.openxmlformats.org/officeDocument/2006/relationships/hyperlink" Target="http://faculty-staff.ou.edu/L/Huey.B.Long-1/Articles/sd/selfdirected.html" TargetMode="External"/><Relationship Id="rId1" Type="http://schemas.openxmlformats.org/officeDocument/2006/relationships/slideLayout" Target="../slideLayouts/slideLayout2.xml"/></Relationships>
</file>

<file path=ppt/slides/_rels/slide19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lf-directedlearningforsuccess.com/" TargetMode="External"/><Relationship Id="rId2" Type="http://schemas.openxmlformats.org/officeDocument/2006/relationships/hyperlink" Target="http://ieti.org/tough/about/poster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nfed.org/biblio/b-selfdr.htm" TargetMode="External"/><Relationship Id="rId5" Type="http://schemas.openxmlformats.org/officeDocument/2006/relationships/hyperlink" Target="http://ieti.org/tough/learning/donaghy.htm" TargetMode="External"/><Relationship Id="rId4" Type="http://schemas.openxmlformats.org/officeDocument/2006/relationships/hyperlink" Target="http://ccnmtl.columbia.edu/projects/pl3p/Self-Directed%20Learning.pdf" TargetMode="External"/></Relationships>
</file>

<file path=ppt/slides/_rels/slide196.xml.rels><?xml version="1.0" encoding="UTF-8" standalone="yes"?>
<Relationships xmlns="http://schemas.openxmlformats.org/package/2006/relationships"><Relationship Id="rId8" Type="http://schemas.openxmlformats.org/officeDocument/2006/relationships/hyperlink" Target="http://tv.co.kr/guide/guide_print.html?type=station&amp;station=c02&amp;category=&amp;station_idx=207&amp;guideFormstartYear=2010&amp;guideFormstartMonth=09&amp;guideFormstartDay=14" TargetMode="External"/><Relationship Id="rId3" Type="http://schemas.openxmlformats.org/officeDocument/2006/relationships/hyperlink" Target="http://www.jei-tv.com/skin/momszone/momszone.php" TargetMode="External"/><Relationship Id="rId7" Type="http://schemas.openxmlformats.org/officeDocument/2006/relationships/hyperlink" Target="http://www.jei-tv.com/skin/schedule/schedule_day.php?cid=102&amp;this_day=2010-08-26" TargetMode="External"/><Relationship Id="rId2" Type="http://schemas.openxmlformats.org/officeDocument/2006/relationships/hyperlink" Target="http://www.jei-tv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nglishtv.com/" TargetMode="External"/><Relationship Id="rId5" Type="http://schemas.openxmlformats.org/officeDocument/2006/relationships/hyperlink" Target="http://blog.naver.com/PostView.nhn?blogId=nbmspark&amp;logNo=90097111967" TargetMode="External"/><Relationship Id="rId10" Type="http://schemas.openxmlformats.org/officeDocument/2006/relationships/hyperlink" Target="http://www.jei-tv.com/main_comix/bbs/board.php?bo_table=viewerboard&amp;wr_id=18579&amp;cid=184" TargetMode="External"/><Relationship Id="rId4" Type="http://schemas.openxmlformats.org/officeDocument/2006/relationships/hyperlink" Target="http://www.cabletv.co.kr/kcta/schedule.asp?select_group=6&amp;select_day=2010-08-02&amp;select_moment=" TargetMode="External"/><Relationship Id="rId9" Type="http://schemas.openxmlformats.org/officeDocument/2006/relationships/hyperlink" Target="http://www.jei-tv.com/main_comix/bbs/board.php?bo_table=viewerboard&amp;wr_id=1109&amp;page=0&amp;cid=184" TargetMode="External"/></Relationships>
</file>

<file path=ppt/slides/_rels/slide19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hoolinfo.go.kr/" TargetMode="External"/><Relationship Id="rId1" Type="http://schemas.openxmlformats.org/officeDocument/2006/relationships/slideLayout" Target="../slideLayouts/slideLayout2.xml"/></Relationships>
</file>

<file path=ppt/slides/_rels/slide19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dlglobal.com/" TargetMode="External"/><Relationship Id="rId1" Type="http://schemas.openxmlformats.org/officeDocument/2006/relationships/slideLayout" Target="../slideLayouts/slideLayout2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btoos.com/" TargetMode="External"/><Relationship Id="rId2" Type="http://schemas.openxmlformats.org/officeDocument/2006/relationships/hyperlink" Target="http://www.lampstudy.co.k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nsungschool.co.kr/" TargetMode="External"/></Relationships>
</file>

<file path=ppt/slides/_rels/slide201.xml.rels><?xml version="1.0" encoding="UTF-8" standalone="yes"?>
<Relationships xmlns="http://schemas.openxmlformats.org/package/2006/relationships"><Relationship Id="rId3" Type="http://schemas.openxmlformats.org/officeDocument/2006/relationships/hyperlink" Target="http://gongsin.com/zbxe/knowhows" TargetMode="External"/><Relationship Id="rId2" Type="http://schemas.openxmlformats.org/officeDocument/2006/relationships/hyperlink" Target="http://www.motivation.co.kr/overview_rainbow01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link.allblog.net/16435007/http:" TargetMode="External"/><Relationship Id="rId4" Type="http://schemas.openxmlformats.org/officeDocument/2006/relationships/hyperlink" Target="http://gongsin.com/zbxe/gongsin_colum" TargetMode="Externa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bs.co.kr/nocut/show.asp?idx=1345392" TargetMode="External"/><Relationship Id="rId3" Type="http://schemas.openxmlformats.org/officeDocument/2006/relationships/hyperlink" Target="http://www.noworry.or.kr/" TargetMode="External"/><Relationship Id="rId7" Type="http://schemas.openxmlformats.org/officeDocument/2006/relationships/hyperlink" Target="http://www.toodoc.com/%EA%B5%90%EA%B3%BC%EB%B6%80-%EC%84%A0%EC%A0%95-%EB%8F%84%EC%84%9C-ebook.html" TargetMode="External"/><Relationship Id="rId2" Type="http://schemas.openxmlformats.org/officeDocument/2006/relationships/hyperlink" Target="http://www.noworry.or.kr/tag/%EC%A0%95%EB%91%90%EC%96%B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izet.com/bbs/board.php?bo_table=xi_orbi_news&amp;wr_id=1424&amp;page=3" TargetMode="External"/><Relationship Id="rId5" Type="http://schemas.openxmlformats.org/officeDocument/2006/relationships/hyperlink" Target="http://blog.mk.co.kr/borane/186732" TargetMode="External"/><Relationship Id="rId10" Type="http://schemas.openxmlformats.org/officeDocument/2006/relationships/hyperlink" Target="http://www.cbs.co.kr/nocut/show.asp?idx=1086547" TargetMode="External"/><Relationship Id="rId4" Type="http://schemas.openxmlformats.org/officeDocument/2006/relationships/hyperlink" Target="http://www.ebsi.co.kr/ebs/ent/enta/retrieveEntAdtSysView.ebs?q_bbs_cd=B064&amp;q_dat_no=126839" TargetMode="External"/><Relationship Id="rId9" Type="http://schemas.openxmlformats.org/officeDocument/2006/relationships/hyperlink" Target="http://www.supermath.co.kr/board/index.html?id=edunews&amp;no=125" TargetMode="Externa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5.xml.rels><?xml version="1.0" encoding="UTF-8" standalone="yes"?>
<Relationships xmlns="http://schemas.openxmlformats.org/package/2006/relationships"><Relationship Id="rId8" Type="http://schemas.openxmlformats.org/officeDocument/2006/relationships/hyperlink" Target="http://kr.news.yahoo.com/service/news/shellview.htm?linkid=491&amp;articleid=2010111116242997401&amp;newssetid=5" TargetMode="External"/><Relationship Id="rId3" Type="http://schemas.openxmlformats.org/officeDocument/2006/relationships/hyperlink" Target="http://media.daum.net/society/welfare/view.html?cateid=1001&amp;newsid=20101111162616074&amp;fid=20101111162635480&amp;lid=20101111162545331" TargetMode="External"/><Relationship Id="rId7" Type="http://schemas.openxmlformats.org/officeDocument/2006/relationships/hyperlink" Target="http://trendacademy.tistory.com/" TargetMode="External"/><Relationship Id="rId2" Type="http://schemas.openxmlformats.org/officeDocument/2006/relationships/hyperlink" Target="http://movie.daum.net/tv/detail/main.do?tvProgramId=5127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yobobook.co.kr/product/detailViewKor.laf?ejkGb=KOR&amp;mallGb=KOR&amp;barcode=9788988165911&amp;orderClick=LAH" TargetMode="External"/><Relationship Id="rId5" Type="http://schemas.openxmlformats.org/officeDocument/2006/relationships/hyperlink" Target="http://www.kbi.re.kr/report/download.jsp?fpath=/disk1/web/attachFiles/2021/&amp;fname=05-17_%B9%DA%BF%F5%C1%F8,%C0%BA%C7%FD%C1%A4,%B0%AD%C0%CD%C8%F1.hwp&amp;name=05-17_%B9%DA%BF%F5%C1%F8,%C0%BA%C7%FD%C1%A4,%B0%AD%C0%CD%C8%F1.hwp&amp;fseq=1052&amp;ftbname=TBL_REPORT&amp;fcode=2021" TargetMode="External"/><Relationship Id="rId4" Type="http://schemas.openxmlformats.org/officeDocument/2006/relationships/hyperlink" Target="http://www.radiotv.or.kr/pds/new_seminar/%EC%88%98%EC%8B%A0%EB%A3%8C%EB%B0%9C%EC%A0%9C%EB%AC%B8.hwp" TargetMode="External"/><Relationship Id="rId9" Type="http://schemas.openxmlformats.org/officeDocument/2006/relationships/hyperlink" Target="http://www.pajufreeschool.org/happyschool/bbs/zboard.php?id=freeboard&amp;no=1051" TargetMode="External"/></Relationships>
</file>

<file path=ppt/slides/_rels/slide206.xml.rels><?xml version="1.0" encoding="UTF-8" standalone="yes"?>
<Relationships xmlns="http://schemas.openxmlformats.org/package/2006/relationships"><Relationship Id="rId8" Type="http://schemas.openxmlformats.org/officeDocument/2006/relationships/hyperlink" Target="http://blog.naver.com/PostView.nhn?blogId=sigongbooks&amp;logNo=55508706&amp;widgetTypeCall=true" TargetMode="External"/><Relationship Id="rId3" Type="http://schemas.openxmlformats.org/officeDocument/2006/relationships/hyperlink" Target="http://www.yes24.com/24/goods/1520852" TargetMode="External"/><Relationship Id="rId7" Type="http://schemas.openxmlformats.org/officeDocument/2006/relationships/hyperlink" Target="http://joyenglish.tistory.com/entry/%EC%A7%91%EC%A4%91%EB%A0%A5%EC%9D%B4-%EB%82%B4-%EC%95%84%EC%9D%B4%EC%9D%98-%EC%9D%B8%EC%83%9D%EC%9D%84-%EA%B2%B0%EC%A0%95%ED%95%9C%EB%8B%A4" TargetMode="External"/><Relationship Id="rId2" Type="http://schemas.openxmlformats.org/officeDocument/2006/relationships/hyperlink" Target="http://cafe992.daum.net/_c21_/bbs_search_read?grpid=1JB7v&amp;fldid=bYrY&amp;contentval=0000Kzzzzzzzzzzzzzzzzzzzzzzzzz&amp;nenc=gKvHNhWfxyW8PZzAj_m4Vw00&amp;fenc=PJ-ILSO9qFs0?docid=1JB7v|bYrY|19|20100622222837&amp;from=&amp;q=%BB%EF%BC%BA%BE%C6%B5%BF%B1%B3%C0%B0%B9%AE%C8%AD%BC%BE%C5%CD&amp;nil_profile=cafetop&amp;nil_menu=sch_updw&amp;listnum=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igongsa.com/Common.do?action=fileDownload&amp;FileName=/data/2009/06/25/file_12458911133271.hwp&amp;OrginName=%B0%F8%BA%CE%B8%F4%C0%D4%B9%FD_%BA%B8%B5%B5%C0%DA%B7%E1.hwp" TargetMode="External"/><Relationship Id="rId5" Type="http://schemas.openxmlformats.org/officeDocument/2006/relationships/hyperlink" Target="http://www.ikcc.co.kr/news/news_view.asp?seq=9" TargetMode="External"/><Relationship Id="rId4" Type="http://schemas.openxmlformats.org/officeDocument/2006/relationships/hyperlink" Target="http://www.ikcc.co.kr/news/news_view.asp?seq=8" TargetMode="External"/><Relationship Id="rId9" Type="http://schemas.openxmlformats.org/officeDocument/2006/relationships/hyperlink" Target="http://edu.gangnam.go.kr/u_program/gangnam_view.asp?gn_seq=51&amp;gotopage=2&amp;strsearch=&amp;searchword=&amp;evt_date=&amp;search_chk=&amp;search_tab=" TargetMode="External"/></Relationships>
</file>

<file path=ppt/slides/_rels/slide2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6.xml.rels><?xml version="1.0" encoding="UTF-8" standalone="yes"?>
<Relationships xmlns="http://schemas.openxmlformats.org/package/2006/relationships"><Relationship Id="rId3" Type="http://schemas.openxmlformats.org/officeDocument/2006/relationships/hyperlink" Target="http://cafe.naver.com/coreameet.cafe?iframe_url=/ArticleRead.nhn?articleid=143" TargetMode="External"/><Relationship Id="rId2" Type="http://schemas.openxmlformats.org/officeDocument/2006/relationships/hyperlink" Target="http://www.jamo21.net/" TargetMode="External"/><Relationship Id="rId1" Type="http://schemas.openxmlformats.org/officeDocument/2006/relationships/slideLayout" Target="../slideLayouts/slideLayout2.xml"/></Relationships>
</file>

<file path=ppt/slides/_rels/slide2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nsa.org/" TargetMode="External"/><Relationship Id="rId2" Type="http://schemas.openxmlformats.org/officeDocument/2006/relationships/hyperlink" Target="http://www.mensakorea.org/),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ook.naver.com/bookdb/book_detail.php?bid=2619094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0.xml.rels><?xml version="1.0" encoding="UTF-8" standalone="yes"?>
<Relationships xmlns="http://schemas.openxmlformats.org/package/2006/relationships"><Relationship Id="rId2" Type="http://schemas.openxmlformats.org/officeDocument/2006/relationships/hyperlink" Target="http://book.naver.com/bookdb/book_detail.php?bid=4640624" TargetMode="External"/><Relationship Id="rId1" Type="http://schemas.openxmlformats.org/officeDocument/2006/relationships/slideLayout" Target="../slideLayouts/slideLayout2.xml"/></Relationships>
</file>

<file path=ppt/slides/_rels/slide2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ngascience.com/%20)&#50472;&#47532;&#51592;" TargetMode="External"/><Relationship Id="rId2" Type="http://schemas.openxmlformats.org/officeDocument/2006/relationships/hyperlink" Target="http://www.sciencebook.co.k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immyoung.com/)" TargetMode="External"/></Relationships>
</file>

<file path=ppt/slides/_rels/slide25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yowonbook.co.kr/" TargetMode="External"/><Relationship Id="rId2" Type="http://schemas.openxmlformats.org/officeDocument/2006/relationships/hyperlink" Target="http://www.aladdin.co.kr/shop/wproduct.aspx?ISBN=8934903937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bs.co.kr/2tv/enter/happysunday/program/index.html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psysai.tistory.com/50" TargetMode="External"/><Relationship Id="rId2" Type="http://schemas.openxmlformats.org/officeDocument/2006/relationships/hyperlink" Target="http://www.jei-tv.com/skin/momszone/momszone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ids.hankooki.com/lpage/mother/201007/kd20100705160327103550.htm" TargetMode="External"/><Relationship Id="rId5" Type="http://schemas.openxmlformats.org/officeDocument/2006/relationships/hyperlink" Target="http://newsplus.chosun.com/site/data/html_dir/2010/07/07/2010070700426.html" TargetMode="External"/><Relationship Id="rId4" Type="http://schemas.openxmlformats.org/officeDocument/2006/relationships/hyperlink" Target="http://www.7mentor.net/publicity/?menu=2" TargetMode="Externa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lloedunews.com/news/article.html?no=24609" TargetMode="External"/><Relationship Id="rId7" Type="http://schemas.openxmlformats.org/officeDocument/2006/relationships/hyperlink" Target="http://tvpot.daum.net/my/ClipView.do?clipid=14172461" TargetMode="External"/><Relationship Id="rId2" Type="http://schemas.openxmlformats.org/officeDocument/2006/relationships/hyperlink" Target="http://kr.brainworld.com/board/ThumbNailBoardView.aspx?menuCd=00017&amp;contIdx=2820&amp;pageNo=1&amp;schType=&amp;schText=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video.aol.ca/video-detail/-1-/3610645217/?icid=VIDURVNWS06" TargetMode="External"/><Relationship Id="rId5" Type="http://schemas.openxmlformats.org/officeDocument/2006/relationships/hyperlink" Target="http://www.studycode.net/bbs2/list.htm?page=11&amp;iframe_use=&amp;side=&amp;list_mode=web&amp;cate_sub_idx=&amp;cate_sub_idx2=&amp;lecture_yn=&amp;code=4&amp;line_up1=&amp;line_up2=&amp;keyfield=&amp;key=" TargetMode="External"/><Relationship Id="rId4" Type="http://schemas.openxmlformats.org/officeDocument/2006/relationships/hyperlink" Target="http://m.cafe.naver.com/AttendanceView.nhn?&amp;search.attendday=16&amp;search.attendmonth=08&amp;search.menuid=72&amp;search.clubid=20735212&amp;search.attendyear=2010&amp;search.totalCount=1&amp;search.page=1" TargetMode="Externa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dirty="0" smtClean="0"/>
              <a:t>MY </a:t>
            </a:r>
            <a:r>
              <a:rPr lang="ko-KR" altLang="en-US" dirty="0" smtClean="0"/>
              <a:t>自記主導愼獨學習資料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endParaRPr lang="en-US" altLang="ko-KR" dirty="0" smtClean="0"/>
          </a:p>
          <a:p>
            <a:r>
              <a:rPr lang="ko-KR" altLang="en-US" dirty="0" smtClean="0"/>
              <a:t>손끝 뜻대로 하소서</a:t>
            </a:r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ko-KR" altLang="en-US" b="1" dirty="0" smtClean="0"/>
              <a:t>소크라테스 </a:t>
            </a:r>
            <a:r>
              <a:rPr lang="ko-KR" altLang="en-US" b="1" dirty="0" smtClean="0"/>
              <a:t>산파술 </a:t>
            </a:r>
            <a:br>
              <a:rPr lang="ko-KR" altLang="en-US" b="1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ja-JP" altLang="en-US" b="1" dirty="0" smtClean="0">
                <a:hlinkClick r:id="rId2"/>
              </a:rPr>
              <a:t>문답법 </a:t>
            </a:r>
            <a:r>
              <a:rPr lang="en-US" altLang="ja-JP" b="1" dirty="0" smtClean="0">
                <a:hlinkClick r:id="rId2"/>
              </a:rPr>
              <a:t>- </a:t>
            </a:r>
            <a:r>
              <a:rPr lang="ja-JP" altLang="en-US" b="1" dirty="0" smtClean="0">
                <a:hlinkClick r:id="rId2"/>
              </a:rPr>
              <a:t>위키백과</a:t>
            </a:r>
            <a:r>
              <a:rPr lang="en-US" altLang="ja-JP" b="1" dirty="0" smtClean="0">
                <a:hlinkClick r:id="rId2"/>
              </a:rPr>
              <a:t>, </a:t>
            </a:r>
            <a:r>
              <a:rPr lang="ja-JP" altLang="en-US" b="1" dirty="0" smtClean="0">
                <a:hlinkClick r:id="rId2"/>
              </a:rPr>
              <a:t>우리 모두의 백과사전</a:t>
            </a:r>
            <a:endParaRPr lang="ja-JP" altLang="en-US" dirty="0" smtClean="0"/>
          </a:p>
          <a:p>
            <a:r>
              <a:rPr lang="ja-JP" altLang="en-US" dirty="0" smtClean="0"/>
              <a:t> </a:t>
            </a:r>
          </a:p>
          <a:p>
            <a:r>
              <a:rPr lang="en-US" altLang="ja-JP" b="1" dirty="0" smtClean="0">
                <a:hlinkClick r:id="rId3"/>
              </a:rPr>
              <a:t>http://www.maieutike.org/</a:t>
            </a:r>
            <a:endParaRPr lang="ja-JP" altLang="en-US" dirty="0" smtClean="0"/>
          </a:p>
          <a:p>
            <a:r>
              <a:rPr lang="ja-JP" altLang="en-US" dirty="0" smtClean="0"/>
              <a:t> </a:t>
            </a:r>
          </a:p>
          <a:p>
            <a:r>
              <a:rPr lang="ja-JP" altLang="en-US" b="1" dirty="0" smtClean="0">
                <a:hlinkClick r:id="rId4"/>
              </a:rPr>
              <a:t>問答法 </a:t>
            </a:r>
            <a:r>
              <a:rPr lang="en-US" altLang="ja-JP" b="1" dirty="0" smtClean="0">
                <a:hlinkClick r:id="rId4"/>
              </a:rPr>
              <a:t>- Wikipedia</a:t>
            </a:r>
            <a:endParaRPr lang="ja-JP" altLang="en-US" dirty="0" smtClean="0"/>
          </a:p>
          <a:p>
            <a:r>
              <a:rPr lang="ja-JP" altLang="en-US" dirty="0" smtClean="0"/>
              <a:t> </a:t>
            </a:r>
          </a:p>
          <a:p>
            <a:r>
              <a:rPr lang="ja-JP" altLang="en-US" b="1" dirty="0" smtClean="0">
                <a:hlinkClick r:id="rId5"/>
              </a:rPr>
              <a:t>ソクラテスの産婆術について説明しなさい。 </a:t>
            </a:r>
            <a:r>
              <a:rPr lang="en-US" altLang="ja-JP" b="1" dirty="0" smtClean="0">
                <a:hlinkClick r:id="rId5"/>
              </a:rPr>
              <a:t>- </a:t>
            </a:r>
            <a:r>
              <a:rPr lang="ja-JP" altLang="en-US" b="1" dirty="0" smtClean="0">
                <a:hlinkClick r:id="rId5"/>
              </a:rPr>
              <a:t>哲学 </a:t>
            </a:r>
            <a:r>
              <a:rPr lang="en-US" altLang="ja-JP" b="1" dirty="0" smtClean="0">
                <a:hlinkClick r:id="rId5"/>
              </a:rPr>
              <a:t>- </a:t>
            </a:r>
            <a:r>
              <a:rPr lang="ja-JP" altLang="en-US" b="1" dirty="0" smtClean="0">
                <a:hlinkClick r:id="rId5"/>
              </a:rPr>
              <a:t>教えて！</a:t>
            </a:r>
            <a:r>
              <a:rPr lang="en-US" altLang="ja-JP" b="1" dirty="0" smtClean="0">
                <a:hlinkClick r:id="rId5"/>
              </a:rPr>
              <a:t>goo</a:t>
            </a:r>
            <a:endParaRPr lang="ja-JP" altLang="en-US" dirty="0" smtClean="0"/>
          </a:p>
          <a:p>
            <a:r>
              <a:rPr lang="ja-JP" altLang="en-US" dirty="0" smtClean="0"/>
              <a:t> </a:t>
            </a:r>
          </a:p>
          <a:p>
            <a:r>
              <a:rPr lang="ja-JP" altLang="en-US" b="1" dirty="0" smtClean="0">
                <a:hlinkClick r:id="rId6"/>
              </a:rPr>
              <a:t>ソクラテスの産婆術 </a:t>
            </a:r>
            <a:r>
              <a:rPr lang="en-US" altLang="ja-JP" b="1" dirty="0" smtClean="0">
                <a:hlinkClick r:id="rId6"/>
              </a:rPr>
              <a:t>- </a:t>
            </a:r>
            <a:r>
              <a:rPr lang="ja-JP" altLang="en-US" b="1" dirty="0" smtClean="0">
                <a:hlinkClick r:id="rId6"/>
              </a:rPr>
              <a:t>教育とは何か </a:t>
            </a:r>
            <a:r>
              <a:rPr lang="en-US" altLang="ja-JP" b="1" dirty="0" smtClean="0">
                <a:hlinkClick r:id="rId6"/>
              </a:rPr>
              <a:t>- Yahoo!</a:t>
            </a:r>
            <a:r>
              <a:rPr lang="ja-JP" altLang="en-US" b="1" dirty="0" smtClean="0">
                <a:hlinkClick r:id="rId6"/>
              </a:rPr>
              <a:t>ブログ</a:t>
            </a:r>
            <a:endParaRPr lang="ja-JP" altLang="en-US" dirty="0" smtClean="0"/>
          </a:p>
          <a:p>
            <a:r>
              <a:rPr lang="ja-JP" altLang="en-US" dirty="0" smtClean="0"/>
              <a:t> </a:t>
            </a:r>
          </a:p>
          <a:p>
            <a:r>
              <a:rPr lang="ja-JP" altLang="en-US" b="1" dirty="0" smtClean="0">
                <a:hlinkClick r:id="rId7"/>
              </a:rPr>
              <a:t>産婆術について </a:t>
            </a:r>
            <a:r>
              <a:rPr lang="en-US" altLang="ja-JP" b="1" dirty="0" smtClean="0">
                <a:hlinkClick r:id="rId7"/>
              </a:rPr>
              <a:t>| </a:t>
            </a:r>
            <a:r>
              <a:rPr lang="en-US" altLang="ja-JP" b="1" dirty="0" err="1" smtClean="0">
                <a:hlinkClick r:id="rId7"/>
              </a:rPr>
              <a:t>OKWave</a:t>
            </a:r>
            <a:r>
              <a:rPr lang="en-US" altLang="ja-JP" b="1" dirty="0" smtClean="0">
                <a:hlinkClick r:id="rId7"/>
              </a:rPr>
              <a:t>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3200" dirty="0" smtClean="0"/>
              <a:t>수학점수예정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豫定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 혹은 예지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豫知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r>
              <a:rPr lang="ko-KR" altLang="en-US" b="1" dirty="0" smtClean="0"/>
              <a:t>그리고</a:t>
            </a:r>
            <a:r>
              <a:rPr lang="en-US" altLang="ko-KR" b="1" dirty="0" smtClean="0"/>
              <a:t>, </a:t>
            </a:r>
            <a:r>
              <a:rPr lang="ko-KR" altLang="en-US" b="1" dirty="0" err="1" smtClean="0"/>
              <a:t>대수능</a:t>
            </a:r>
            <a:r>
              <a:rPr lang="ko-KR" altLang="en-US" b="1" dirty="0" smtClean="0"/>
              <a:t> 시험의 경우</a:t>
            </a:r>
            <a:endParaRPr lang="ko-KR" altLang="en-US" dirty="0" smtClean="0"/>
          </a:p>
          <a:p>
            <a:r>
              <a:rPr lang="ko-KR" altLang="en-US" b="1" dirty="0" smtClean="0"/>
              <a:t>수학 시험이라고 안 부릅니다</a:t>
            </a:r>
            <a:r>
              <a:rPr lang="en-US" altLang="ko-KR" b="1" dirty="0" smtClean="0"/>
              <a:t>!</a:t>
            </a:r>
            <a:endParaRPr lang="ko-KR" altLang="en-US" dirty="0" smtClean="0"/>
          </a:p>
          <a:p>
            <a:r>
              <a:rPr lang="ko-KR" altLang="en-US" b="1" dirty="0" smtClean="0"/>
              <a:t>온갖 철학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인문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과학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의학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기술이 </a:t>
            </a:r>
            <a:endParaRPr lang="ko-KR" altLang="en-US" dirty="0" smtClean="0"/>
          </a:p>
          <a:p>
            <a:r>
              <a:rPr lang="ko-KR" altLang="en-US" b="1" dirty="0" smtClean="0"/>
              <a:t>통합 연계하여 </a:t>
            </a:r>
            <a:r>
              <a:rPr lang="ko-KR" altLang="en-US" b="1" dirty="0" smtClean="0"/>
              <a:t>융합된</a:t>
            </a:r>
            <a:endParaRPr lang="ko-KR" altLang="en-US" dirty="0" smtClean="0"/>
          </a:p>
          <a:p>
            <a:r>
              <a:rPr lang="ko-KR" altLang="en-US" b="1" dirty="0" smtClean="0"/>
              <a:t>어떤 조건과 상황이나 개념이든</a:t>
            </a:r>
            <a:endParaRPr lang="ko-KR" altLang="en-US" dirty="0" smtClean="0"/>
          </a:p>
          <a:p>
            <a:r>
              <a:rPr lang="en-US" altLang="ko-KR" b="1" dirty="0" smtClean="0"/>
              <a:t>(</a:t>
            </a:r>
            <a:r>
              <a:rPr lang="ko-KR" altLang="en-US" b="1" dirty="0" smtClean="0"/>
              <a:t>단원간 복합 개념</a:t>
            </a:r>
            <a:r>
              <a:rPr lang="en-US" altLang="ko-KR" b="1" dirty="0" smtClean="0"/>
              <a:t>)</a:t>
            </a:r>
            <a:endParaRPr lang="ko-KR" altLang="en-US" dirty="0" smtClean="0"/>
          </a:p>
          <a:p>
            <a:r>
              <a:rPr lang="ko-KR" altLang="en-US" b="1" dirty="0" smtClean="0"/>
              <a:t>주어진 </a:t>
            </a:r>
            <a:r>
              <a:rPr lang="ko-KR" altLang="en-US" b="1" dirty="0" smtClean="0"/>
              <a:t>시간 내에 </a:t>
            </a:r>
            <a:r>
              <a:rPr lang="ko-KR" altLang="en-US" b="1" dirty="0" smtClean="0"/>
              <a:t>몰입하여 </a:t>
            </a:r>
            <a:endParaRPr lang="ko-KR" altLang="en-US" dirty="0" smtClean="0"/>
          </a:p>
          <a:p>
            <a:r>
              <a:rPr lang="ko-KR" altLang="en-US" b="1" dirty="0" smtClean="0"/>
              <a:t>즉각적이고 창의적으로 촉발된</a:t>
            </a:r>
            <a:endParaRPr lang="ko-KR" altLang="en-US" dirty="0" smtClean="0"/>
          </a:p>
          <a:p>
            <a:r>
              <a:rPr lang="ko-KR" altLang="en-US" b="1" dirty="0" smtClean="0"/>
              <a:t>인과관계에 의거한 </a:t>
            </a:r>
            <a:r>
              <a:rPr lang="ko-KR" altLang="en-US" b="1" dirty="0" smtClean="0"/>
              <a:t>첫 줄을 </a:t>
            </a:r>
            <a:r>
              <a:rPr lang="ko-KR" altLang="en-US" b="1" dirty="0" smtClean="0"/>
              <a:t>이끄는 수학적발상 및 </a:t>
            </a:r>
            <a:endParaRPr lang="ko-KR" altLang="en-US" dirty="0" smtClean="0"/>
          </a:p>
          <a:p>
            <a:r>
              <a:rPr lang="ko-KR" altLang="en-US" b="1" dirty="0" smtClean="0"/>
              <a:t>문제 </a:t>
            </a:r>
            <a:r>
              <a:rPr lang="ko-KR" altLang="en-US" b="1" dirty="0" err="1" smtClean="0"/>
              <a:t>해결력</a:t>
            </a:r>
            <a:r>
              <a:rPr lang="ko-KR" altLang="en-US" b="1" dirty="0" smtClean="0"/>
              <a:t> 유무를 알아보기 </a:t>
            </a:r>
            <a:r>
              <a:rPr lang="ko-KR" altLang="en-US" b="1" dirty="0" smtClean="0"/>
              <a:t>때문에 </a:t>
            </a:r>
            <a:endParaRPr lang="ko-KR" altLang="en-US" dirty="0" smtClean="0"/>
          </a:p>
          <a:p>
            <a:r>
              <a:rPr lang="ko-KR" altLang="en-US" b="1" dirty="0" smtClean="0"/>
              <a:t>수리영역이라고 부르지요</a:t>
            </a:r>
            <a:r>
              <a:rPr lang="en-US" altLang="ko-KR" b="1" dirty="0" smtClean="0"/>
              <a:t>!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3200" dirty="0" smtClean="0"/>
              <a:t>수학점수예정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豫定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 혹은 예지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豫知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ko-KR" altLang="en-US" b="1" dirty="0" smtClean="0"/>
              <a:t>홀수 형과 짝수 형은 </a:t>
            </a:r>
            <a:r>
              <a:rPr lang="ko-KR" altLang="en-US" b="1" dirty="0" smtClean="0"/>
              <a:t>각각 </a:t>
            </a:r>
            <a:endParaRPr lang="ko-KR" altLang="en-US" dirty="0" smtClean="0"/>
          </a:p>
          <a:p>
            <a:r>
              <a:rPr lang="ko-KR" altLang="en-US" b="1" dirty="0" smtClean="0"/>
              <a:t>무슨 시험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출제자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과 </a:t>
            </a:r>
            <a:endParaRPr lang="ko-KR" altLang="en-US" dirty="0" smtClean="0"/>
          </a:p>
          <a:p>
            <a:r>
              <a:rPr lang="ko-KR" altLang="en-US" b="1" dirty="0" smtClean="0"/>
              <a:t>관련이 있는지도 알아야 합니다</a:t>
            </a:r>
            <a:r>
              <a:rPr lang="en-US" altLang="ko-KR" b="1" dirty="0" smtClean="0"/>
              <a:t>!</a:t>
            </a:r>
            <a:endParaRPr lang="ko-KR" altLang="en-US" dirty="0" smtClean="0"/>
          </a:p>
          <a:p>
            <a:r>
              <a:rPr lang="ko-KR" altLang="en-US" b="1" dirty="0" smtClean="0"/>
              <a:t>홀수 형은</a:t>
            </a:r>
            <a:r>
              <a:rPr lang="ko-KR" altLang="en-US" b="1" dirty="0" smtClean="0"/>
              <a:t> </a:t>
            </a:r>
            <a:r>
              <a:rPr lang="ko-KR" altLang="en-US" b="1" dirty="0" smtClean="0"/>
              <a:t>평가원 </a:t>
            </a:r>
            <a:r>
              <a:rPr lang="ko-KR" altLang="en-US" b="1" dirty="0" smtClean="0"/>
              <a:t>모의고사 문제와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b="1" dirty="0" smtClean="0"/>
              <a:t>짝수 형은 홀수 형 </a:t>
            </a:r>
            <a:r>
              <a:rPr lang="ko-KR" altLang="en-US" b="1" dirty="0" smtClean="0"/>
              <a:t>문제를 </a:t>
            </a:r>
            <a:endParaRPr lang="ko-KR" altLang="en-US" dirty="0" smtClean="0"/>
          </a:p>
          <a:p>
            <a:r>
              <a:rPr lang="ko-KR" altLang="en-US" b="1" dirty="0" smtClean="0"/>
              <a:t>바탕으로 하여 </a:t>
            </a:r>
            <a:r>
              <a:rPr lang="ko-KR" altLang="en-US" b="1" dirty="0" smtClean="0"/>
              <a:t>변형 출제된</a:t>
            </a:r>
            <a:endParaRPr lang="ko-KR" altLang="en-US" dirty="0" smtClean="0"/>
          </a:p>
          <a:p>
            <a:r>
              <a:rPr lang="ko-KR" altLang="en-US" b="1" dirty="0" smtClean="0"/>
              <a:t>각 교육청의 유제형식이라고 </a:t>
            </a:r>
            <a:endParaRPr lang="ko-KR" altLang="en-US" dirty="0" smtClean="0"/>
          </a:p>
          <a:p>
            <a:r>
              <a:rPr lang="ko-KR" altLang="en-US" b="1" dirty="0" smtClean="0"/>
              <a:t>보시면 됩니다</a:t>
            </a:r>
            <a:r>
              <a:rPr lang="en-US" altLang="ko-KR" b="1" dirty="0" smtClean="0"/>
              <a:t>!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3200" dirty="0" smtClean="0"/>
              <a:t>수학점수예정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豫定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 혹은 예지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豫知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r>
              <a:rPr lang="en-US" altLang="ko-KR" b="1" dirty="0" smtClean="0"/>
              <a:t>&lt;</a:t>
            </a:r>
            <a:r>
              <a:rPr lang="ko-KR" altLang="en-US" b="1" dirty="0" smtClean="0"/>
              <a:t>평가원의 문제 출제 기준</a:t>
            </a:r>
            <a:r>
              <a:rPr lang="en-US" altLang="ko-KR" b="1" dirty="0" smtClean="0"/>
              <a:t>&gt;</a:t>
            </a:r>
          </a:p>
          <a:p>
            <a:endParaRPr lang="ko-KR" altLang="en-US" dirty="0" smtClean="0"/>
          </a:p>
          <a:p>
            <a:r>
              <a:rPr lang="ko-KR" altLang="en-US" b="1" dirty="0" smtClean="0"/>
              <a:t> </a:t>
            </a:r>
            <a:r>
              <a:rPr lang="en-US" altLang="ko-KR" b="1" dirty="0" smtClean="0"/>
              <a:t>1.</a:t>
            </a:r>
            <a:r>
              <a:rPr lang="ko-KR" altLang="en-US" b="1" dirty="0" smtClean="0"/>
              <a:t>고교 과정 </a:t>
            </a:r>
            <a:r>
              <a:rPr lang="ko-KR" altLang="en-US" b="1" dirty="0" err="1" smtClean="0"/>
              <a:t>수준내에서</a:t>
            </a:r>
            <a:r>
              <a:rPr lang="ko-KR" altLang="en-US" b="1" dirty="0" smtClean="0"/>
              <a:t> 변별력 </a:t>
            </a:r>
            <a:r>
              <a:rPr lang="ko-KR" altLang="en-US" b="1" dirty="0" smtClean="0"/>
              <a:t>있는 문항</a:t>
            </a:r>
            <a:endParaRPr lang="ko-KR" altLang="en-US" dirty="0" smtClean="0"/>
          </a:p>
          <a:p>
            <a:r>
              <a:rPr lang="ko-KR" altLang="en-US" b="1" dirty="0" smtClean="0"/>
              <a:t> </a:t>
            </a:r>
            <a:r>
              <a:rPr lang="en-US" altLang="ko-KR" b="1" dirty="0" smtClean="0"/>
              <a:t>2.</a:t>
            </a:r>
            <a:r>
              <a:rPr lang="ko-KR" altLang="en-US" b="1" dirty="0" smtClean="0"/>
              <a:t>계산능력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수식 </a:t>
            </a:r>
            <a:r>
              <a:rPr lang="ko-KR" altLang="en-US" b="1" dirty="0" err="1" smtClean="0"/>
              <a:t>잉여류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진법 등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    이해능력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추론능력</a:t>
            </a:r>
            <a:r>
              <a:rPr lang="en-US" altLang="ko-KR" b="1" dirty="0" smtClean="0"/>
              <a:t>,(</a:t>
            </a:r>
            <a:r>
              <a:rPr lang="ko-KR" altLang="en-US" b="1" dirty="0" smtClean="0"/>
              <a:t>함수의 그래프와 도형중시</a:t>
            </a:r>
            <a:r>
              <a:rPr lang="en-US" altLang="ko-KR" b="1" dirty="0" smtClean="0"/>
              <a:t>)</a:t>
            </a:r>
            <a:endParaRPr lang="ko-KR" altLang="en-US" dirty="0" smtClean="0"/>
          </a:p>
          <a:p>
            <a:r>
              <a:rPr lang="ko-KR" altLang="en-US" b="1" dirty="0" smtClean="0"/>
              <a:t>    문제해결능력 파악</a:t>
            </a:r>
            <a:endParaRPr lang="ko-KR" altLang="en-US" dirty="0" smtClean="0"/>
          </a:p>
          <a:p>
            <a:r>
              <a:rPr lang="ko-KR" altLang="en-US" b="1" dirty="0" smtClean="0"/>
              <a:t> </a:t>
            </a:r>
            <a:r>
              <a:rPr lang="en-US" altLang="ko-KR" b="1" dirty="0" smtClean="0"/>
              <a:t>3.</a:t>
            </a:r>
            <a:r>
              <a:rPr lang="ko-KR" altLang="en-US" b="1" dirty="0" smtClean="0"/>
              <a:t>국민공통 기본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초</a:t>
            </a:r>
            <a:r>
              <a:rPr lang="en-US" altLang="ko-KR" b="1" dirty="0" smtClean="0"/>
              <a:t>1~</a:t>
            </a:r>
            <a:r>
              <a:rPr lang="ko-KR" altLang="en-US" b="1" dirty="0" smtClean="0"/>
              <a:t>고</a:t>
            </a:r>
            <a:r>
              <a:rPr lang="en-US" altLang="ko-KR" b="1" dirty="0" smtClean="0"/>
              <a:t>1)</a:t>
            </a:r>
            <a:r>
              <a:rPr lang="ko-KR" altLang="en-US" b="1" dirty="0" smtClean="0"/>
              <a:t>에서</a:t>
            </a:r>
            <a:endParaRPr lang="ko-KR" altLang="en-US" dirty="0" smtClean="0"/>
          </a:p>
          <a:p>
            <a:r>
              <a:rPr lang="ko-KR" altLang="en-US" b="1" dirty="0" smtClean="0"/>
              <a:t>    간접적 </a:t>
            </a:r>
            <a:r>
              <a:rPr lang="ko-KR" altLang="en-US" b="1" dirty="0" err="1" smtClean="0"/>
              <a:t>단원통합형</a:t>
            </a:r>
            <a:r>
              <a:rPr lang="ko-KR" altLang="en-US" b="1" dirty="0" smtClean="0"/>
              <a:t> 개념 도출</a:t>
            </a:r>
            <a:endParaRPr lang="ko-KR" altLang="en-US" dirty="0" smtClean="0"/>
          </a:p>
          <a:p>
            <a:r>
              <a:rPr lang="ko-KR" altLang="en-US" b="1" dirty="0" smtClean="0"/>
              <a:t>    예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등차수열의 </a:t>
            </a:r>
            <a:r>
              <a:rPr lang="ko-KR" altLang="en-US" b="1" dirty="0" smtClean="0"/>
              <a:t>공차는 초 </a:t>
            </a:r>
            <a:r>
              <a:rPr lang="en-US" altLang="ko-KR" b="1" dirty="0" smtClean="0"/>
              <a:t>1</a:t>
            </a:r>
            <a:r>
              <a:rPr lang="ko-KR" altLang="en-US" b="1" dirty="0" smtClean="0"/>
              <a:t>때부터 </a:t>
            </a:r>
            <a:r>
              <a:rPr lang="en-US" altLang="ko-KR" b="1" dirty="0" smtClean="0"/>
              <a:t>+ </a:t>
            </a:r>
            <a:r>
              <a:rPr lang="ko-KR" altLang="en-US" b="1" dirty="0" err="1" smtClean="0"/>
              <a:t>뛰어세기</a:t>
            </a:r>
            <a:endParaRPr lang="ko-KR" altLang="en-US" dirty="0" smtClean="0"/>
          </a:p>
          <a:p>
            <a:r>
              <a:rPr lang="ko-KR" altLang="en-US" b="1" dirty="0" smtClean="0"/>
              <a:t>       규칙 찾기부터 시작</a:t>
            </a:r>
            <a:r>
              <a:rPr lang="en-US" altLang="ko-KR" b="1" dirty="0" smtClean="0"/>
              <a:t>!</a:t>
            </a:r>
            <a:endParaRPr lang="ko-KR" altLang="en-US" dirty="0" smtClean="0"/>
          </a:p>
          <a:p>
            <a:r>
              <a:rPr lang="ko-KR" altLang="en-US" b="1" dirty="0" smtClean="0"/>
              <a:t> </a:t>
            </a:r>
            <a:r>
              <a:rPr lang="en-US" altLang="ko-KR" b="1" dirty="0" smtClean="0"/>
              <a:t>4.</a:t>
            </a:r>
            <a:r>
              <a:rPr lang="ko-KR" altLang="en-US" b="1" dirty="0" smtClean="0"/>
              <a:t>시중 참고서나 모의고사 문제 </a:t>
            </a:r>
            <a:r>
              <a:rPr lang="ko-KR" altLang="en-US" b="1" dirty="0" smtClean="0"/>
              <a:t>똑같은 </a:t>
            </a:r>
            <a:r>
              <a:rPr lang="ko-KR" altLang="en-US" b="1" dirty="0" smtClean="0"/>
              <a:t>출제는 배제</a:t>
            </a:r>
            <a:endParaRPr lang="ko-KR" altLang="en-US" dirty="0" smtClean="0"/>
          </a:p>
          <a:p>
            <a:r>
              <a:rPr lang="ko-KR" altLang="en-US" b="1" dirty="0" smtClean="0"/>
              <a:t>  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그래도 학습 필요</a:t>
            </a:r>
            <a:r>
              <a:rPr lang="en-US" altLang="ko-KR" b="1" dirty="0" smtClean="0"/>
              <a:t>!)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  <a:endParaRPr lang="ko-KR" altLang="en-US" dirty="0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3200" dirty="0" smtClean="0"/>
              <a:t>수학점수예정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豫定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 혹은 예지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豫知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en-US" altLang="ko-KR" b="1" dirty="0" smtClean="0"/>
              <a:t>94</a:t>
            </a:r>
            <a:r>
              <a:rPr lang="ko-KR" altLang="en-US" b="1" dirty="0" smtClean="0"/>
              <a:t>년도부터 시행된 </a:t>
            </a:r>
            <a:r>
              <a:rPr lang="ko-KR" altLang="en-US" b="1" dirty="0" err="1" smtClean="0"/>
              <a:t>대수능</a:t>
            </a:r>
            <a:endParaRPr lang="ko-KR" altLang="en-US" dirty="0" smtClean="0"/>
          </a:p>
          <a:p>
            <a:r>
              <a:rPr lang="en-US" altLang="ko-KR" b="1" dirty="0" smtClean="0"/>
              <a:t>&lt; * </a:t>
            </a:r>
            <a:r>
              <a:rPr lang="ko-KR" altLang="en-US" b="1" dirty="0" smtClean="0"/>
              <a:t>수리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가</a:t>
            </a:r>
            <a:r>
              <a:rPr lang="en-US" altLang="ko-KR" b="1" dirty="0" smtClean="0"/>
              <a:t>) 30</a:t>
            </a:r>
            <a:r>
              <a:rPr lang="ko-KR" altLang="en-US" b="1" dirty="0" smtClean="0"/>
              <a:t>문제 중</a:t>
            </a:r>
            <a:endParaRPr lang="ko-KR" altLang="en-US" dirty="0" smtClean="0"/>
          </a:p>
          <a:p>
            <a:r>
              <a:rPr lang="ko-KR" altLang="en-US" b="1" dirty="0" smtClean="0"/>
              <a:t>     수 </a:t>
            </a:r>
            <a:r>
              <a:rPr lang="en-US" altLang="ko-KR" b="1" dirty="0" smtClean="0"/>
              <a:t>Ι</a:t>
            </a:r>
            <a:r>
              <a:rPr lang="ko-KR" altLang="en-US" b="1" dirty="0" smtClean="0"/>
              <a:t>은 </a:t>
            </a:r>
            <a:r>
              <a:rPr lang="en-US" altLang="ko-KR" b="1" dirty="0" smtClean="0"/>
              <a:t>12 </a:t>
            </a:r>
            <a:r>
              <a:rPr lang="ko-KR" altLang="en-US" b="1" dirty="0" smtClean="0"/>
              <a:t>문제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수</a:t>
            </a:r>
            <a:r>
              <a:rPr lang="en-US" altLang="ko-KR" b="1" dirty="0" smtClean="0"/>
              <a:t>ΙΙ</a:t>
            </a:r>
            <a:r>
              <a:rPr lang="ko-KR" altLang="en-US" b="1" dirty="0" smtClean="0"/>
              <a:t>는 </a:t>
            </a:r>
            <a:r>
              <a:rPr lang="en-US" altLang="ko-KR" b="1" dirty="0" smtClean="0"/>
              <a:t>13</a:t>
            </a:r>
            <a:r>
              <a:rPr lang="ko-KR" altLang="en-US" b="1" dirty="0" smtClean="0"/>
              <a:t>문제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b="1" dirty="0" smtClean="0"/>
              <a:t>     심화선택은 </a:t>
            </a:r>
            <a:r>
              <a:rPr lang="en-US" altLang="ko-KR" b="1" dirty="0" smtClean="0"/>
              <a:t>5</a:t>
            </a:r>
            <a:r>
              <a:rPr lang="ko-KR" altLang="en-US" b="1" dirty="0" smtClean="0"/>
              <a:t>문제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b="1" dirty="0" smtClean="0"/>
              <a:t>  * 수리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나</a:t>
            </a:r>
            <a:r>
              <a:rPr lang="en-US" altLang="ko-KR" b="1" dirty="0" smtClean="0"/>
              <a:t>) 30</a:t>
            </a:r>
            <a:r>
              <a:rPr lang="ko-KR" altLang="en-US" b="1" dirty="0" smtClean="0"/>
              <a:t>문제 중</a:t>
            </a:r>
            <a:endParaRPr lang="ko-KR" altLang="en-US" dirty="0" smtClean="0"/>
          </a:p>
          <a:p>
            <a:r>
              <a:rPr lang="ko-KR" altLang="en-US" b="1" dirty="0" smtClean="0"/>
              <a:t>    수 </a:t>
            </a:r>
            <a:r>
              <a:rPr lang="en-US" altLang="ko-KR" b="1" dirty="0" smtClean="0"/>
              <a:t>Ι</a:t>
            </a:r>
            <a:r>
              <a:rPr lang="ko-KR" altLang="en-US" b="1" dirty="0" smtClean="0"/>
              <a:t>만 </a:t>
            </a:r>
            <a:r>
              <a:rPr lang="en-US" altLang="ko-KR" b="1" dirty="0" smtClean="0"/>
              <a:t>30</a:t>
            </a:r>
            <a:r>
              <a:rPr lang="ko-KR" altLang="en-US" b="1" dirty="0" smtClean="0"/>
              <a:t>문제</a:t>
            </a:r>
            <a:endParaRPr lang="ko-KR" altLang="en-US" dirty="0" smtClean="0"/>
          </a:p>
          <a:p>
            <a:r>
              <a:rPr lang="ko-KR" altLang="en-US" b="1" dirty="0" smtClean="0"/>
              <a:t>    공히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단답형 </a:t>
            </a:r>
            <a:r>
              <a:rPr lang="en-US" altLang="ko-KR" b="1" dirty="0" smtClean="0"/>
              <a:t>9</a:t>
            </a:r>
            <a:r>
              <a:rPr lang="ko-KR" altLang="en-US" b="1" dirty="0" smtClean="0"/>
              <a:t>문제는</a:t>
            </a:r>
            <a:endParaRPr lang="ko-KR" altLang="en-US" dirty="0" smtClean="0"/>
          </a:p>
          <a:p>
            <a:r>
              <a:rPr lang="ko-KR" altLang="en-US" b="1" dirty="0" smtClean="0"/>
              <a:t>    정답이 </a:t>
            </a:r>
            <a:r>
              <a:rPr lang="en-US" altLang="ko-KR" b="1" dirty="0" smtClean="0"/>
              <a:t>3</a:t>
            </a:r>
            <a:r>
              <a:rPr lang="ko-KR" altLang="en-US" b="1" dirty="0" smtClean="0"/>
              <a:t>자리 이하의 자연수</a:t>
            </a:r>
            <a:r>
              <a:rPr lang="en-US" altLang="ko-KR" b="1" dirty="0" smtClean="0"/>
              <a:t>&gt;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3200" dirty="0" smtClean="0"/>
              <a:t>수학점수예정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豫定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 혹은 예지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豫知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ko-KR" altLang="en-US" b="1" dirty="0" smtClean="0"/>
              <a:t>유형은 큰 틀을 유지하면서</a:t>
            </a:r>
            <a:endParaRPr lang="ko-KR" altLang="en-US" dirty="0" smtClean="0"/>
          </a:p>
          <a:p>
            <a:r>
              <a:rPr lang="ko-KR" altLang="en-US" b="1" dirty="0" smtClean="0"/>
              <a:t>매년마다 다양하게 럭비공 튀듯이</a:t>
            </a:r>
            <a:endParaRPr lang="ko-KR" altLang="en-US" dirty="0" smtClean="0"/>
          </a:p>
          <a:p>
            <a:r>
              <a:rPr lang="ko-KR" altLang="en-US" b="1" dirty="0" smtClean="0"/>
              <a:t>복잡하게 바뀝니다</a:t>
            </a:r>
            <a:r>
              <a:rPr lang="en-US" altLang="ko-KR" b="1" dirty="0" smtClean="0"/>
              <a:t>!</a:t>
            </a:r>
            <a:endParaRPr lang="ko-KR" altLang="en-US" dirty="0" smtClean="0"/>
          </a:p>
          <a:p>
            <a:r>
              <a:rPr lang="ko-KR" altLang="en-US" b="1" dirty="0" smtClean="0"/>
              <a:t>개념이 감추어지거나 </a:t>
            </a:r>
            <a:r>
              <a:rPr lang="ko-KR" altLang="en-US" b="1" dirty="0" smtClean="0"/>
              <a:t>비꼬아져 </a:t>
            </a:r>
            <a:r>
              <a:rPr lang="ko-KR" altLang="en-US" b="1" dirty="0" smtClean="0"/>
              <a:t>나온 문제는</a:t>
            </a:r>
            <a:endParaRPr lang="ko-KR" altLang="en-US" dirty="0" smtClean="0"/>
          </a:p>
          <a:p>
            <a:r>
              <a:rPr lang="ko-KR" altLang="en-US" b="1" dirty="0" smtClean="0"/>
              <a:t>처음 보는 것 같지만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b="1" dirty="0" smtClean="0"/>
              <a:t>늘 본질적인 </a:t>
            </a:r>
            <a:r>
              <a:rPr lang="ko-KR" altLang="en-US" b="1" dirty="0" smtClean="0"/>
              <a:t>개념으로 접근이 </a:t>
            </a:r>
            <a:r>
              <a:rPr lang="ko-KR" altLang="en-US" b="1" dirty="0" smtClean="0"/>
              <a:t>가능합니다</a:t>
            </a:r>
            <a:r>
              <a:rPr lang="en-US" altLang="ko-KR" b="1" dirty="0" smtClean="0"/>
              <a:t>!</a:t>
            </a:r>
            <a:endParaRPr lang="ko-KR" altLang="en-US" dirty="0" smtClean="0"/>
          </a:p>
          <a:p>
            <a:r>
              <a:rPr lang="ko-KR" altLang="en-US" b="1" dirty="0" smtClean="0"/>
              <a:t>점수에 대한 집착</a:t>
            </a:r>
            <a:r>
              <a:rPr lang="en-US" altLang="ko-KR" b="1" dirty="0" smtClean="0"/>
              <a:t>(?)</a:t>
            </a:r>
            <a:r>
              <a:rPr lang="ko-KR" altLang="en-US" b="1" dirty="0" smtClean="0"/>
              <a:t>을 버리고</a:t>
            </a:r>
            <a:endParaRPr lang="ko-KR" altLang="en-US" dirty="0" smtClean="0"/>
          </a:p>
          <a:p>
            <a:r>
              <a:rPr lang="ko-KR" altLang="en-US" b="1" dirty="0" smtClean="0"/>
              <a:t>즐겁게 다양한  </a:t>
            </a:r>
            <a:r>
              <a:rPr lang="ko-KR" altLang="en-US" b="1" dirty="0" smtClean="0"/>
              <a:t>수학적 사고력을</a:t>
            </a:r>
            <a:endParaRPr lang="ko-KR" altLang="en-US" dirty="0" smtClean="0"/>
          </a:p>
          <a:p>
            <a:r>
              <a:rPr lang="ko-KR" altLang="en-US" b="1" dirty="0" smtClean="0"/>
              <a:t>개발하고 즐길 필요가 있습니다</a:t>
            </a:r>
            <a:r>
              <a:rPr lang="en-US" altLang="ko-KR" b="1" dirty="0" smtClean="0"/>
              <a:t>!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3200" dirty="0" smtClean="0"/>
              <a:t>수학점수예정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豫定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 혹은 예지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豫知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b="1" dirty="0" smtClean="0"/>
              <a:t>자신의 머리가 아니라</a:t>
            </a:r>
            <a:endParaRPr lang="ko-KR" altLang="en-US" dirty="0" smtClean="0"/>
          </a:p>
          <a:p>
            <a:r>
              <a:rPr lang="ko-KR" altLang="en-US" b="1" dirty="0" smtClean="0"/>
              <a:t>노력을 믿으셔야 합니다</a:t>
            </a:r>
            <a:r>
              <a:rPr lang="en-US" altLang="ko-KR" b="1" dirty="0" smtClean="0"/>
              <a:t>!</a:t>
            </a:r>
          </a:p>
          <a:p>
            <a:endParaRPr lang="ko-KR" altLang="en-US" dirty="0" smtClean="0"/>
          </a:p>
          <a:p>
            <a:r>
              <a:rPr lang="ko-KR" altLang="en-US" b="1" dirty="0" smtClean="0"/>
              <a:t>개념 </a:t>
            </a:r>
            <a:r>
              <a:rPr lang="en-US" altLang="ko-KR" b="1" dirty="0" smtClean="0"/>
              <a:t>+</a:t>
            </a:r>
            <a:r>
              <a:rPr lang="ko-KR" altLang="en-US" b="1" dirty="0" smtClean="0"/>
              <a:t>단원간 복합 개념 </a:t>
            </a:r>
            <a:r>
              <a:rPr lang="en-US" altLang="ko-KR" b="1" dirty="0" smtClean="0"/>
              <a:t>+</a:t>
            </a:r>
            <a:r>
              <a:rPr lang="ko-KR" altLang="en-US" b="1" dirty="0" smtClean="0"/>
              <a:t>레벨 </a:t>
            </a:r>
            <a:endParaRPr lang="ko-KR" altLang="en-US" dirty="0" smtClean="0"/>
          </a:p>
          <a:p>
            <a:r>
              <a:rPr lang="en-US" altLang="ko-KR" b="1" dirty="0" smtClean="0"/>
              <a:t>3</a:t>
            </a:r>
            <a:r>
              <a:rPr lang="ko-KR" altLang="en-US" b="1" dirty="0" smtClean="0"/>
              <a:t>요소를  계속 </a:t>
            </a:r>
            <a:r>
              <a:rPr lang="en-US" altLang="ko-KR" b="1" dirty="0" smtClean="0"/>
              <a:t>UP</a:t>
            </a:r>
            <a:r>
              <a:rPr lang="ko-KR" altLang="en-US" b="1" dirty="0" smtClean="0"/>
              <a:t>시켜야 합니다</a:t>
            </a:r>
            <a:r>
              <a:rPr lang="en-US" altLang="ko-KR" b="1" dirty="0" smtClean="0"/>
              <a:t>!</a:t>
            </a:r>
            <a:endParaRPr lang="ko-KR" altLang="en-US" dirty="0" smtClean="0"/>
          </a:p>
          <a:p>
            <a:r>
              <a:rPr lang="en-US" altLang="ko-KR" b="1" dirty="0" smtClean="0"/>
              <a:t>(Y</a:t>
            </a:r>
            <a:r>
              <a:rPr lang="ko-KR" altLang="en-US" b="1" dirty="0" smtClean="0"/>
              <a:t>강사의 말씀</a:t>
            </a:r>
            <a:r>
              <a:rPr lang="en-US" altLang="ko-KR" b="1" dirty="0" smtClean="0"/>
              <a:t>)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3200" dirty="0" smtClean="0"/>
              <a:t>수학점수예정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豫定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 혹은 예지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豫知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ko-KR" altLang="en-US" b="1" dirty="0" smtClean="0"/>
              <a:t>내신 성적향상 개념에 더해서</a:t>
            </a:r>
            <a:endParaRPr lang="ko-KR" altLang="en-US" dirty="0" smtClean="0"/>
          </a:p>
          <a:p>
            <a:r>
              <a:rPr lang="ko-KR" altLang="en-US" b="1" dirty="0" smtClean="0"/>
              <a:t>나오는 핵심 출제 경향에 의거하여</a:t>
            </a:r>
            <a:endParaRPr lang="ko-KR" altLang="en-US" dirty="0" smtClean="0"/>
          </a:p>
          <a:p>
            <a:r>
              <a:rPr lang="ko-KR" altLang="en-US" b="1" dirty="0" smtClean="0"/>
              <a:t>집중반복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각인 학습해야 </a:t>
            </a:r>
            <a:r>
              <a:rPr lang="ko-KR" altLang="en-US" b="1" dirty="0" smtClean="0"/>
              <a:t>합니다</a:t>
            </a:r>
            <a:r>
              <a:rPr lang="en-US" altLang="ko-KR" b="1" dirty="0" smtClean="0"/>
              <a:t>!</a:t>
            </a:r>
            <a:endParaRPr lang="ko-KR" altLang="en-US" dirty="0" smtClean="0"/>
          </a:p>
          <a:p>
            <a:r>
              <a:rPr lang="ko-KR" altLang="en-US" b="1" dirty="0" smtClean="0"/>
              <a:t>또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확답 형인지 </a:t>
            </a:r>
            <a:r>
              <a:rPr lang="ko-KR" altLang="en-US" b="1" dirty="0" smtClean="0"/>
              <a:t>완성형인지</a:t>
            </a:r>
            <a:endParaRPr lang="ko-KR" altLang="en-US" dirty="0" smtClean="0"/>
          </a:p>
          <a:p>
            <a:r>
              <a:rPr lang="ko-KR" altLang="en-US" b="1" dirty="0" smtClean="0"/>
              <a:t>잘 구분하고 </a:t>
            </a:r>
            <a:r>
              <a:rPr lang="ko-KR" altLang="en-US" b="1" dirty="0" smtClean="0"/>
              <a:t>시험 봐야 </a:t>
            </a:r>
            <a:r>
              <a:rPr lang="ko-KR" altLang="en-US" b="1" dirty="0" smtClean="0"/>
              <a:t>한답니다</a:t>
            </a:r>
            <a:r>
              <a:rPr lang="en-US" altLang="ko-KR" b="1" dirty="0" smtClean="0"/>
              <a:t>!</a:t>
            </a:r>
            <a:endParaRPr lang="ko-KR" altLang="en-US" dirty="0" smtClean="0"/>
          </a:p>
          <a:p>
            <a:r>
              <a:rPr lang="ko-KR" altLang="en-US" b="1" dirty="0" smtClean="0"/>
              <a:t>모 </a:t>
            </a:r>
            <a:r>
              <a:rPr lang="en-US" altLang="ko-KR" b="1" dirty="0" smtClean="0"/>
              <a:t>V</a:t>
            </a:r>
            <a:r>
              <a:rPr lang="ko-KR" altLang="en-US" b="1" dirty="0" smtClean="0"/>
              <a:t>강사의 별명처럼</a:t>
            </a:r>
            <a:endParaRPr lang="ko-KR" altLang="en-US" dirty="0" smtClean="0"/>
          </a:p>
          <a:p>
            <a:r>
              <a:rPr lang="ko-KR" altLang="en-US" b="1" dirty="0" smtClean="0"/>
              <a:t>엉뚱한 삽질만 계속하면</a:t>
            </a:r>
            <a:endParaRPr lang="ko-KR" altLang="en-US" dirty="0" smtClean="0"/>
          </a:p>
          <a:p>
            <a:r>
              <a:rPr lang="ko-KR" altLang="en-US" b="1" dirty="0" smtClean="0"/>
              <a:t>허송 </a:t>
            </a:r>
            <a:r>
              <a:rPr lang="ko-KR" altLang="en-US" b="1" dirty="0" err="1" smtClean="0"/>
              <a:t>세월할</a:t>
            </a:r>
            <a:r>
              <a:rPr lang="ko-KR" altLang="en-US" b="1" dirty="0" smtClean="0"/>
              <a:t> </a:t>
            </a:r>
            <a:r>
              <a:rPr lang="ko-KR" altLang="en-US" b="1" dirty="0" smtClean="0"/>
              <a:t>수도 있답니다</a:t>
            </a:r>
            <a:r>
              <a:rPr lang="en-US" altLang="ko-KR" b="1" dirty="0" smtClean="0"/>
              <a:t>!</a:t>
            </a:r>
            <a:r>
              <a:rPr lang="ko-KR" altLang="en-US" dirty="0" smtClean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3200" dirty="0" smtClean="0"/>
              <a:t>수학점수예정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豫定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 혹은 예지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豫知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ko-KR" altLang="en-US" b="1" dirty="0" smtClean="0"/>
              <a:t>모 대입수능 </a:t>
            </a:r>
            <a:r>
              <a:rPr lang="ko-KR" altLang="en-US" b="1" dirty="0" err="1" smtClean="0"/>
              <a:t>인강</a:t>
            </a:r>
            <a:r>
              <a:rPr lang="ko-KR" altLang="en-US" b="1" dirty="0" smtClean="0"/>
              <a:t> 문제는</a:t>
            </a:r>
            <a:endParaRPr lang="ko-KR" altLang="en-US" dirty="0" smtClean="0"/>
          </a:p>
          <a:p>
            <a:r>
              <a:rPr lang="en-US" altLang="ko-KR" b="1" dirty="0" smtClean="0"/>
              <a:t>(KBS </a:t>
            </a:r>
            <a:r>
              <a:rPr lang="ko-KR" altLang="en-US" b="1" dirty="0" smtClean="0"/>
              <a:t>추적 </a:t>
            </a:r>
            <a:r>
              <a:rPr lang="en-US" altLang="ko-KR" b="1" dirty="0" smtClean="0"/>
              <a:t>60</a:t>
            </a:r>
            <a:r>
              <a:rPr lang="ko-KR" altLang="en-US" b="1" dirty="0" smtClean="0"/>
              <a:t>분에 방영</a:t>
            </a:r>
            <a:r>
              <a:rPr lang="en-US" altLang="ko-KR" b="1" dirty="0" smtClean="0"/>
              <a:t>)</a:t>
            </a:r>
            <a:endParaRPr lang="ko-KR" altLang="en-US" dirty="0" smtClean="0"/>
          </a:p>
          <a:p>
            <a:r>
              <a:rPr lang="ko-KR" altLang="en-US" b="1" dirty="0" err="1" smtClean="0"/>
              <a:t>특목고나</a:t>
            </a:r>
            <a:r>
              <a:rPr lang="ko-KR" altLang="en-US" b="1" dirty="0" smtClean="0"/>
              <a:t> 일선교사에게 </a:t>
            </a:r>
            <a:endParaRPr lang="ko-KR" altLang="en-US" dirty="0" smtClean="0"/>
          </a:p>
          <a:p>
            <a:r>
              <a:rPr lang="en-US" altLang="ko-KR" b="1" dirty="0" smtClean="0"/>
              <a:t>1</a:t>
            </a:r>
            <a:r>
              <a:rPr lang="ko-KR" altLang="en-US" b="1" dirty="0" smtClean="0"/>
              <a:t>문제에 </a:t>
            </a:r>
            <a:r>
              <a:rPr lang="en-US" altLang="ko-KR" b="1" dirty="0" smtClean="0"/>
              <a:t>10</a:t>
            </a:r>
            <a:r>
              <a:rPr lang="ko-KR" altLang="en-US" b="1" dirty="0" smtClean="0"/>
              <a:t>만원씩 공모한 후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b="1" dirty="0" smtClean="0"/>
              <a:t>모의고사 </a:t>
            </a:r>
            <a:r>
              <a:rPr lang="ko-KR" altLang="en-US" b="1" dirty="0" smtClean="0"/>
              <a:t>기 출제 위원들이 </a:t>
            </a:r>
            <a:endParaRPr lang="ko-KR" altLang="en-US" dirty="0" smtClean="0"/>
          </a:p>
          <a:p>
            <a:r>
              <a:rPr lang="ko-KR" altLang="en-US" b="1" dirty="0" smtClean="0"/>
              <a:t>열정적인 토론을 거친 후</a:t>
            </a:r>
            <a:endParaRPr lang="ko-KR" altLang="en-US" dirty="0" smtClean="0"/>
          </a:p>
          <a:p>
            <a:r>
              <a:rPr lang="ko-KR" altLang="en-US" b="1" dirty="0" smtClean="0"/>
              <a:t>그 문제들 중 </a:t>
            </a:r>
            <a:r>
              <a:rPr lang="en-US" altLang="ko-KR" b="1" dirty="0" smtClean="0"/>
              <a:t>80%</a:t>
            </a:r>
            <a:r>
              <a:rPr lang="ko-KR" altLang="en-US" b="1" dirty="0" smtClean="0"/>
              <a:t>는 과감히 버리고 </a:t>
            </a:r>
            <a:endParaRPr lang="ko-KR" altLang="en-US" dirty="0" smtClean="0"/>
          </a:p>
          <a:p>
            <a:r>
              <a:rPr lang="ko-KR" altLang="en-US" b="1" dirty="0" smtClean="0"/>
              <a:t>선별된 </a:t>
            </a:r>
            <a:r>
              <a:rPr lang="ko-KR" altLang="en-US" b="1" dirty="0" smtClean="0"/>
              <a:t>적중 보장된 </a:t>
            </a:r>
            <a:r>
              <a:rPr lang="en-US" altLang="ko-KR" b="1" dirty="0" smtClean="0"/>
              <a:t>20%</a:t>
            </a:r>
            <a:r>
              <a:rPr lang="ko-KR" altLang="en-US" b="1" dirty="0" smtClean="0"/>
              <a:t>만 살아남아</a:t>
            </a:r>
            <a:endParaRPr lang="ko-KR" altLang="en-US" dirty="0" smtClean="0"/>
          </a:p>
          <a:p>
            <a:r>
              <a:rPr lang="ko-KR" altLang="en-US" b="1" dirty="0" smtClean="0"/>
              <a:t>신 교재에 </a:t>
            </a:r>
            <a:r>
              <a:rPr lang="ko-KR" altLang="en-US" b="1" dirty="0" smtClean="0"/>
              <a:t>올라간다고 합니다</a:t>
            </a:r>
            <a:r>
              <a:rPr lang="en-US" altLang="ko-KR" b="1" dirty="0" smtClean="0"/>
              <a:t>!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3200" dirty="0" smtClean="0"/>
              <a:t>수학점수예정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豫定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 혹은 예지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豫知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ko-KR" altLang="en-US" b="1" dirty="0" smtClean="0"/>
              <a:t>어떻게 공부했느냐</a:t>
            </a:r>
            <a:r>
              <a:rPr lang="en-US" altLang="ko-KR" b="1" dirty="0" smtClean="0"/>
              <a:t>?</a:t>
            </a:r>
            <a:r>
              <a:rPr lang="ko-KR" altLang="en-US" b="1" dirty="0" smtClean="0"/>
              <a:t>라고 </a:t>
            </a:r>
            <a:endParaRPr lang="ko-KR" altLang="en-US" dirty="0" smtClean="0"/>
          </a:p>
          <a:p>
            <a:r>
              <a:rPr lang="ko-KR" altLang="en-US" b="1" dirty="0" smtClean="0"/>
              <a:t>안 물어보고 </a:t>
            </a:r>
            <a:r>
              <a:rPr lang="ko-KR" altLang="en-US" b="1" dirty="0" smtClean="0"/>
              <a:t>대신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en-US" altLang="ko-KR" b="1" dirty="0" smtClean="0"/>
              <a:t>   </a:t>
            </a:r>
            <a:r>
              <a:rPr lang="en-US" altLang="ko-KR" sz="4400" b="1" dirty="0" smtClean="0"/>
              <a:t>"</a:t>
            </a:r>
            <a:r>
              <a:rPr lang="ko-KR" altLang="en-US" sz="4400" b="1" dirty="0" smtClean="0"/>
              <a:t>정보전달강의전문가</a:t>
            </a:r>
            <a:r>
              <a:rPr lang="en-US" altLang="ko-KR" sz="4400" b="1" dirty="0" smtClean="0"/>
              <a:t>"</a:t>
            </a:r>
            <a:r>
              <a:rPr lang="ko-KR" altLang="en-US" sz="4400" b="1" dirty="0" smtClean="0"/>
              <a:t>인 </a:t>
            </a:r>
            <a:endParaRPr lang="ko-KR" altLang="en-US" sz="4400" dirty="0" smtClean="0"/>
          </a:p>
          <a:p>
            <a:r>
              <a:rPr lang="ko-KR" altLang="en-US" sz="4400" b="1" dirty="0" smtClean="0"/>
              <a:t>   누구에게 </a:t>
            </a:r>
            <a:r>
              <a:rPr lang="ko-KR" altLang="en-US" sz="4400" b="1" dirty="0" smtClean="0"/>
              <a:t>배워서</a:t>
            </a:r>
            <a:endParaRPr lang="ko-KR" altLang="en-US" sz="4400" dirty="0" smtClean="0"/>
          </a:p>
          <a:p>
            <a:r>
              <a:rPr lang="ko-KR" altLang="en-US" sz="4400" b="1" dirty="0" smtClean="0"/>
              <a:t>   그렇게 </a:t>
            </a:r>
            <a:r>
              <a:rPr lang="ko-KR" altLang="en-US" sz="4400" b="1" dirty="0" smtClean="0"/>
              <a:t>좋은 데 갔지</a:t>
            </a:r>
            <a:r>
              <a:rPr lang="en-US" altLang="ko-KR" sz="4400" b="1" dirty="0" smtClean="0"/>
              <a:t>?</a:t>
            </a:r>
            <a:r>
              <a:rPr lang="ko-KR" altLang="en-US" b="1" dirty="0" smtClean="0"/>
              <a:t>라고 </a:t>
            </a:r>
            <a:endParaRPr lang="ko-KR" altLang="en-US" dirty="0" smtClean="0"/>
          </a:p>
          <a:p>
            <a:r>
              <a:rPr lang="ko-KR" altLang="en-US" b="1" dirty="0" smtClean="0"/>
              <a:t>물어보는 시대라고 </a:t>
            </a:r>
            <a:endParaRPr lang="ko-KR" altLang="en-US" dirty="0" smtClean="0"/>
          </a:p>
          <a:p>
            <a:r>
              <a:rPr lang="ko-KR" altLang="en-US" b="1" dirty="0" smtClean="0"/>
              <a:t>보도하고 있습니다</a:t>
            </a:r>
            <a:r>
              <a:rPr lang="en-US" altLang="ko-KR" b="1" dirty="0" smtClean="0"/>
              <a:t>!</a:t>
            </a:r>
            <a:r>
              <a:rPr lang="ko-KR" altLang="en-US" dirty="0" smtClean="0"/>
              <a:t>  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3200" dirty="0" smtClean="0"/>
              <a:t>수학점수예정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豫定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 혹은 예지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豫知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ko-KR" altLang="en-US" b="1" dirty="0" smtClean="0"/>
              <a:t>그렇지만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가장 중요한 것은</a:t>
            </a:r>
            <a:endParaRPr lang="ko-KR" altLang="en-US" dirty="0" smtClean="0"/>
          </a:p>
          <a:p>
            <a:r>
              <a:rPr lang="ko-KR" altLang="en-US" b="1" dirty="0" smtClean="0"/>
              <a:t>학생은 유명강사의 </a:t>
            </a:r>
            <a:r>
              <a:rPr lang="ko-KR" altLang="en-US" b="1" dirty="0" smtClean="0"/>
              <a:t>문하생이나 </a:t>
            </a:r>
            <a:r>
              <a:rPr lang="ko-KR" altLang="en-US" b="1" dirty="0" smtClean="0"/>
              <a:t>도제처럼 </a:t>
            </a:r>
            <a:endParaRPr lang="ko-KR" altLang="en-US" dirty="0" smtClean="0"/>
          </a:p>
          <a:p>
            <a:r>
              <a:rPr lang="ko-KR" altLang="en-US" b="1" dirty="0" smtClean="0"/>
              <a:t>겸손히 공부합니다</a:t>
            </a:r>
            <a:r>
              <a:rPr lang="en-US" altLang="ko-KR" b="1" dirty="0" smtClean="0"/>
              <a:t>.</a:t>
            </a:r>
            <a:endParaRPr lang="ko-KR" altLang="en-US" dirty="0" smtClean="0"/>
          </a:p>
          <a:p>
            <a:r>
              <a:rPr lang="ko-KR" altLang="en-US" b="1" dirty="0" smtClean="0"/>
              <a:t>자기 점수의 주인이 되어야 하기에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b="1" dirty="0" smtClean="0"/>
              <a:t>어떤 </a:t>
            </a:r>
            <a:r>
              <a:rPr lang="ko-KR" altLang="en-US" b="1" dirty="0" smtClean="0"/>
              <a:t>문제이든 선물을 </a:t>
            </a:r>
            <a:r>
              <a:rPr lang="ko-KR" altLang="en-US" b="1" dirty="0" smtClean="0"/>
              <a:t>감사하게 즐겁게 </a:t>
            </a:r>
            <a:endParaRPr lang="ko-KR" altLang="en-US" dirty="0" smtClean="0"/>
          </a:p>
          <a:p>
            <a:r>
              <a:rPr lang="ko-KR" altLang="en-US" b="1" dirty="0" smtClean="0"/>
              <a:t>풀어 버리듯이</a:t>
            </a:r>
            <a:r>
              <a:rPr lang="en-US" altLang="ko-KR" b="1" dirty="0" smtClean="0"/>
              <a:t>, </a:t>
            </a:r>
            <a:endParaRPr lang="ko-KR" altLang="en-US" dirty="0" smtClean="0"/>
          </a:p>
          <a:p>
            <a:r>
              <a:rPr lang="ko-KR" altLang="en-US" b="1" dirty="0" smtClean="0"/>
              <a:t>학습자 스스로가 주인공이 되어</a:t>
            </a:r>
            <a:endParaRPr lang="ko-KR" altLang="en-US" dirty="0" smtClean="0"/>
          </a:p>
          <a:p>
            <a:r>
              <a:rPr lang="ko-KR" altLang="en-US" b="1" dirty="0" smtClean="0"/>
              <a:t>자기주도적으로 창의력 있게</a:t>
            </a:r>
            <a:endParaRPr lang="ko-KR" altLang="en-US" dirty="0" smtClean="0"/>
          </a:p>
          <a:p>
            <a:r>
              <a:rPr lang="ko-KR" altLang="en-US" b="1" dirty="0" smtClean="0"/>
              <a:t>건방지게 해결하는 것이 </a:t>
            </a:r>
            <a:r>
              <a:rPr lang="ko-KR" altLang="en-US" b="1" dirty="0" smtClean="0"/>
              <a:t>제일 </a:t>
            </a:r>
            <a:r>
              <a:rPr lang="ko-KR" altLang="en-US" b="1" dirty="0" smtClean="0"/>
              <a:t>중요합니다</a:t>
            </a:r>
            <a:r>
              <a:rPr lang="en-US" altLang="ko-KR" b="1" dirty="0" smtClean="0"/>
              <a:t>!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ko-KR" altLang="en-US" b="1" dirty="0" smtClean="0"/>
              <a:t>소크라테스 </a:t>
            </a:r>
            <a:r>
              <a:rPr lang="ko-KR" altLang="en-US" b="1" dirty="0" smtClean="0"/>
              <a:t>산파술 </a:t>
            </a:r>
            <a:br>
              <a:rPr lang="ko-KR" altLang="en-US" b="1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en-US" altLang="ko-KR" b="1" dirty="0" err="1" smtClean="0">
                <a:hlinkClick r:id="rId2"/>
              </a:rPr>
              <a:t>Sokrates</a:t>
            </a:r>
            <a:r>
              <a:rPr lang="en-US" altLang="ko-KR" b="1" dirty="0" smtClean="0">
                <a:hlinkClick r:id="rId2"/>
              </a:rPr>
              <a:t> - biography of Ancient Greek philosopher Socrates</a:t>
            </a:r>
            <a:endParaRPr lang="en-US" altLang="ko-KR" dirty="0" smtClean="0"/>
          </a:p>
          <a:p>
            <a:r>
              <a:rPr lang="en-US" altLang="ko-KR" dirty="0" smtClean="0"/>
              <a:t> </a:t>
            </a:r>
          </a:p>
          <a:p>
            <a:r>
              <a:rPr lang="en-US" altLang="ko-KR" b="1" dirty="0" err="1" smtClean="0">
                <a:hlinkClick r:id="rId3"/>
              </a:rPr>
              <a:t>ekşi</a:t>
            </a:r>
            <a:r>
              <a:rPr lang="en-US" altLang="ko-KR" b="1" dirty="0" smtClean="0">
                <a:hlinkClick r:id="rId3"/>
              </a:rPr>
              <a:t> </a:t>
            </a:r>
            <a:r>
              <a:rPr lang="en-US" altLang="ko-KR" b="1" dirty="0" err="1" smtClean="0">
                <a:hlinkClick r:id="rId3"/>
              </a:rPr>
              <a:t>sözlük</a:t>
            </a:r>
            <a:r>
              <a:rPr lang="en-US" altLang="ko-KR" b="1" dirty="0" smtClean="0">
                <a:hlinkClick r:id="rId3"/>
              </a:rPr>
              <a:t> - </a:t>
            </a:r>
            <a:r>
              <a:rPr lang="en-US" altLang="ko-KR" b="1" dirty="0" err="1" smtClean="0">
                <a:hlinkClick r:id="rId3"/>
              </a:rPr>
              <a:t>kutsal</a:t>
            </a:r>
            <a:r>
              <a:rPr lang="en-US" altLang="ko-KR" b="1" dirty="0" smtClean="0">
                <a:hlinkClick r:id="rId3"/>
              </a:rPr>
              <a:t> </a:t>
            </a:r>
            <a:r>
              <a:rPr lang="en-US" altLang="ko-KR" b="1" dirty="0" err="1" smtClean="0">
                <a:hlinkClick r:id="rId3"/>
              </a:rPr>
              <a:t>bilgi</a:t>
            </a:r>
            <a:r>
              <a:rPr lang="en-US" altLang="ko-KR" b="1" dirty="0" smtClean="0">
                <a:hlinkClick r:id="rId3"/>
              </a:rPr>
              <a:t> </a:t>
            </a:r>
            <a:r>
              <a:rPr lang="en-US" altLang="ko-KR" b="1" dirty="0" err="1" smtClean="0">
                <a:hlinkClick r:id="rId3"/>
              </a:rPr>
              <a:t>kaynağı</a:t>
            </a:r>
            <a:r>
              <a:rPr lang="en-US" altLang="ko-KR" b="1" dirty="0" smtClean="0">
                <a:hlinkClick r:id="rId3"/>
              </a:rPr>
              <a:t> - </a:t>
            </a:r>
            <a:r>
              <a:rPr lang="en-US" altLang="ko-KR" b="1" dirty="0" err="1" smtClean="0">
                <a:hlinkClick r:id="rId3"/>
              </a:rPr>
              <a:t>techne</a:t>
            </a:r>
            <a:r>
              <a:rPr lang="en-US" altLang="ko-KR" b="1" dirty="0" smtClean="0">
                <a:hlinkClick r:id="rId3"/>
              </a:rPr>
              <a:t> </a:t>
            </a:r>
            <a:r>
              <a:rPr lang="en-US" altLang="ko-KR" b="1" dirty="0" err="1" smtClean="0">
                <a:hlinkClick r:id="rId3"/>
              </a:rPr>
              <a:t>maieutike</a:t>
            </a:r>
            <a:endParaRPr lang="en-US" altLang="ko-KR" dirty="0" smtClean="0"/>
          </a:p>
          <a:p>
            <a:r>
              <a:rPr lang="en-US" altLang="ko-KR" dirty="0" smtClean="0"/>
              <a:t> </a:t>
            </a:r>
          </a:p>
          <a:p>
            <a:r>
              <a:rPr lang="en-US" altLang="ko-KR" b="1" dirty="0" err="1" smtClean="0">
                <a:hlinkClick r:id="rId4"/>
              </a:rPr>
              <a:t>Maieutics</a:t>
            </a:r>
            <a:r>
              <a:rPr lang="en-US" altLang="ko-KR" b="1" dirty="0" smtClean="0">
                <a:hlinkClick r:id="rId4"/>
              </a:rPr>
              <a:t> - Wikipedia, the free encyclopedia</a:t>
            </a:r>
            <a:endParaRPr lang="en-US" altLang="ko-KR" dirty="0" smtClean="0"/>
          </a:p>
          <a:p>
            <a:r>
              <a:rPr lang="en-US" altLang="ko-KR" dirty="0" smtClean="0"/>
              <a:t> </a:t>
            </a:r>
          </a:p>
          <a:p>
            <a:r>
              <a:rPr lang="en-US" altLang="ko-KR" b="1" dirty="0" err="1" smtClean="0">
                <a:hlinkClick r:id="rId5"/>
              </a:rPr>
              <a:t>maieutics</a:t>
            </a:r>
            <a:r>
              <a:rPr lang="en-US" altLang="ko-KR" b="1" dirty="0" smtClean="0">
                <a:hlinkClick r:id="rId5"/>
              </a:rPr>
              <a:t> - definition of </a:t>
            </a:r>
            <a:r>
              <a:rPr lang="en-US" altLang="ko-KR" b="1" dirty="0" err="1" smtClean="0">
                <a:hlinkClick r:id="rId5"/>
              </a:rPr>
              <a:t>maieutics</a:t>
            </a:r>
            <a:r>
              <a:rPr lang="en-US" altLang="ko-KR" b="1" dirty="0" smtClean="0">
                <a:hlinkClick r:id="rId5"/>
              </a:rPr>
              <a:t> by the Free Online </a:t>
            </a:r>
            <a:endParaRPr lang="en-US" altLang="ko-KR" dirty="0" smtClean="0"/>
          </a:p>
          <a:p>
            <a:r>
              <a:rPr lang="en-US" altLang="ko-KR" dirty="0" smtClean="0"/>
              <a:t> </a:t>
            </a:r>
          </a:p>
          <a:p>
            <a:r>
              <a:rPr lang="en-US" altLang="ko-KR" b="1" dirty="0" err="1" smtClean="0">
                <a:hlinkClick r:id="rId6"/>
              </a:rPr>
              <a:t>maieutics</a:t>
            </a:r>
            <a:r>
              <a:rPr lang="en-US" altLang="ko-KR" b="1" dirty="0" smtClean="0">
                <a:hlinkClick r:id="rId6"/>
              </a:rPr>
              <a:t> « Te </a:t>
            </a:r>
            <a:r>
              <a:rPr lang="en-US" altLang="ko-KR" b="1" dirty="0" err="1" smtClean="0">
                <a:hlinkClick r:id="rId6"/>
              </a:rPr>
              <a:t>Ipu</a:t>
            </a:r>
            <a:r>
              <a:rPr lang="en-US" altLang="ko-KR" b="1" dirty="0" smtClean="0">
                <a:hlinkClick r:id="rId6"/>
              </a:rPr>
              <a:t> </a:t>
            </a:r>
            <a:r>
              <a:rPr lang="en-US" altLang="ko-KR" b="1" dirty="0" err="1" smtClean="0">
                <a:hlinkClick r:id="rId6"/>
              </a:rPr>
              <a:t>Pakore</a:t>
            </a:r>
            <a:endParaRPr lang="en-US" altLang="ko-KR" dirty="0" smtClean="0"/>
          </a:p>
          <a:p>
            <a:r>
              <a:rPr lang="en-US" altLang="ko-KR" dirty="0" smtClean="0"/>
              <a:t> </a:t>
            </a:r>
          </a:p>
          <a:p>
            <a:r>
              <a:rPr lang="en-US" altLang="ko-KR" b="1" dirty="0" smtClean="0"/>
              <a:t>[PDF]  </a:t>
            </a:r>
            <a:r>
              <a:rPr lang="en-US" altLang="ko-KR" b="1" dirty="0" smtClean="0">
                <a:hlinkClick r:id="rId7"/>
              </a:rPr>
              <a:t>THE MAIEUTICS OF GOAL ARTICULATION: MOTIVATING THE CHOICES&lt;psych.stanford.edu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3200" dirty="0" smtClean="0"/>
              <a:t>수학점수예정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豫定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 혹은 예지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豫知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b="1" dirty="0" smtClean="0"/>
              <a:t>동심원과 풍향계 분석표에 의해서</a:t>
            </a:r>
            <a:endParaRPr lang="ko-KR" altLang="en-US" dirty="0" smtClean="0"/>
          </a:p>
          <a:p>
            <a:r>
              <a:rPr lang="ko-KR" altLang="en-US" b="1" dirty="0" err="1" smtClean="0"/>
              <a:t>골든텐이</a:t>
            </a:r>
            <a:r>
              <a:rPr lang="ko-KR" altLang="en-US" b="1" dirty="0" smtClean="0"/>
              <a:t> 나오는 개념만 공부해도</a:t>
            </a:r>
            <a:endParaRPr lang="ko-KR" altLang="en-US" dirty="0" smtClean="0"/>
          </a:p>
          <a:p>
            <a:r>
              <a:rPr lang="ko-KR" altLang="en-US" b="1" dirty="0" smtClean="0"/>
              <a:t>너무나 잘 되는 경우가 있지요</a:t>
            </a:r>
            <a:r>
              <a:rPr lang="en-US" altLang="ko-KR" b="1" dirty="0" smtClean="0"/>
              <a:t>!</a:t>
            </a:r>
            <a:endParaRPr lang="ko-KR" altLang="en-US" dirty="0" smtClean="0"/>
          </a:p>
          <a:p>
            <a:r>
              <a:rPr lang="en-US" altLang="ko-KR" b="1" dirty="0" smtClean="0"/>
              <a:t>3~5</a:t>
            </a:r>
            <a:r>
              <a:rPr lang="ko-KR" altLang="en-US" b="1" dirty="0" smtClean="0"/>
              <a:t>년간 잘 나오는 기출문제들에</a:t>
            </a:r>
            <a:endParaRPr lang="ko-KR" altLang="en-US" dirty="0" smtClean="0"/>
          </a:p>
          <a:p>
            <a:r>
              <a:rPr lang="ko-KR" altLang="en-US" b="1" dirty="0" smtClean="0"/>
              <a:t>녹아 있는 핵심적인 개념들이 </a:t>
            </a:r>
            <a:endParaRPr lang="ko-KR" altLang="en-US" dirty="0" smtClean="0"/>
          </a:p>
          <a:p>
            <a:r>
              <a:rPr lang="ko-KR" altLang="en-US" b="1" dirty="0" smtClean="0"/>
              <a:t>점수향상의 매장량이 무제한인</a:t>
            </a:r>
            <a:endParaRPr lang="ko-KR" altLang="en-US" dirty="0" smtClean="0"/>
          </a:p>
          <a:p>
            <a:r>
              <a:rPr lang="ko-KR" altLang="en-US" b="1" dirty="0" smtClean="0"/>
              <a:t>즉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계속 출제되는 금맥입니다</a:t>
            </a:r>
            <a:r>
              <a:rPr lang="en-US" altLang="ko-KR" b="1" dirty="0" smtClean="0"/>
              <a:t>!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3200" dirty="0" smtClean="0"/>
              <a:t>수학점수예정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豫定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 혹은 예지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豫知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ko-KR" altLang="en-US" b="1" dirty="0" smtClean="0"/>
              <a:t>이 개념이 예제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난이도 하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에 </a:t>
            </a:r>
            <a:endParaRPr lang="en-US" altLang="ko-KR" b="1" dirty="0" smtClean="0"/>
          </a:p>
          <a:p>
            <a:r>
              <a:rPr lang="ko-KR" altLang="en-US" b="1" dirty="0" smtClean="0"/>
              <a:t>원리로 </a:t>
            </a:r>
            <a:r>
              <a:rPr lang="ko-KR" altLang="en-US" b="1" dirty="0" smtClean="0"/>
              <a:t>적용하게 되고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b="1" dirty="0" smtClean="0"/>
              <a:t>예제보다 발전한 </a:t>
            </a:r>
            <a:r>
              <a:rPr lang="ko-KR" altLang="en-US" b="1" dirty="0" smtClean="0"/>
              <a:t>기초문제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난이도 중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로</a:t>
            </a:r>
            <a:r>
              <a:rPr lang="en-US" altLang="ko-KR" b="1" dirty="0" smtClean="0"/>
              <a:t>, </a:t>
            </a:r>
            <a:endParaRPr lang="ko-KR" altLang="en-US" dirty="0" smtClean="0"/>
          </a:p>
          <a:p>
            <a:r>
              <a:rPr lang="ko-KR" altLang="en-US" b="1" dirty="0" smtClean="0"/>
              <a:t>기초문제에서 </a:t>
            </a:r>
            <a:r>
              <a:rPr lang="ko-KR" altLang="en-US" b="1" dirty="0" smtClean="0"/>
              <a:t>발전 심화된 </a:t>
            </a:r>
            <a:r>
              <a:rPr lang="ko-KR" altLang="en-US" b="1" dirty="0" smtClean="0"/>
              <a:t>문제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난이도 상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로</a:t>
            </a:r>
            <a:endParaRPr lang="ko-KR" altLang="en-US" dirty="0" smtClean="0"/>
          </a:p>
          <a:p>
            <a:r>
              <a:rPr lang="en-US" altLang="ko-KR" b="1" dirty="0" smtClean="0"/>
              <a:t>(</a:t>
            </a:r>
            <a:r>
              <a:rPr lang="ko-KR" altLang="en-US" b="1" dirty="0" smtClean="0"/>
              <a:t>기초문제와 </a:t>
            </a:r>
            <a:r>
              <a:rPr lang="ko-KR" altLang="en-US" b="1" dirty="0" smtClean="0"/>
              <a:t>발전문제는</a:t>
            </a:r>
            <a:r>
              <a:rPr lang="ko-KR" altLang="en-US" b="1" dirty="0" smtClean="0"/>
              <a:t> </a:t>
            </a:r>
            <a:r>
              <a:rPr lang="ko-KR" altLang="en-US" b="1" dirty="0" smtClean="0"/>
              <a:t>종이 장 </a:t>
            </a:r>
            <a:r>
              <a:rPr lang="ko-KR" altLang="en-US" b="1" dirty="0" smtClean="0"/>
              <a:t>차이</a:t>
            </a:r>
            <a:r>
              <a:rPr lang="en-US" altLang="ko-KR" b="1" dirty="0" smtClean="0"/>
              <a:t>: </a:t>
            </a:r>
            <a:endParaRPr lang="en-US" altLang="ko-KR" b="1" dirty="0" smtClean="0"/>
          </a:p>
          <a:p>
            <a:r>
              <a:rPr lang="en-US" altLang="ko-KR" b="1" dirty="0" smtClean="0"/>
              <a:t> </a:t>
            </a:r>
            <a:r>
              <a:rPr lang="en-US" altLang="ko-KR" b="1" dirty="0" smtClean="0"/>
              <a:t>  </a:t>
            </a:r>
            <a:r>
              <a:rPr lang="ko-KR" altLang="en-US" b="1" dirty="0" smtClean="0"/>
              <a:t>어느 </a:t>
            </a:r>
            <a:r>
              <a:rPr lang="ko-KR" altLang="en-US" b="1" dirty="0" smtClean="0"/>
              <a:t>경우 </a:t>
            </a:r>
            <a:r>
              <a:rPr lang="ko-KR" altLang="en-US" b="1" dirty="0" smtClean="0"/>
              <a:t>한 </a:t>
            </a:r>
            <a:r>
              <a:rPr lang="ko-KR" altLang="en-US" b="1" dirty="0" smtClean="0"/>
              <a:t>장</a:t>
            </a:r>
            <a:r>
              <a:rPr lang="en-US" altLang="ko-KR" b="1" dirty="0" smtClean="0"/>
              <a:t>~</a:t>
            </a:r>
            <a:r>
              <a:rPr lang="ko-KR" altLang="en-US" b="1" dirty="0" smtClean="0"/>
              <a:t>억 장의 차이는</a:t>
            </a:r>
            <a:endParaRPr lang="ko-KR" altLang="en-US" dirty="0" smtClean="0"/>
          </a:p>
          <a:p>
            <a:r>
              <a:rPr lang="ko-KR" altLang="en-US" b="1" dirty="0" smtClean="0"/>
              <a:t>   타 과목과 통합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융합되어 문제 </a:t>
            </a:r>
            <a:r>
              <a:rPr lang="ko-KR" altLang="en-US" b="1" dirty="0" smtClean="0"/>
              <a:t>출제 시</a:t>
            </a:r>
            <a:r>
              <a:rPr lang="en-US" altLang="ko-KR" b="1" dirty="0" smtClean="0"/>
              <a:t>)</a:t>
            </a:r>
            <a:endParaRPr lang="ko-KR" altLang="en-US" dirty="0" smtClean="0"/>
          </a:p>
          <a:p>
            <a:r>
              <a:rPr lang="ko-KR" altLang="en-US" b="1" dirty="0" smtClean="0"/>
              <a:t>자연스럽게 빠짐 없이</a:t>
            </a:r>
            <a:endParaRPr lang="ko-KR" altLang="en-US" dirty="0" smtClean="0"/>
          </a:p>
          <a:p>
            <a:r>
              <a:rPr lang="ko-KR" altLang="en-US" b="1" dirty="0" smtClean="0"/>
              <a:t>연결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강화되어야 합니다</a:t>
            </a:r>
            <a:r>
              <a:rPr lang="en-US" altLang="ko-KR" b="1" dirty="0" smtClean="0"/>
              <a:t>!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3200" dirty="0" smtClean="0"/>
              <a:t>수학점수예정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豫定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 혹은 예지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豫知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b="1" dirty="0" smtClean="0"/>
              <a:t>항상 기지 조건이나</a:t>
            </a:r>
            <a:endParaRPr lang="ko-KR" altLang="en-US" dirty="0" smtClean="0"/>
          </a:p>
          <a:p>
            <a:r>
              <a:rPr lang="ko-KR" altLang="en-US" b="1" dirty="0" smtClean="0"/>
              <a:t>기지수가 문제에 나타나므로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b="1" dirty="0" smtClean="0"/>
              <a:t>미지수라는 답을 구해내기 위해 </a:t>
            </a:r>
            <a:endParaRPr lang="ko-KR" altLang="en-US" dirty="0" smtClean="0"/>
          </a:p>
          <a:p>
            <a:r>
              <a:rPr lang="ko-KR" altLang="en-US" b="1" dirty="0" err="1" smtClean="0"/>
              <a:t>함수식을</a:t>
            </a:r>
            <a:r>
              <a:rPr lang="ko-KR" altLang="en-US" b="1" dirty="0" smtClean="0"/>
              <a:t> 찾고 아는 힘이 </a:t>
            </a:r>
            <a:endParaRPr lang="ko-KR" altLang="en-US" dirty="0" smtClean="0"/>
          </a:p>
          <a:p>
            <a:r>
              <a:rPr lang="ko-KR" altLang="en-US" b="1" dirty="0" smtClean="0"/>
              <a:t>중요하다고 합니다</a:t>
            </a:r>
            <a:r>
              <a:rPr lang="en-US" altLang="ko-KR" b="1" dirty="0" smtClean="0"/>
              <a:t>!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3200" dirty="0" smtClean="0"/>
              <a:t>수학점수예정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豫定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 혹은 예지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豫知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b="1" dirty="0" smtClean="0"/>
              <a:t>따라서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양질의 차후 단계</a:t>
            </a:r>
            <a:endParaRPr lang="ko-KR" altLang="en-US" dirty="0" smtClean="0"/>
          </a:p>
          <a:p>
            <a:r>
              <a:rPr lang="ko-KR" altLang="en-US" b="1" dirty="0" smtClean="0"/>
              <a:t>수학학습확보시간의 수준이 </a:t>
            </a:r>
            <a:endParaRPr lang="ko-KR" altLang="en-US" dirty="0" smtClean="0"/>
          </a:p>
          <a:p>
            <a:r>
              <a:rPr lang="ko-KR" altLang="en-US" b="1" dirty="0" smtClean="0"/>
              <a:t>일정 궤도의 점수를</a:t>
            </a:r>
            <a:endParaRPr lang="ko-KR" altLang="en-US" dirty="0" smtClean="0"/>
          </a:p>
          <a:p>
            <a:r>
              <a:rPr lang="ko-KR" altLang="en-US" b="1" dirty="0" smtClean="0"/>
              <a:t>알 수 있게 된다는 것입니다</a:t>
            </a:r>
            <a:r>
              <a:rPr lang="en-US" altLang="ko-KR" b="1" dirty="0" smtClean="0"/>
              <a:t>!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3200" dirty="0" smtClean="0"/>
              <a:t>수학점수예정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豫定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 혹은 예지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豫知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ko-KR" altLang="en-US" b="1" dirty="0" smtClean="0"/>
              <a:t>또한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간과할 수 없고 </a:t>
            </a:r>
            <a:endParaRPr lang="ko-KR" altLang="en-US" dirty="0" smtClean="0"/>
          </a:p>
          <a:p>
            <a:r>
              <a:rPr lang="ko-KR" altLang="en-US" b="1" dirty="0" smtClean="0"/>
              <a:t>꼭 극복해야 할 태도가 있는데</a:t>
            </a:r>
            <a:r>
              <a:rPr lang="en-US" altLang="ko-KR" b="1" dirty="0" smtClean="0"/>
              <a:t>, </a:t>
            </a:r>
            <a:endParaRPr lang="ko-KR" altLang="en-US" dirty="0" smtClean="0"/>
          </a:p>
          <a:p>
            <a:r>
              <a:rPr lang="ko-KR" altLang="en-US" b="1" dirty="0" smtClean="0"/>
              <a:t>교과서를 연계성 있게</a:t>
            </a:r>
            <a:endParaRPr lang="ko-KR" altLang="en-US" dirty="0" smtClean="0"/>
          </a:p>
          <a:p>
            <a:r>
              <a:rPr lang="ko-KR" altLang="en-US" b="1" dirty="0" smtClean="0"/>
              <a:t>숙지한 내용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지도</a:t>
            </a:r>
            <a:r>
              <a:rPr lang="en-US" altLang="ko-KR" b="1" dirty="0" smtClean="0"/>
              <a:t>:Map)</a:t>
            </a:r>
            <a:r>
              <a:rPr lang="ko-KR" altLang="en-US" b="1" dirty="0" smtClean="0"/>
              <a:t>에 더해</a:t>
            </a:r>
            <a:endParaRPr lang="ko-KR" altLang="en-US" dirty="0" smtClean="0"/>
          </a:p>
          <a:p>
            <a:r>
              <a:rPr lang="ko-KR" altLang="en-US" b="1" dirty="0" smtClean="0"/>
              <a:t>교과서 외에 </a:t>
            </a:r>
            <a:r>
              <a:rPr lang="ko-KR" altLang="en-US" b="1" dirty="0" smtClean="0"/>
              <a:t>최근 </a:t>
            </a:r>
            <a:r>
              <a:rPr lang="ko-KR" altLang="en-US" b="1" dirty="0" smtClean="0"/>
              <a:t>이슈가 되고 있는</a:t>
            </a:r>
          </a:p>
          <a:p>
            <a:r>
              <a:rPr lang="ko-KR" altLang="en-US" b="1" dirty="0" smtClean="0"/>
              <a:t>사례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예화</a:t>
            </a:r>
            <a:r>
              <a:rPr lang="en-US" altLang="ko-KR" b="1" dirty="0" smtClean="0"/>
              <a:t>(</a:t>
            </a:r>
            <a:r>
              <a:rPr lang="en-US" altLang="ko-KR" b="1" dirty="0" err="1" smtClean="0"/>
              <a:t>ppt</a:t>
            </a:r>
            <a:r>
              <a:rPr lang="en-US" altLang="ko-KR" b="1" dirty="0" smtClean="0"/>
              <a:t> </a:t>
            </a:r>
            <a:r>
              <a:rPr lang="ko-KR" altLang="en-US" b="1" dirty="0" smtClean="0"/>
              <a:t>자료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를 </a:t>
            </a:r>
            <a:endParaRPr lang="en-US" altLang="ko-KR" b="1" dirty="0" smtClean="0"/>
          </a:p>
          <a:p>
            <a:r>
              <a:rPr lang="ko-KR" altLang="en-US" b="1" dirty="0" smtClean="0"/>
              <a:t>옆에 </a:t>
            </a:r>
            <a:r>
              <a:rPr lang="ko-KR" altLang="en-US" b="1" dirty="0" smtClean="0"/>
              <a:t>두어야 합니다</a:t>
            </a:r>
            <a:r>
              <a:rPr lang="en-US" altLang="ko-KR" b="1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3200" dirty="0" smtClean="0"/>
              <a:t>수학점수예정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豫定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 혹은 예지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豫知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b="1" dirty="0" smtClean="0"/>
              <a:t>발상의 전환상승</a:t>
            </a:r>
          </a:p>
          <a:p>
            <a:r>
              <a:rPr lang="en-US" altLang="ko-KR" b="1" dirty="0" smtClean="0"/>
              <a:t>(</a:t>
            </a:r>
            <a:r>
              <a:rPr lang="ko-KR" altLang="en-US" b="1" dirty="0" smtClean="0"/>
              <a:t>패러다임 </a:t>
            </a:r>
            <a:r>
              <a:rPr lang="ko-KR" altLang="en-US" b="1" dirty="0" err="1" smtClean="0"/>
              <a:t>쉬프트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이 가능하므로</a:t>
            </a:r>
            <a:r>
              <a:rPr lang="en-US" altLang="ko-KR" b="1" dirty="0" smtClean="0"/>
              <a:t>,</a:t>
            </a:r>
          </a:p>
          <a:p>
            <a:r>
              <a:rPr lang="ko-KR" altLang="en-US" b="1" dirty="0" smtClean="0"/>
              <a:t>창의적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실지 답사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인 </a:t>
            </a:r>
          </a:p>
          <a:p>
            <a:r>
              <a:rPr lang="ko-KR" altLang="en-US" b="1" dirty="0" err="1" smtClean="0"/>
              <a:t>해결력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보물 찾기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을 갖추어</a:t>
            </a:r>
          </a:p>
          <a:p>
            <a:r>
              <a:rPr lang="ko-KR" altLang="en-US" b="1" dirty="0" smtClean="0"/>
              <a:t>성장잠재력이 있는 수학점수를 </a:t>
            </a:r>
          </a:p>
          <a:p>
            <a:r>
              <a:rPr lang="ko-KR" altLang="en-US" b="1" dirty="0" smtClean="0"/>
              <a:t>차츰 서서히 혹은 번쩍 금방</a:t>
            </a:r>
          </a:p>
          <a:p>
            <a:r>
              <a:rPr lang="ko-KR" altLang="en-US" b="1" dirty="0" smtClean="0"/>
              <a:t>예지할 수 있게 되는 것입니다</a:t>
            </a:r>
            <a:r>
              <a:rPr lang="en-US" altLang="ko-KR" b="1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3200" dirty="0" smtClean="0"/>
              <a:t>수학점수예정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豫定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 혹은 예지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豫知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b="1" dirty="0" smtClean="0"/>
              <a:t>어느 정도의 적절한 </a:t>
            </a:r>
            <a:endParaRPr lang="ko-KR" altLang="en-US" dirty="0" smtClean="0"/>
          </a:p>
          <a:p>
            <a:r>
              <a:rPr lang="ko-KR" altLang="en-US" b="1" dirty="0" smtClean="0"/>
              <a:t>학습시간의 투자와</a:t>
            </a:r>
            <a:endParaRPr lang="ko-KR" altLang="en-US" dirty="0" smtClean="0"/>
          </a:p>
          <a:p>
            <a:r>
              <a:rPr lang="ko-KR" altLang="en-US" b="1" dirty="0" smtClean="0"/>
              <a:t>어느 정도의 </a:t>
            </a:r>
            <a:r>
              <a:rPr lang="ko-KR" altLang="en-US" b="1" dirty="0" smtClean="0"/>
              <a:t>그물망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거미줄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식 학습이</a:t>
            </a:r>
            <a:endParaRPr lang="ko-KR" altLang="en-US" dirty="0" smtClean="0"/>
          </a:p>
          <a:p>
            <a:r>
              <a:rPr lang="ko-KR" altLang="en-US" b="1" dirty="0" smtClean="0"/>
              <a:t>좋은 결과를 가져오는지를</a:t>
            </a:r>
            <a:endParaRPr lang="ko-KR" altLang="en-US" dirty="0" smtClean="0"/>
          </a:p>
          <a:p>
            <a:r>
              <a:rPr lang="ko-KR" altLang="en-US" b="1" dirty="0" smtClean="0"/>
              <a:t>가늠하는 축적된 </a:t>
            </a:r>
            <a:r>
              <a:rPr lang="ko-KR" altLang="en-US" b="1" dirty="0" err="1" smtClean="0"/>
              <a:t>공부력이</a:t>
            </a:r>
            <a:r>
              <a:rPr lang="ko-KR" altLang="en-US" b="1" dirty="0" smtClean="0"/>
              <a:t> </a:t>
            </a:r>
            <a:endParaRPr lang="ko-KR" altLang="en-US" dirty="0" smtClean="0"/>
          </a:p>
          <a:p>
            <a:r>
              <a:rPr lang="ko-KR" altLang="en-US" b="1" dirty="0" smtClean="0"/>
              <a:t>생성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반성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실행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비교되어야 합니다</a:t>
            </a:r>
            <a:r>
              <a:rPr lang="en-US" altLang="ko-KR" b="1" dirty="0" smtClean="0"/>
              <a:t>!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3200" dirty="0" smtClean="0"/>
              <a:t>수학점수예정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豫定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 혹은 예지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豫知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b="1" dirty="0" smtClean="0"/>
              <a:t>따라서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자기가 모르는 </a:t>
            </a:r>
            <a:r>
              <a:rPr lang="ko-KR" altLang="en-US" b="1" dirty="0" smtClean="0"/>
              <a:t>것을</a:t>
            </a:r>
            <a:endParaRPr lang="en-US" altLang="ko-KR" b="1" dirty="0" smtClean="0"/>
          </a:p>
          <a:p>
            <a:r>
              <a:rPr lang="ko-KR" altLang="en-US" b="1" dirty="0" smtClean="0"/>
              <a:t> </a:t>
            </a:r>
            <a:endParaRPr lang="ko-KR" altLang="en-US" dirty="0" smtClean="0"/>
          </a:p>
          <a:p>
            <a:r>
              <a:rPr lang="ko-KR" altLang="en-US" b="1" dirty="0" smtClean="0"/>
              <a:t>차분히 평가하여 </a:t>
            </a:r>
            <a:r>
              <a:rPr lang="ko-KR" altLang="en-US" b="1" dirty="0" smtClean="0"/>
              <a:t>수정하고</a:t>
            </a:r>
            <a:endParaRPr lang="en-US" altLang="ko-KR" b="1" dirty="0" smtClean="0"/>
          </a:p>
          <a:p>
            <a:endParaRPr lang="ko-KR" altLang="en-US" dirty="0" smtClean="0"/>
          </a:p>
          <a:p>
            <a:r>
              <a:rPr lang="ko-KR" altLang="en-US" b="1" dirty="0" smtClean="0"/>
              <a:t>빠른 시일에  </a:t>
            </a:r>
            <a:r>
              <a:rPr lang="ko-KR" altLang="en-US" b="1" dirty="0" smtClean="0"/>
              <a:t>정확하게</a:t>
            </a:r>
            <a:endParaRPr lang="en-US" altLang="ko-KR" b="1" dirty="0" smtClean="0"/>
          </a:p>
          <a:p>
            <a:endParaRPr lang="ko-KR" altLang="en-US" dirty="0" smtClean="0"/>
          </a:p>
          <a:p>
            <a:r>
              <a:rPr lang="ko-KR" altLang="en-US" b="1" dirty="0" smtClean="0"/>
              <a:t>부족한 것을 복구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보강하므로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3200" dirty="0" smtClean="0"/>
              <a:t>수학점수예정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豫定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 혹은 예지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豫知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ko-KR" b="1" dirty="0" smtClean="0"/>
              <a:t>(</a:t>
            </a:r>
            <a:r>
              <a:rPr lang="ko-KR" altLang="en-US" b="1" dirty="0" smtClean="0"/>
              <a:t>점수향상 그래프의 </a:t>
            </a:r>
            <a:r>
              <a:rPr lang="ko-KR" altLang="en-US" b="1" dirty="0" err="1" smtClean="0"/>
              <a:t>개형은</a:t>
            </a:r>
            <a:endParaRPr lang="en-US" altLang="ko-KR" b="1" dirty="0" smtClean="0"/>
          </a:p>
          <a:p>
            <a:r>
              <a:rPr lang="ko-KR" altLang="en-US" b="1" dirty="0" smtClean="0"/>
              <a:t> </a:t>
            </a:r>
            <a:endParaRPr lang="ko-KR" altLang="en-US" dirty="0" smtClean="0"/>
          </a:p>
          <a:p>
            <a:r>
              <a:rPr lang="ko-KR" altLang="en-US" b="1" dirty="0" smtClean="0"/>
              <a:t> 점진적인 </a:t>
            </a:r>
            <a:r>
              <a:rPr lang="ko-KR" altLang="en-US" b="1" dirty="0" err="1" smtClean="0"/>
              <a:t>벤치컷</a:t>
            </a:r>
            <a:r>
              <a:rPr lang="ko-KR" altLang="en-US" b="1" dirty="0" smtClean="0"/>
              <a:t> 계단식 </a:t>
            </a:r>
            <a:endParaRPr lang="en-US" altLang="ko-KR" b="1" dirty="0" smtClean="0"/>
          </a:p>
          <a:p>
            <a:endParaRPr lang="ko-KR" altLang="en-US" dirty="0" smtClean="0"/>
          </a:p>
          <a:p>
            <a:r>
              <a:rPr lang="ko-KR" altLang="en-US" b="1" dirty="0" smtClean="0"/>
              <a:t> 혹은 드물게 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en-US" altLang="ko-KR" b="1" dirty="0" smtClean="0"/>
              <a:t> </a:t>
            </a:r>
            <a:r>
              <a:rPr lang="ko-KR" altLang="en-US" b="1" dirty="0" err="1" smtClean="0"/>
              <a:t>일차함수식</a:t>
            </a:r>
            <a:r>
              <a:rPr lang="ko-KR" altLang="en-US" b="1" dirty="0" smtClean="0"/>
              <a:t> </a:t>
            </a:r>
            <a:r>
              <a:rPr lang="ko-KR" altLang="en-US" b="1" dirty="0" smtClean="0"/>
              <a:t>모양</a:t>
            </a:r>
            <a:r>
              <a:rPr lang="en-US" altLang="ko-KR" b="1" dirty="0" smtClean="0"/>
              <a:t>)  </a:t>
            </a:r>
            <a:endParaRPr lang="en-US" altLang="ko-KR" b="1" dirty="0"/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3200" dirty="0" smtClean="0"/>
              <a:t>수학점수예정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豫定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 혹은 예지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豫知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ko-KR" altLang="en-US" b="1" dirty="0" smtClean="0"/>
              <a:t>평탄한 길이든</a:t>
            </a:r>
            <a:r>
              <a:rPr lang="en-US" altLang="ko-KR" b="1" dirty="0" smtClean="0"/>
              <a:t>, 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ko-KR" altLang="en-US" b="1" dirty="0" smtClean="0"/>
              <a:t>험난한 </a:t>
            </a:r>
            <a:r>
              <a:rPr lang="ko-KR" altLang="en-US" b="1" dirty="0" smtClean="0"/>
              <a:t>길이든 </a:t>
            </a:r>
            <a:endParaRPr lang="en-US" altLang="ko-KR" b="1" dirty="0" smtClean="0"/>
          </a:p>
          <a:p>
            <a:endParaRPr lang="ko-KR" altLang="en-US" dirty="0" smtClean="0"/>
          </a:p>
          <a:p>
            <a:r>
              <a:rPr lang="ko-KR" altLang="en-US" b="1" dirty="0" smtClean="0"/>
              <a:t>완벽 안전하게 </a:t>
            </a:r>
            <a:r>
              <a:rPr lang="ko-KR" altLang="en-US" b="1" dirty="0" smtClean="0"/>
              <a:t>쾌속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질주하는 </a:t>
            </a:r>
            <a:endParaRPr lang="en-US" altLang="ko-KR" b="1" dirty="0" smtClean="0"/>
          </a:p>
          <a:p>
            <a:endParaRPr lang="ko-KR" altLang="en-US" dirty="0" smtClean="0"/>
          </a:p>
          <a:p>
            <a:r>
              <a:rPr lang="en-US" altLang="ko-KR" b="1" dirty="0" smtClean="0"/>
              <a:t>Rapid Math-Racer</a:t>
            </a:r>
            <a:r>
              <a:rPr lang="ko-KR" altLang="en-US" b="1" dirty="0" smtClean="0"/>
              <a:t>가 </a:t>
            </a:r>
            <a:endParaRPr lang="en-US" altLang="ko-KR" b="1" dirty="0" smtClean="0"/>
          </a:p>
          <a:p>
            <a:endParaRPr lang="ko-KR" altLang="en-US" dirty="0" smtClean="0"/>
          </a:p>
          <a:p>
            <a:r>
              <a:rPr lang="ko-KR" altLang="en-US" b="1" dirty="0" smtClean="0"/>
              <a:t>되실 것입니다</a:t>
            </a:r>
            <a:r>
              <a:rPr lang="en-US" altLang="ko-KR" b="1" dirty="0" smtClean="0"/>
              <a:t>.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ko-KR" altLang="en-US" b="1" dirty="0" smtClean="0"/>
              <a:t>소크라테스 </a:t>
            </a:r>
            <a:r>
              <a:rPr lang="ko-KR" altLang="en-US" b="1" dirty="0" smtClean="0"/>
              <a:t>산파술 </a:t>
            </a:r>
            <a:br>
              <a:rPr lang="ko-KR" altLang="en-US" b="1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en-US" altLang="ko-KR" b="1" dirty="0" smtClean="0">
                <a:hlinkClick r:id="rId2"/>
              </a:rPr>
              <a:t>Developmental Testing Service: Developmental </a:t>
            </a:r>
            <a:r>
              <a:rPr lang="en-US" altLang="ko-KR" b="1" dirty="0" err="1" smtClean="0">
                <a:hlinkClick r:id="rId2"/>
              </a:rPr>
              <a:t>maieutics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en-US" altLang="ko-KR" b="1" dirty="0" err="1" smtClean="0">
                <a:hlinkClick r:id="rId3"/>
              </a:rPr>
              <a:t>interactionist</a:t>
            </a:r>
            <a:r>
              <a:rPr lang="en-US" altLang="ko-KR" b="1" dirty="0" smtClean="0">
                <a:hlinkClick r:id="rId3"/>
              </a:rPr>
              <a:t> analysis - Socrates, Theorizing, </a:t>
            </a:r>
            <a:r>
              <a:rPr lang="en-US" altLang="ko-KR" b="1" dirty="0" err="1" smtClean="0">
                <a:hlinkClick r:id="rId3"/>
              </a:rPr>
              <a:t>Maieutics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>
                <a:hlinkClick r:id="rId4"/>
              </a:rPr>
              <a:t>진리의 출산을 돕는 산파술</a:t>
            </a:r>
            <a:r>
              <a:rPr lang="en-US" altLang="ko-KR" b="1" dirty="0" smtClean="0">
                <a:hlinkClick r:id="rId4"/>
              </a:rPr>
              <a:t>(</a:t>
            </a:r>
            <a:r>
              <a:rPr lang="ko-KR" altLang="en-US" b="1" dirty="0" smtClean="0">
                <a:hlinkClick r:id="rId4"/>
              </a:rPr>
              <a:t>産婆術</a:t>
            </a:r>
            <a:r>
              <a:rPr lang="en-US" altLang="ko-KR" b="1" dirty="0" smtClean="0">
                <a:hlinkClick r:id="rId4"/>
              </a:rPr>
              <a:t>)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>
                <a:hlinkClick r:id="rId5"/>
              </a:rPr>
              <a:t>소크라테스의 산파술로 에세이를 공략한다 </a:t>
            </a:r>
            <a:r>
              <a:rPr lang="en-US" altLang="ko-KR" b="1" dirty="0" smtClean="0">
                <a:hlinkClick r:id="rId5"/>
              </a:rPr>
              <a:t>- ::</a:t>
            </a:r>
            <a:r>
              <a:rPr lang="ko-KR" altLang="en-US" b="1" dirty="0" smtClean="0">
                <a:hlinkClick r:id="rId5"/>
              </a:rPr>
              <a:t>국어인증시험</a:t>
            </a:r>
            <a:r>
              <a:rPr lang="en-US" altLang="ko-KR" b="1" dirty="0" smtClean="0">
                <a:hlinkClick r:id="rId5"/>
              </a:rPr>
              <a:t>::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>
                <a:hlinkClick r:id="rId6"/>
              </a:rPr>
              <a:t>소크라테스의 </a:t>
            </a:r>
            <a:r>
              <a:rPr lang="ko-KR" altLang="en-US" b="1" dirty="0" err="1" smtClean="0">
                <a:hlinkClick r:id="rId6"/>
              </a:rPr>
              <a:t>메논에</a:t>
            </a:r>
            <a:r>
              <a:rPr lang="ko-KR" altLang="en-US" b="1" dirty="0" smtClean="0">
                <a:hlinkClick r:id="rId6"/>
              </a:rPr>
              <a:t> 나타난 </a:t>
            </a:r>
            <a:r>
              <a:rPr lang="ko-KR" altLang="en-US" b="1" dirty="0" err="1" smtClean="0">
                <a:hlinkClick r:id="rId6"/>
              </a:rPr>
              <a:t>대화술의</a:t>
            </a:r>
            <a:r>
              <a:rPr lang="ko-KR" altLang="en-US" b="1" dirty="0" smtClean="0">
                <a:hlinkClick r:id="rId6"/>
              </a:rPr>
              <a:t> 교육적 의미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>
                <a:hlinkClick r:id="rId7"/>
              </a:rPr>
              <a:t>파우스트의 인생탐험</a:t>
            </a:r>
            <a:endParaRPr lang="ko-KR" altLang="en-US" dirty="0" smtClean="0"/>
          </a:p>
          <a:p>
            <a:r>
              <a:rPr lang="ko-KR" altLang="en-US" dirty="0" smtClean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en-US" altLang="ko-KR" sz="3600" b="1" dirty="0" smtClean="0"/>
              <a:t>&lt;&lt; </a:t>
            </a:r>
            <a:r>
              <a:rPr lang="ko-KR" altLang="en-US" sz="3600" b="1" dirty="0" smtClean="0"/>
              <a:t>교육연산작동최고책임자 </a:t>
            </a:r>
            <a:r>
              <a:rPr lang="en-US" altLang="ko-KR" sz="3600" b="1" dirty="0" smtClean="0"/>
              <a:t>CEO &gt;&gt; </a:t>
            </a: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우리 모두가 교육연산작동최고책임자 </a:t>
            </a:r>
            <a:endParaRPr lang="en-US" altLang="ko-KR" dirty="0" smtClean="0"/>
          </a:p>
          <a:p>
            <a:r>
              <a:rPr lang="en-US" altLang="ko-KR" dirty="0" smtClean="0"/>
              <a:t>CEO(Chief </a:t>
            </a:r>
            <a:r>
              <a:rPr lang="en-US" altLang="ko-KR" dirty="0" smtClean="0"/>
              <a:t>Education Operator:</a:t>
            </a:r>
          </a:p>
          <a:p>
            <a:r>
              <a:rPr lang="ko-KR" altLang="en-US" dirty="0" smtClean="0"/>
              <a:t>조합한 말이니 이해해 주세요</a:t>
            </a:r>
            <a:r>
              <a:rPr lang="en-US" altLang="ko-KR" dirty="0" smtClean="0"/>
              <a:t>)</a:t>
            </a:r>
            <a:r>
              <a:rPr lang="ko-KR" altLang="en-US" dirty="0" smtClean="0"/>
              <a:t>입니다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자신의 학습의 정도와 방향을   </a:t>
            </a:r>
            <a:endParaRPr lang="en-US" altLang="ko-KR" dirty="0" smtClean="0"/>
          </a:p>
          <a:p>
            <a:r>
              <a:rPr lang="ko-KR" altLang="en-US" dirty="0" smtClean="0"/>
              <a:t>누가 </a:t>
            </a:r>
            <a:r>
              <a:rPr lang="ko-KR" altLang="en-US" dirty="0" smtClean="0"/>
              <a:t>제일 잘 알까요</a:t>
            </a:r>
            <a:r>
              <a:rPr lang="en-US" altLang="ko-KR" dirty="0" smtClean="0"/>
              <a:t>?  </a:t>
            </a:r>
          </a:p>
          <a:p>
            <a:r>
              <a:rPr lang="ko-KR" altLang="en-US" dirty="0" smtClean="0"/>
              <a:t>바로 자기 자신입니다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공통수학까지 과외로 </a:t>
            </a:r>
            <a:r>
              <a:rPr lang="ko-KR" altLang="en-US" dirty="0" err="1" smtClean="0"/>
              <a:t>선행학습한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ko-KR" altLang="en-US" dirty="0" smtClean="0"/>
              <a:t>학생들이 </a:t>
            </a:r>
            <a:r>
              <a:rPr lang="ko-KR" altLang="en-US" dirty="0" smtClean="0"/>
              <a:t>많은데   </a:t>
            </a:r>
          </a:p>
          <a:p>
            <a:r>
              <a:rPr lang="ko-KR" altLang="en-US" dirty="0" smtClean="0"/>
              <a:t>전문수학 단과학원에서 </a:t>
            </a:r>
            <a:r>
              <a:rPr lang="en-US" altLang="ko-KR" dirty="0" smtClean="0"/>
              <a:t>8-</a:t>
            </a:r>
            <a:r>
              <a:rPr lang="ko-KR" altLang="en-US" dirty="0" smtClean="0"/>
              <a:t>나 통계시험을 보니   </a:t>
            </a:r>
          </a:p>
          <a:p>
            <a:r>
              <a:rPr lang="en-US" altLang="ko-KR" dirty="0" smtClean="0"/>
              <a:t>50</a:t>
            </a:r>
            <a:r>
              <a:rPr lang="ko-KR" altLang="en-US" dirty="0" smtClean="0"/>
              <a:t>점 못하게 점수가 나오기도 합니다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sz="3200" b="1" dirty="0" smtClean="0"/>
              <a:t>&lt;&lt; </a:t>
            </a:r>
            <a:r>
              <a:rPr lang="ko-KR" altLang="en-US" sz="3200" b="1" dirty="0" smtClean="0"/>
              <a:t>교육연산작동최고책임자 </a:t>
            </a:r>
            <a:r>
              <a:rPr lang="en-US" altLang="ko-KR" sz="3200" b="1" dirty="0" smtClean="0"/>
              <a:t>CEO &gt;&gt;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개념이 안 다져진 </a:t>
            </a:r>
            <a:r>
              <a:rPr lang="ko-KR" altLang="en-US" dirty="0" smtClean="0"/>
              <a:t>상태</a:t>
            </a:r>
            <a:endParaRPr lang="en-US" altLang="ko-KR" dirty="0" smtClean="0"/>
          </a:p>
          <a:p>
            <a:r>
              <a:rPr lang="en-US" altLang="ko-KR" dirty="0" smtClean="0"/>
              <a:t>  (</a:t>
            </a:r>
            <a:r>
              <a:rPr lang="ko-KR" altLang="en-US" dirty="0" smtClean="0"/>
              <a:t>머리 속만 맴돌다   </a:t>
            </a:r>
            <a:endParaRPr lang="en-US" altLang="ko-KR" dirty="0" smtClean="0"/>
          </a:p>
          <a:p>
            <a:r>
              <a:rPr lang="en-US" altLang="ko-KR" dirty="0" smtClean="0"/>
              <a:t>    </a:t>
            </a:r>
            <a:r>
              <a:rPr lang="ko-KR" altLang="en-US" dirty="0" smtClean="0"/>
              <a:t>제대로 </a:t>
            </a:r>
            <a:r>
              <a:rPr lang="ko-KR" altLang="en-US" dirty="0" smtClean="0"/>
              <a:t>적재적소에 </a:t>
            </a:r>
            <a:r>
              <a:rPr lang="ko-KR" altLang="en-US" dirty="0" smtClean="0"/>
              <a:t>못 사용하고</a:t>
            </a:r>
            <a:r>
              <a:rPr lang="en-US" altLang="ko-KR" dirty="0" smtClean="0"/>
              <a:t>,  </a:t>
            </a:r>
          </a:p>
          <a:p>
            <a:r>
              <a:rPr lang="ko-KR" altLang="en-US" dirty="0" smtClean="0"/>
              <a:t>    자기자신만의 </a:t>
            </a:r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en-US" altLang="ko-KR" dirty="0" smtClean="0"/>
              <a:t>   </a:t>
            </a:r>
            <a:r>
              <a:rPr lang="ko-KR" altLang="en-US" dirty="0" smtClean="0"/>
              <a:t>수학노트가 </a:t>
            </a:r>
            <a:r>
              <a:rPr lang="ko-KR" altLang="en-US" dirty="0" smtClean="0"/>
              <a:t>없는 상태</a:t>
            </a:r>
            <a:r>
              <a:rPr lang="en-US" altLang="ko-KR" dirty="0" smtClean="0"/>
              <a:t>)</a:t>
            </a:r>
            <a:r>
              <a:rPr lang="ko-KR" altLang="en-US" dirty="0" smtClean="0"/>
              <a:t>에서 </a:t>
            </a:r>
            <a:endParaRPr lang="en-US" altLang="ko-KR" dirty="0" smtClean="0"/>
          </a:p>
          <a:p>
            <a:r>
              <a:rPr lang="ko-KR" altLang="en-US" dirty="0" smtClean="0"/>
              <a:t>이런 </a:t>
            </a:r>
            <a:r>
              <a:rPr lang="ko-KR" altLang="en-US" dirty="0" smtClean="0"/>
              <a:t>결과가 나오면   </a:t>
            </a:r>
          </a:p>
          <a:p>
            <a:r>
              <a:rPr lang="ko-KR" altLang="en-US" dirty="0" smtClean="0"/>
              <a:t>마치 끝도 없는  정체기에 </a:t>
            </a:r>
            <a:endParaRPr lang="en-US" altLang="ko-KR" dirty="0" smtClean="0"/>
          </a:p>
          <a:p>
            <a:r>
              <a:rPr lang="ko-KR" altLang="en-US" dirty="0" smtClean="0"/>
              <a:t>이르게 </a:t>
            </a:r>
            <a:r>
              <a:rPr lang="ko-KR" altLang="en-US" dirty="0" smtClean="0"/>
              <a:t>될 위험도 있습니다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sz="3200" b="1" dirty="0" smtClean="0"/>
              <a:t>&lt;&lt; </a:t>
            </a:r>
            <a:r>
              <a:rPr lang="ko-KR" altLang="en-US" sz="3200" b="1" dirty="0" smtClean="0"/>
              <a:t>교육연산작동최고책임자 </a:t>
            </a:r>
            <a:r>
              <a:rPr lang="en-US" altLang="ko-KR" sz="3200" b="1" dirty="0" smtClean="0"/>
              <a:t>CEO &gt;&gt;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dirty="0" smtClean="0"/>
              <a:t>이러한 극단적인 예가 아니더라도</a:t>
            </a:r>
            <a:r>
              <a:rPr lang="en-US" altLang="ko-KR" dirty="0" smtClean="0"/>
              <a:t>,  </a:t>
            </a:r>
            <a:endParaRPr lang="en-US" altLang="ko-KR" dirty="0" smtClean="0"/>
          </a:p>
          <a:p>
            <a:r>
              <a:rPr lang="ko-KR" altLang="en-US" dirty="0" smtClean="0"/>
              <a:t>학생의 </a:t>
            </a:r>
            <a:r>
              <a:rPr lang="ko-KR" altLang="en-US" dirty="0" smtClean="0"/>
              <a:t>상황에 대해   </a:t>
            </a:r>
          </a:p>
          <a:p>
            <a:r>
              <a:rPr lang="ko-KR" altLang="en-US" dirty="0" smtClean="0"/>
              <a:t>학교 수학선생님께 문의해보시고   </a:t>
            </a:r>
            <a:endParaRPr lang="en-US" altLang="ko-KR" dirty="0" smtClean="0"/>
          </a:p>
          <a:p>
            <a:r>
              <a:rPr lang="ko-KR" altLang="en-US" dirty="0" smtClean="0"/>
              <a:t>자세히 </a:t>
            </a:r>
            <a:r>
              <a:rPr lang="ko-KR" altLang="en-US" dirty="0" smtClean="0"/>
              <a:t>상담 받아 보시기 바랍니다</a:t>
            </a:r>
            <a:r>
              <a:rPr lang="en-US" altLang="ko-KR" dirty="0" smtClean="0"/>
              <a:t>. </a:t>
            </a:r>
            <a:endParaRPr lang="en-US" altLang="ko-KR" dirty="0" smtClean="0"/>
          </a:p>
          <a:p>
            <a:r>
              <a:rPr lang="en-US" altLang="ko-KR" dirty="0" smtClean="0"/>
              <a:t> </a:t>
            </a:r>
            <a:endParaRPr lang="en-US" altLang="ko-KR" dirty="0" smtClean="0"/>
          </a:p>
          <a:p>
            <a:r>
              <a:rPr lang="ko-KR" altLang="en-US" dirty="0" smtClean="0"/>
              <a:t>아주 친절히 선생님께서 </a:t>
            </a:r>
            <a:endParaRPr lang="en-US" altLang="ko-KR" dirty="0" smtClean="0"/>
          </a:p>
          <a:p>
            <a:r>
              <a:rPr lang="ko-KR" altLang="en-US" dirty="0" smtClean="0"/>
              <a:t>수학공부방향을</a:t>
            </a:r>
            <a:r>
              <a:rPr lang="ko-KR" altLang="en-US" dirty="0" smtClean="0"/>
              <a:t> </a:t>
            </a:r>
            <a:r>
              <a:rPr lang="ko-KR" altLang="en-US" dirty="0" smtClean="0"/>
              <a:t>일러 </a:t>
            </a:r>
            <a:r>
              <a:rPr lang="ko-KR" altLang="en-US" dirty="0" smtClean="0"/>
              <a:t>주실 것입니다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sz="3200" b="1" dirty="0" smtClean="0"/>
              <a:t>&lt;&lt; </a:t>
            </a:r>
            <a:r>
              <a:rPr lang="ko-KR" altLang="en-US" sz="3200" b="1" dirty="0" smtClean="0"/>
              <a:t>교육연산작동최고책임자 </a:t>
            </a:r>
            <a:r>
              <a:rPr lang="en-US" altLang="ko-KR" sz="3200" b="1" dirty="0" smtClean="0"/>
              <a:t>CEO &gt;&gt;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dirty="0" smtClean="0"/>
              <a:t>또한</a:t>
            </a:r>
            <a:r>
              <a:rPr lang="en-US" altLang="ko-KR" dirty="0" smtClean="0"/>
              <a:t>,  </a:t>
            </a:r>
            <a:r>
              <a:rPr lang="ko-KR" altLang="en-US" dirty="0" smtClean="0"/>
              <a:t>좋은 </a:t>
            </a:r>
            <a:r>
              <a:rPr lang="ko-KR" altLang="en-US" dirty="0" err="1" smtClean="0"/>
              <a:t>멘토링이나</a:t>
            </a:r>
            <a:r>
              <a:rPr lang="ko-KR" altLang="en-US" dirty="0" smtClean="0"/>
              <a:t> 지도력</a:t>
            </a:r>
            <a:r>
              <a:rPr lang="en-US" altLang="ko-KR" dirty="0" smtClean="0"/>
              <a:t>,</a:t>
            </a:r>
          </a:p>
          <a:p>
            <a:r>
              <a:rPr lang="ko-KR" altLang="en-US" dirty="0" smtClean="0"/>
              <a:t>공부기술</a:t>
            </a:r>
            <a:r>
              <a:rPr lang="ko-KR" altLang="en-US" dirty="0" smtClean="0"/>
              <a:t> 같은 책 한 권을 통해서라도 </a:t>
            </a:r>
          </a:p>
          <a:p>
            <a:r>
              <a:rPr lang="ko-KR" altLang="en-US" dirty="0" smtClean="0"/>
              <a:t>자기주도학습의 방향과 틀을 </a:t>
            </a:r>
            <a:endParaRPr lang="en-US" altLang="ko-KR" dirty="0" smtClean="0"/>
          </a:p>
          <a:p>
            <a:r>
              <a:rPr lang="ko-KR" altLang="en-US" dirty="0" smtClean="0"/>
              <a:t>알게 </a:t>
            </a:r>
            <a:r>
              <a:rPr lang="ko-KR" altLang="en-US" dirty="0" smtClean="0"/>
              <a:t>될 수 있습니다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   (</a:t>
            </a:r>
            <a:r>
              <a:rPr lang="ko-KR" altLang="en-US" dirty="0" smtClean="0"/>
              <a:t>좋은 책 한 권이   </a:t>
            </a:r>
            <a:endParaRPr lang="en-US" altLang="ko-KR" dirty="0" smtClean="0"/>
          </a:p>
          <a:p>
            <a:r>
              <a:rPr lang="en-US" altLang="ko-KR" dirty="0" smtClean="0"/>
              <a:t>   </a:t>
            </a:r>
            <a:r>
              <a:rPr lang="ko-KR" altLang="en-US" dirty="0" smtClean="0"/>
              <a:t>자신의 </a:t>
            </a:r>
            <a:r>
              <a:rPr lang="ko-KR" altLang="en-US" dirty="0" smtClean="0"/>
              <a:t>인생의   방향과 무게</a:t>
            </a:r>
            <a:r>
              <a:rPr lang="en-US" altLang="ko-KR" dirty="0" smtClean="0"/>
              <a:t>, </a:t>
            </a:r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/>
              <a:t>존재감을 </a:t>
            </a:r>
            <a:r>
              <a:rPr lang="ko-KR" altLang="en-US" dirty="0" smtClean="0"/>
              <a:t> 전환시키기도 합니다</a:t>
            </a:r>
            <a:r>
              <a:rPr lang="en-US" altLang="ko-KR" dirty="0" smtClean="0"/>
              <a:t>!)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sz="3200" b="1" dirty="0" smtClean="0"/>
              <a:t>&lt;&lt; </a:t>
            </a:r>
            <a:r>
              <a:rPr lang="ko-KR" altLang="en-US" sz="3200" b="1" dirty="0" smtClean="0"/>
              <a:t>교육연산작동최고책임자 </a:t>
            </a:r>
            <a:r>
              <a:rPr lang="en-US" altLang="ko-KR" sz="3200" b="1" dirty="0" smtClean="0"/>
              <a:t>CEO &gt;&gt;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ko-KR" altLang="en-US" dirty="0" smtClean="0"/>
              <a:t>여기에 더해</a:t>
            </a:r>
            <a:r>
              <a:rPr lang="en-US" altLang="ko-KR" dirty="0" smtClean="0"/>
              <a:t>, </a:t>
            </a:r>
            <a:endParaRPr lang="en-US" altLang="ko-KR" dirty="0" smtClean="0"/>
          </a:p>
          <a:p>
            <a:r>
              <a:rPr lang="ko-KR" altLang="en-US" dirty="0" smtClean="0"/>
              <a:t>  바로 </a:t>
            </a:r>
            <a:r>
              <a:rPr lang="ko-KR" altLang="en-US" dirty="0" smtClean="0"/>
              <a:t>자기 자신이 </a:t>
            </a:r>
            <a:endParaRPr lang="en-US" altLang="ko-KR" dirty="0" smtClean="0"/>
          </a:p>
          <a:p>
            <a:r>
              <a:rPr lang="ko-KR" altLang="en-US" dirty="0" smtClean="0"/>
              <a:t>  자신의 </a:t>
            </a:r>
            <a:r>
              <a:rPr lang="ko-KR" altLang="en-US" dirty="0" smtClean="0"/>
              <a:t>공부를 </a:t>
            </a:r>
            <a:endParaRPr lang="en-US" altLang="ko-KR" dirty="0" smtClean="0"/>
          </a:p>
          <a:p>
            <a:r>
              <a:rPr lang="ko-KR" altLang="en-US" dirty="0" smtClean="0"/>
              <a:t>  경영하는 </a:t>
            </a:r>
            <a:r>
              <a:rPr lang="ko-KR" altLang="en-US" dirty="0" smtClean="0"/>
              <a:t>사람으로   책임감</a:t>
            </a:r>
            <a:r>
              <a:rPr lang="en-US" altLang="ko-KR" dirty="0" smtClean="0"/>
              <a:t>, 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위기</a:t>
            </a:r>
            <a:r>
              <a:rPr lang="en-US" altLang="ko-KR" dirty="0" smtClean="0"/>
              <a:t>(</a:t>
            </a:r>
            <a:r>
              <a:rPr lang="ko-KR" altLang="en-US" dirty="0" smtClean="0"/>
              <a:t>슬럼프</a:t>
            </a:r>
            <a:r>
              <a:rPr lang="en-US" altLang="ko-KR" dirty="0" smtClean="0"/>
              <a:t>)</a:t>
            </a:r>
            <a:r>
              <a:rPr lang="ko-KR" altLang="en-US" dirty="0" smtClean="0"/>
              <a:t>극복</a:t>
            </a:r>
            <a:r>
              <a:rPr lang="en-US" altLang="ko-KR" dirty="0" smtClean="0"/>
              <a:t>,  </a:t>
            </a:r>
            <a:endParaRPr lang="en-US" altLang="ko-KR" dirty="0" smtClean="0"/>
          </a:p>
          <a:p>
            <a:r>
              <a:rPr lang="ko-KR" altLang="en-US" dirty="0" smtClean="0"/>
              <a:t>  자신만의 </a:t>
            </a:r>
            <a:r>
              <a:rPr lang="ko-KR" altLang="en-US" dirty="0" smtClean="0"/>
              <a:t>수학브랜드 강화 대책을   </a:t>
            </a:r>
            <a:endParaRPr lang="en-US" altLang="ko-KR" dirty="0" smtClean="0"/>
          </a:p>
          <a:p>
            <a:r>
              <a:rPr lang="ko-KR" altLang="en-US" dirty="0" smtClean="0"/>
              <a:t>  마련할 </a:t>
            </a:r>
            <a:r>
              <a:rPr lang="ko-KR" altLang="en-US" dirty="0" smtClean="0"/>
              <a:t>수 있을 것입니다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sz="3600" b="1" dirty="0" smtClean="0"/>
              <a:t>&lt;&lt; </a:t>
            </a:r>
            <a:r>
              <a:rPr lang="ko-KR" altLang="en-US" sz="3600" b="1" dirty="0" smtClean="0"/>
              <a:t>교육연산작동최고책임자 </a:t>
            </a:r>
            <a:r>
              <a:rPr lang="en-US" altLang="ko-KR" sz="3600" b="1" dirty="0" smtClean="0"/>
              <a:t>CEO &gt;&gt;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dirty="0" smtClean="0"/>
              <a:t>Operator</a:t>
            </a:r>
            <a:r>
              <a:rPr lang="ko-KR" altLang="en-US" dirty="0" smtClean="0"/>
              <a:t>는 연산자를 뜻합니다</a:t>
            </a:r>
            <a:r>
              <a:rPr lang="en-US" altLang="ko-KR" dirty="0" smtClean="0"/>
              <a:t>.  </a:t>
            </a:r>
            <a:endParaRPr lang="en-US" altLang="ko-KR" dirty="0" smtClean="0"/>
          </a:p>
          <a:p>
            <a:r>
              <a:rPr lang="en-US" altLang="ko-KR" dirty="0" smtClean="0"/>
              <a:t>AND</a:t>
            </a:r>
            <a:r>
              <a:rPr lang="ko-KR" altLang="en-US" dirty="0" smtClean="0"/>
              <a:t>와 </a:t>
            </a:r>
            <a:r>
              <a:rPr lang="en-US" altLang="ko-KR" dirty="0" smtClean="0"/>
              <a:t>OR</a:t>
            </a:r>
            <a:r>
              <a:rPr lang="ko-KR" altLang="en-US" dirty="0" smtClean="0"/>
              <a:t>의 차이를 알고</a:t>
            </a:r>
            <a:r>
              <a:rPr lang="en-US" altLang="ko-KR" dirty="0" smtClean="0"/>
              <a:t>,  </a:t>
            </a:r>
          </a:p>
          <a:p>
            <a:r>
              <a:rPr lang="ko-KR" altLang="en-US" dirty="0" smtClean="0"/>
              <a:t>수학적인 시스템이 작동되어   </a:t>
            </a:r>
            <a:endParaRPr lang="en-US" altLang="ko-KR" dirty="0" smtClean="0"/>
          </a:p>
          <a:p>
            <a:r>
              <a:rPr lang="ko-KR" altLang="en-US" dirty="0" smtClean="0"/>
              <a:t>단축된 </a:t>
            </a:r>
            <a:r>
              <a:rPr lang="ko-KR" altLang="en-US" dirty="0" err="1" smtClean="0"/>
              <a:t>시간내에</a:t>
            </a:r>
            <a:r>
              <a:rPr lang="ko-KR" altLang="en-US" dirty="0" smtClean="0"/>
              <a:t>   </a:t>
            </a:r>
            <a:endParaRPr lang="en-US" altLang="ko-KR" dirty="0" smtClean="0"/>
          </a:p>
          <a:p>
            <a:r>
              <a:rPr lang="ko-KR" altLang="en-US" dirty="0" smtClean="0"/>
              <a:t>효율적으로 </a:t>
            </a:r>
            <a:r>
              <a:rPr lang="ko-KR" altLang="en-US" dirty="0" err="1" smtClean="0"/>
              <a:t>입출력되도록</a:t>
            </a:r>
            <a:r>
              <a:rPr lang="ko-KR" altLang="en-US" dirty="0" smtClean="0"/>
              <a:t>   </a:t>
            </a:r>
          </a:p>
          <a:p>
            <a:r>
              <a:rPr lang="ko-KR" altLang="en-US" dirty="0" smtClean="0"/>
              <a:t>자신을 제어</a:t>
            </a:r>
            <a:r>
              <a:rPr lang="en-US" altLang="ko-KR" dirty="0" smtClean="0"/>
              <a:t>.</a:t>
            </a:r>
            <a:r>
              <a:rPr lang="ko-KR" altLang="en-US" dirty="0" smtClean="0"/>
              <a:t>관리하도록   </a:t>
            </a:r>
            <a:endParaRPr lang="en-US" altLang="ko-KR" dirty="0" smtClean="0"/>
          </a:p>
          <a:p>
            <a:r>
              <a:rPr lang="ko-KR" altLang="en-US" dirty="0" smtClean="0"/>
              <a:t>계속 </a:t>
            </a:r>
            <a:r>
              <a:rPr lang="ko-KR" altLang="en-US" dirty="0" smtClean="0"/>
              <a:t>노력할 수 있습니다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sz="3200" b="1" dirty="0" smtClean="0"/>
              <a:t>&lt;&lt; </a:t>
            </a:r>
            <a:r>
              <a:rPr lang="ko-KR" altLang="en-US" sz="3200" b="1" dirty="0" smtClean="0"/>
              <a:t>교육연산작동최고책임자 </a:t>
            </a:r>
            <a:r>
              <a:rPr lang="en-US" altLang="ko-KR" sz="3200" b="1" dirty="0" smtClean="0"/>
              <a:t>CEO &gt;&gt;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앞 </a:t>
            </a:r>
            <a:r>
              <a:rPr lang="en-US" altLang="ko-KR" dirty="0" smtClean="0"/>
              <a:t>OR </a:t>
            </a:r>
            <a:r>
              <a:rPr lang="ko-KR" altLang="en-US" dirty="0" smtClean="0"/>
              <a:t>뒤를 포함한 경우</a:t>
            </a:r>
            <a:r>
              <a:rPr lang="en-US" altLang="ko-KR" dirty="0" smtClean="0"/>
              <a:t>,  </a:t>
            </a:r>
            <a:r>
              <a:rPr lang="ko-KR" altLang="en-US" dirty="0" smtClean="0"/>
              <a:t>복합적 개념을 </a:t>
            </a:r>
            <a:endParaRPr lang="en-US" altLang="ko-KR" dirty="0" smtClean="0"/>
          </a:p>
          <a:p>
            <a:r>
              <a:rPr lang="ko-KR" altLang="en-US" dirty="0" smtClean="0"/>
              <a:t>다 </a:t>
            </a:r>
            <a:r>
              <a:rPr lang="ko-KR" altLang="en-US" dirty="0" smtClean="0"/>
              <a:t>사용할 수 있어야 합니다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앞 </a:t>
            </a:r>
            <a:r>
              <a:rPr lang="en-US" altLang="ko-KR" dirty="0" smtClean="0"/>
              <a:t>OR </a:t>
            </a:r>
            <a:r>
              <a:rPr lang="ko-KR" altLang="en-US" dirty="0" smtClean="0"/>
              <a:t>뒤 배제한과 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ko-KR" altLang="en-US" dirty="0" smtClean="0"/>
              <a:t>앞을 </a:t>
            </a:r>
            <a:r>
              <a:rPr lang="ko-KR" altLang="en-US" dirty="0" smtClean="0"/>
              <a:t>배제한 </a:t>
            </a:r>
            <a:r>
              <a:rPr lang="en-US" altLang="ko-KR" dirty="0" smtClean="0"/>
              <a:t>OR </a:t>
            </a:r>
            <a:r>
              <a:rPr lang="ko-KR" altLang="en-US" dirty="0" smtClean="0"/>
              <a:t>뒤의   </a:t>
            </a:r>
            <a:endParaRPr lang="en-US" altLang="ko-KR" dirty="0" smtClean="0"/>
          </a:p>
          <a:p>
            <a:r>
              <a:rPr lang="ko-KR" altLang="en-US" dirty="0" smtClean="0"/>
              <a:t>두 </a:t>
            </a:r>
            <a:r>
              <a:rPr lang="ko-KR" altLang="en-US" dirty="0" smtClean="0"/>
              <a:t>경우에는 최상의 접근을 </a:t>
            </a:r>
            <a:r>
              <a:rPr lang="ko-KR" altLang="en-US" dirty="0" smtClean="0"/>
              <a:t>해야 할</a:t>
            </a:r>
            <a:r>
              <a:rPr lang="ko-KR" altLang="en-US" dirty="0" smtClean="0"/>
              <a:t>   </a:t>
            </a:r>
          </a:p>
          <a:p>
            <a:r>
              <a:rPr lang="en-US" altLang="ko-KR" dirty="0" smtClean="0"/>
              <a:t> 2</a:t>
            </a:r>
            <a:r>
              <a:rPr lang="ko-KR" altLang="en-US" dirty="0" smtClean="0"/>
              <a:t>개의 개념이 </a:t>
            </a:r>
            <a:r>
              <a:rPr lang="ko-KR" altLang="en-US" dirty="0" err="1" smtClean="0"/>
              <a:t>충돌할때</a:t>
            </a:r>
            <a:endParaRPr lang="en-US" altLang="ko-KR" dirty="0" smtClean="0"/>
          </a:p>
          <a:p>
            <a:r>
              <a:rPr lang="en-US" altLang="ko-KR" dirty="0" smtClean="0"/>
              <a:t> (</a:t>
            </a:r>
            <a:r>
              <a:rPr lang="ko-KR" altLang="en-US" dirty="0" smtClean="0"/>
              <a:t>이 정도 되시면 대단하신 거예요</a:t>
            </a:r>
            <a:r>
              <a:rPr lang="en-US" altLang="ko-KR" dirty="0" smtClean="0"/>
              <a:t>)   </a:t>
            </a:r>
          </a:p>
          <a:p>
            <a:r>
              <a:rPr lang="ko-KR" altLang="en-US" dirty="0" smtClean="0"/>
              <a:t> 과연</a:t>
            </a:r>
            <a:r>
              <a:rPr lang="ko-KR" altLang="en-US" dirty="0" smtClean="0"/>
              <a:t> 어느 것들을 </a:t>
            </a:r>
            <a:endParaRPr lang="en-US" altLang="ko-KR" dirty="0" smtClean="0"/>
          </a:p>
          <a:p>
            <a:r>
              <a:rPr lang="ko-KR" altLang="en-US" dirty="0" smtClean="0"/>
              <a:t> 취사 </a:t>
            </a:r>
            <a:r>
              <a:rPr lang="ko-KR" altLang="en-US" dirty="0" smtClean="0"/>
              <a:t>선택할 것인지를    </a:t>
            </a:r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ko-KR" altLang="en-US" dirty="0" smtClean="0"/>
              <a:t>능숙히 </a:t>
            </a:r>
            <a:r>
              <a:rPr lang="ko-KR" altLang="en-US" dirty="0" smtClean="0"/>
              <a:t>체득화하실 수 있을 것입니다</a:t>
            </a:r>
            <a:r>
              <a:rPr lang="en-US" altLang="ko-KR" dirty="0" smtClean="0"/>
              <a:t>.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sz="3200" b="1" dirty="0" smtClean="0"/>
              <a:t>&lt;&lt; </a:t>
            </a:r>
            <a:r>
              <a:rPr lang="ko-KR" altLang="en-US" sz="3200" b="1" dirty="0" smtClean="0"/>
              <a:t>교육연산작동최고책임자 </a:t>
            </a:r>
            <a:r>
              <a:rPr lang="en-US" altLang="ko-KR" sz="3200" b="1" dirty="0" smtClean="0"/>
              <a:t>CEO &gt;&gt;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또한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어떤 개념의 전체를 사용해야 할지 그 과정의 일부분만을 </a:t>
            </a:r>
            <a:r>
              <a:rPr lang="ko-KR" altLang="en-US" dirty="0" smtClean="0"/>
              <a:t>사용해야 </a:t>
            </a:r>
            <a:r>
              <a:rPr lang="ko-KR" altLang="en-US" dirty="0" smtClean="0"/>
              <a:t>할지를 </a:t>
            </a:r>
            <a:r>
              <a:rPr lang="ko-KR" altLang="en-US" dirty="0" smtClean="0"/>
              <a:t>정해야 할 때도 </a:t>
            </a:r>
            <a:r>
              <a:rPr lang="ko-KR" altLang="en-US" dirty="0" smtClean="0"/>
              <a:t>있습니다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또 일부를 사용하더라도 주어진 조건에 </a:t>
            </a:r>
            <a:endParaRPr lang="en-US" altLang="ko-KR" dirty="0" smtClean="0"/>
          </a:p>
          <a:p>
            <a:r>
              <a:rPr lang="ko-KR" altLang="en-US" dirty="0" smtClean="0"/>
              <a:t>맞게 </a:t>
            </a:r>
            <a:r>
              <a:rPr lang="ko-KR" altLang="en-US" dirty="0" smtClean="0"/>
              <a:t>수정할 필요도 있습니다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이러한 과정이 꼭 필요한데도 </a:t>
            </a:r>
            <a:endParaRPr lang="en-US" altLang="ko-KR" dirty="0" smtClean="0"/>
          </a:p>
          <a:p>
            <a:r>
              <a:rPr lang="ko-KR" altLang="en-US" dirty="0" smtClean="0"/>
              <a:t>하지 </a:t>
            </a:r>
            <a:r>
              <a:rPr lang="ko-KR" altLang="en-US" dirty="0" smtClean="0"/>
              <a:t>아니한 경우 </a:t>
            </a:r>
            <a:r>
              <a:rPr lang="ko-KR" altLang="en-US" dirty="0" smtClean="0"/>
              <a:t>답이 </a:t>
            </a:r>
            <a:r>
              <a:rPr lang="ko-KR" altLang="en-US" dirty="0" smtClean="0"/>
              <a:t>틀려지게 </a:t>
            </a:r>
            <a:r>
              <a:rPr lang="ko-KR" altLang="en-US" dirty="0" smtClean="0"/>
              <a:t>되는</a:t>
            </a:r>
            <a:endParaRPr lang="en-US" altLang="ko-KR" dirty="0" smtClean="0"/>
          </a:p>
          <a:p>
            <a:r>
              <a:rPr lang="en-US" altLang="ko-KR" dirty="0" smtClean="0"/>
              <a:t>(</a:t>
            </a:r>
            <a:r>
              <a:rPr lang="ko-KR" altLang="en-US" dirty="0" smtClean="0"/>
              <a:t>정답에서 오답으로 바뀌는</a:t>
            </a:r>
            <a:r>
              <a:rPr lang="en-US" altLang="ko-KR" dirty="0" smtClean="0"/>
              <a:t>) </a:t>
            </a:r>
            <a:r>
              <a:rPr lang="ko-KR" altLang="en-US" dirty="0" smtClean="0"/>
              <a:t>갈림길에   </a:t>
            </a:r>
            <a:endParaRPr lang="en-US" altLang="ko-KR" dirty="0" smtClean="0"/>
          </a:p>
          <a:p>
            <a:r>
              <a:rPr lang="ko-KR" altLang="en-US" dirty="0" smtClean="0"/>
              <a:t>들어 </a:t>
            </a:r>
            <a:r>
              <a:rPr lang="ko-KR" altLang="en-US" dirty="0" smtClean="0"/>
              <a:t>설 수도 있습니다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sz="3200" b="1" dirty="0" smtClean="0"/>
              <a:t>&lt;&lt; </a:t>
            </a:r>
            <a:r>
              <a:rPr lang="ko-KR" altLang="en-US" sz="3200" b="1" dirty="0" smtClean="0"/>
              <a:t>교육연산작동최고책임자 </a:t>
            </a:r>
            <a:r>
              <a:rPr lang="en-US" altLang="ko-KR" sz="3200" b="1" dirty="0" smtClean="0"/>
              <a:t>CEO &gt;&gt;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ko-KR" altLang="en-US" dirty="0" smtClean="0"/>
              <a:t>물론</a:t>
            </a:r>
            <a:r>
              <a:rPr lang="en-US" altLang="ko-KR" dirty="0" smtClean="0"/>
              <a:t>,  </a:t>
            </a:r>
            <a:r>
              <a:rPr lang="ko-KR" altLang="en-US" dirty="0" smtClean="0"/>
              <a:t>문제의 과정상   </a:t>
            </a:r>
            <a:endParaRPr lang="en-US" altLang="ko-KR" dirty="0" smtClean="0"/>
          </a:p>
          <a:p>
            <a:r>
              <a:rPr lang="en-US" altLang="ko-KR" dirty="0" smtClean="0"/>
              <a:t>BUT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반예</a:t>
            </a:r>
            <a:r>
              <a:rPr lang="en-US" altLang="ko-KR" dirty="0" smtClean="0"/>
              <a:t>)</a:t>
            </a:r>
            <a:r>
              <a:rPr lang="ko-KR" altLang="en-US" dirty="0" smtClean="0"/>
              <a:t>을 사용하셔야 </a:t>
            </a:r>
            <a:endParaRPr lang="en-US" altLang="ko-KR" dirty="0" smtClean="0"/>
          </a:p>
          <a:p>
            <a:r>
              <a:rPr lang="ko-KR" altLang="en-US" dirty="0" smtClean="0"/>
              <a:t>할 </a:t>
            </a:r>
            <a:r>
              <a:rPr lang="ko-KR" altLang="en-US" dirty="0" smtClean="0"/>
              <a:t>때도 있습니다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err="1" smtClean="0"/>
              <a:t>여러가지</a:t>
            </a:r>
            <a:r>
              <a:rPr lang="ko-KR" altLang="en-US" dirty="0" smtClean="0"/>
              <a:t> 복합적인 연산작용으로   </a:t>
            </a:r>
            <a:endParaRPr lang="en-US" altLang="ko-KR" dirty="0" smtClean="0"/>
          </a:p>
          <a:p>
            <a:r>
              <a:rPr lang="ko-KR" altLang="en-US" dirty="0" err="1" smtClean="0"/>
              <a:t>로보트가</a:t>
            </a:r>
            <a:r>
              <a:rPr lang="ko-KR" altLang="en-US" dirty="0" smtClean="0"/>
              <a:t> </a:t>
            </a:r>
            <a:r>
              <a:rPr lang="ko-KR" altLang="en-US" dirty="0" smtClean="0"/>
              <a:t>작동하듯이</a:t>
            </a:r>
            <a:r>
              <a:rPr lang="en-US" altLang="ko-KR" dirty="0" smtClean="0"/>
              <a:t>,  </a:t>
            </a:r>
          </a:p>
          <a:p>
            <a:r>
              <a:rPr lang="ko-KR" altLang="en-US" dirty="0" smtClean="0"/>
              <a:t>자신의 수학학습과정의 연계성을  </a:t>
            </a:r>
            <a:endParaRPr lang="en-US" altLang="ko-KR" dirty="0" smtClean="0"/>
          </a:p>
          <a:p>
            <a:r>
              <a:rPr lang="ko-KR" altLang="en-US" dirty="0" smtClean="0"/>
              <a:t>강화해 </a:t>
            </a:r>
            <a:r>
              <a:rPr lang="ko-KR" altLang="en-US" dirty="0" smtClean="0"/>
              <a:t>가시기 바랍니다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sz="3200" dirty="0" smtClean="0"/>
              <a:t>&lt;&lt;&lt; </a:t>
            </a:r>
            <a:r>
              <a:rPr lang="ko-KR" altLang="en-US" sz="3200" dirty="0" smtClean="0"/>
              <a:t>스스로   공부하면   날 수 있다</a:t>
            </a:r>
            <a:r>
              <a:rPr lang="en-US" altLang="ko-KR" sz="3200" dirty="0" smtClean="0"/>
              <a:t>!  &gt;&gt;&gt;</a:t>
            </a:r>
            <a:endParaRPr lang="ko-KR" altLang="en-US" sz="3200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ko-KR" dirty="0" smtClean="0"/>
              <a:t>1.</a:t>
            </a:r>
            <a:r>
              <a:rPr lang="ko-KR" altLang="en-US" dirty="0" smtClean="0"/>
              <a:t>조건</a:t>
            </a:r>
            <a:r>
              <a:rPr lang="en-US" altLang="ko-KR" dirty="0" smtClean="0"/>
              <a:t>--</a:t>
            </a:r>
            <a:r>
              <a:rPr lang="ko-KR" altLang="en-US" dirty="0" smtClean="0"/>
              <a:t>공부하려는 열정적인 마음과 목표 </a:t>
            </a:r>
            <a:r>
              <a:rPr lang="en-US" altLang="ko-KR" dirty="0" smtClean="0"/>
              <a:t>/ </a:t>
            </a:r>
            <a:r>
              <a:rPr lang="ko-KR" altLang="en-US" dirty="0" smtClean="0"/>
              <a:t>자기제어 및 융통성 </a:t>
            </a:r>
          </a:p>
          <a:p>
            <a:r>
              <a:rPr lang="en-US" altLang="ko-KR" dirty="0" smtClean="0"/>
              <a:t>/ </a:t>
            </a:r>
            <a:r>
              <a:rPr lang="ko-KR" altLang="en-US" dirty="0" smtClean="0"/>
              <a:t>학습방법에 대한 제대로 된 </a:t>
            </a:r>
            <a:endParaRPr lang="en-US" altLang="ko-KR" dirty="0" smtClean="0"/>
          </a:p>
          <a:p>
            <a:r>
              <a:rPr lang="ko-KR" altLang="en-US" dirty="0" smtClean="0"/>
              <a:t>길잡이 및 등대지기</a:t>
            </a:r>
          </a:p>
          <a:p>
            <a:r>
              <a:rPr lang="ko-KR" altLang="en-US" dirty="0" smtClean="0"/>
              <a:t> </a:t>
            </a:r>
          </a:p>
          <a:p>
            <a:r>
              <a:rPr lang="en-US" altLang="ko-KR" dirty="0" smtClean="0"/>
              <a:t>2.</a:t>
            </a:r>
            <a:r>
              <a:rPr lang="ko-KR" altLang="en-US" dirty="0" smtClean="0"/>
              <a:t>환경</a:t>
            </a:r>
            <a:r>
              <a:rPr lang="en-US" altLang="ko-KR" dirty="0" smtClean="0"/>
              <a:t>--</a:t>
            </a:r>
            <a:r>
              <a:rPr lang="ko-KR" altLang="en-US" dirty="0" smtClean="0"/>
              <a:t>건강한 몸</a:t>
            </a:r>
            <a:r>
              <a:rPr lang="en-US" altLang="ko-KR" dirty="0" smtClean="0"/>
              <a:t>(</a:t>
            </a:r>
            <a:r>
              <a:rPr lang="ko-KR" altLang="en-US" dirty="0" smtClean="0"/>
              <a:t>체력</a:t>
            </a:r>
            <a:r>
              <a:rPr lang="en-US" altLang="ko-KR" dirty="0" smtClean="0"/>
              <a:t>)</a:t>
            </a:r>
            <a:r>
              <a:rPr lang="ko-KR" altLang="en-US" dirty="0" smtClean="0"/>
              <a:t>과 마음</a:t>
            </a:r>
            <a:r>
              <a:rPr lang="en-US" altLang="ko-KR" dirty="0" smtClean="0"/>
              <a:t>(</a:t>
            </a:r>
            <a:r>
              <a:rPr lang="ko-KR" altLang="en-US" dirty="0" smtClean="0"/>
              <a:t>정신력</a:t>
            </a:r>
            <a:r>
              <a:rPr lang="en-US" altLang="ko-KR" dirty="0" smtClean="0"/>
              <a:t>) / </a:t>
            </a:r>
            <a:r>
              <a:rPr lang="ko-KR" altLang="en-US" dirty="0" smtClean="0"/>
              <a:t>최적의 학습공간과 시간대 </a:t>
            </a:r>
          </a:p>
          <a:p>
            <a:r>
              <a:rPr lang="en-US" altLang="ko-KR" dirty="0" smtClean="0"/>
              <a:t>/ </a:t>
            </a:r>
            <a:r>
              <a:rPr lang="ko-KR" altLang="en-US" dirty="0" smtClean="0"/>
              <a:t>고민 초조 불안 휴지통에 버리기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 smtClean="0"/>
              <a:t>위인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철학자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사상</a:t>
            </a:r>
            <a:r>
              <a:rPr lang="en-US" altLang="ko-KR" b="1" dirty="0" smtClean="0"/>
              <a:t>) 100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r>
              <a:rPr lang="ko-KR" altLang="en-US" b="1" dirty="0" smtClean="0"/>
              <a:t>  플라톤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이데아</a:t>
            </a:r>
            <a:r>
              <a:rPr lang="en-US" altLang="ko-KR" b="1" dirty="0" smtClean="0"/>
              <a:t>),</a:t>
            </a:r>
            <a:r>
              <a:rPr lang="ko-KR" altLang="en-US" b="1" dirty="0" smtClean="0"/>
              <a:t>아리스토텔레스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행복</a:t>
            </a:r>
            <a:r>
              <a:rPr lang="en-US" altLang="ko-KR" b="1" dirty="0" smtClean="0"/>
              <a:t>), </a:t>
            </a:r>
            <a:endParaRPr lang="en-US" altLang="ko-KR" b="1" dirty="0" smtClean="0"/>
          </a:p>
          <a:p>
            <a:r>
              <a:rPr lang="ko-KR" altLang="en-US" b="1" dirty="0" smtClean="0"/>
              <a:t>  최한기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氣학</a:t>
            </a:r>
            <a:r>
              <a:rPr lang="en-US" altLang="ko-KR" b="1" dirty="0" smtClean="0"/>
              <a:t>),</a:t>
            </a:r>
            <a:r>
              <a:rPr lang="ko-KR" altLang="en-US" b="1" dirty="0" smtClean="0"/>
              <a:t>  한나 아렌트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전체주의</a:t>
            </a:r>
            <a:r>
              <a:rPr lang="en-US" altLang="ko-KR" b="1" dirty="0" smtClean="0"/>
              <a:t>), </a:t>
            </a:r>
            <a:endParaRPr lang="en-US" altLang="ko-KR" b="1" dirty="0" smtClean="0"/>
          </a:p>
          <a:p>
            <a:r>
              <a:rPr lang="en-US" altLang="ko-KR" b="1" dirty="0" smtClean="0"/>
              <a:t> </a:t>
            </a:r>
            <a:r>
              <a:rPr lang="en-US" altLang="ko-KR" b="1" dirty="0" smtClean="0"/>
              <a:t> </a:t>
            </a:r>
            <a:r>
              <a:rPr lang="ko-KR" altLang="en-US" b="1" dirty="0" smtClean="0"/>
              <a:t>맹자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대장부</a:t>
            </a:r>
            <a:r>
              <a:rPr lang="en-US" altLang="ko-KR" b="1" dirty="0" smtClean="0"/>
              <a:t>), </a:t>
            </a:r>
            <a:r>
              <a:rPr lang="ko-KR" altLang="en-US" b="1" dirty="0" smtClean="0"/>
              <a:t>칸트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순수 이성 비판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  이이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이통</a:t>
            </a:r>
            <a:r>
              <a:rPr lang="ko-KR" altLang="en-US" b="1" dirty="0" smtClean="0"/>
              <a:t> 기국</a:t>
            </a:r>
            <a:r>
              <a:rPr lang="en-US" altLang="ko-KR" b="1" dirty="0" smtClean="0"/>
              <a:t>),</a:t>
            </a:r>
            <a:r>
              <a:rPr lang="ko-KR" altLang="en-US" b="1" dirty="0" err="1" smtClean="0"/>
              <a:t>홉스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리바이어던</a:t>
            </a:r>
            <a:r>
              <a:rPr lang="en-US" altLang="ko-KR" b="1" dirty="0" smtClean="0"/>
              <a:t>),</a:t>
            </a:r>
            <a:r>
              <a:rPr lang="ko-KR" altLang="en-US" b="1" dirty="0" smtClean="0"/>
              <a:t>예수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아가페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  공자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仁</a:t>
            </a:r>
            <a:r>
              <a:rPr lang="en-US" altLang="ko-KR" b="1" dirty="0" smtClean="0"/>
              <a:t>),</a:t>
            </a:r>
            <a:r>
              <a:rPr lang="ko-KR" altLang="en-US" b="1" dirty="0" smtClean="0"/>
              <a:t>정약용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경학</a:t>
            </a:r>
            <a:r>
              <a:rPr lang="en-US" altLang="ko-KR" b="1" dirty="0" smtClean="0"/>
              <a:t>),</a:t>
            </a:r>
            <a:r>
              <a:rPr lang="ko-KR" altLang="en-US" b="1" dirty="0" smtClean="0"/>
              <a:t>소크라테스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지혜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  벤담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최대 다수의 최대 행복</a:t>
            </a:r>
            <a:r>
              <a:rPr lang="en-US" altLang="ko-KR" b="1" dirty="0" smtClean="0"/>
              <a:t>),</a:t>
            </a:r>
            <a:r>
              <a:rPr lang="ko-KR" altLang="en-US" b="1" dirty="0" smtClean="0"/>
              <a:t>왕수인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양지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  헤겔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정신</a:t>
            </a:r>
            <a:r>
              <a:rPr lang="en-US" altLang="ko-KR" b="1" dirty="0" smtClean="0"/>
              <a:t>),</a:t>
            </a:r>
            <a:r>
              <a:rPr lang="ko-KR" altLang="en-US" b="1" dirty="0" smtClean="0"/>
              <a:t>그람시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헤게모니</a:t>
            </a:r>
            <a:r>
              <a:rPr lang="en-US" altLang="ko-KR" b="1" dirty="0" smtClean="0"/>
              <a:t>),</a:t>
            </a:r>
            <a:r>
              <a:rPr lang="ko-KR" altLang="en-US" b="1" dirty="0" smtClean="0"/>
              <a:t>프로이트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마음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  묵자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겸애</a:t>
            </a:r>
            <a:r>
              <a:rPr lang="en-US" altLang="ko-KR" b="1" dirty="0" smtClean="0"/>
              <a:t>),</a:t>
            </a:r>
            <a:r>
              <a:rPr lang="ko-KR" altLang="en-US" b="1" dirty="0" smtClean="0"/>
              <a:t>니체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슈퍼맨</a:t>
            </a:r>
            <a:r>
              <a:rPr lang="en-US" altLang="ko-KR" b="1" dirty="0" smtClean="0"/>
              <a:t>),</a:t>
            </a:r>
            <a:r>
              <a:rPr lang="ko-KR" altLang="en-US" b="1" dirty="0" err="1" smtClean="0"/>
              <a:t>뒤르켐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자살론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  밀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자유주의</a:t>
            </a:r>
            <a:r>
              <a:rPr lang="en-US" altLang="ko-KR" b="1" dirty="0" smtClean="0"/>
              <a:t>),</a:t>
            </a:r>
            <a:r>
              <a:rPr lang="ko-KR" altLang="en-US" b="1" dirty="0" err="1" smtClean="0"/>
              <a:t>토마스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아퀴나스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신앙</a:t>
            </a:r>
            <a:r>
              <a:rPr lang="en-US" altLang="ko-KR" b="1" dirty="0" smtClean="0"/>
              <a:t>),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sz="3200" dirty="0" smtClean="0"/>
              <a:t>&lt;&lt;&lt; </a:t>
            </a:r>
            <a:r>
              <a:rPr lang="ko-KR" altLang="en-US" sz="3200" dirty="0" smtClean="0"/>
              <a:t>스스로   공부하면   날 수 있다</a:t>
            </a:r>
            <a:r>
              <a:rPr lang="en-US" altLang="ko-KR" sz="3200" dirty="0" smtClean="0"/>
              <a:t>!  &gt;&gt;&gt;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.</a:t>
            </a:r>
            <a:r>
              <a:rPr lang="ko-KR" altLang="en-US" dirty="0" smtClean="0"/>
              <a:t>학습계획수립</a:t>
            </a:r>
            <a:r>
              <a:rPr lang="en-US" altLang="ko-KR" dirty="0" smtClean="0"/>
              <a:t>--</a:t>
            </a:r>
            <a:r>
              <a:rPr lang="ko-KR" altLang="en-US" dirty="0" err="1" smtClean="0"/>
              <a:t>실현가능한</a:t>
            </a:r>
            <a:r>
              <a:rPr lang="ko-KR" altLang="en-US" dirty="0" smtClean="0"/>
              <a:t> 구체적인 </a:t>
            </a:r>
            <a:endParaRPr lang="en-US" altLang="ko-KR" dirty="0" smtClean="0"/>
          </a:p>
          <a:p>
            <a:r>
              <a:rPr lang="ko-KR" altLang="en-US" dirty="0" smtClean="0"/>
              <a:t>시간대별 학습분량</a:t>
            </a:r>
            <a:r>
              <a:rPr lang="en-US" altLang="ko-KR" dirty="0" smtClean="0"/>
              <a:t>,  </a:t>
            </a:r>
          </a:p>
          <a:p>
            <a:r>
              <a:rPr lang="ko-KR" altLang="en-US" dirty="0" smtClean="0"/>
              <a:t>스스로 정한 채찍과 당근</a:t>
            </a:r>
            <a:r>
              <a:rPr lang="en-US" altLang="ko-KR" dirty="0" smtClean="0"/>
              <a:t>.  </a:t>
            </a:r>
          </a:p>
          <a:p>
            <a:r>
              <a:rPr lang="ko-KR" altLang="en-US" dirty="0" smtClean="0"/>
              <a:t>사탕</a:t>
            </a:r>
            <a:r>
              <a:rPr lang="en-US" altLang="ko-KR" dirty="0" smtClean="0"/>
              <a:t>(</a:t>
            </a:r>
            <a:r>
              <a:rPr lang="ko-KR" altLang="en-US" dirty="0" smtClean="0"/>
              <a:t>좋아하는</a:t>
            </a:r>
            <a:r>
              <a:rPr lang="en-US" altLang="ko-KR" dirty="0" smtClean="0"/>
              <a:t>)</a:t>
            </a:r>
            <a:r>
              <a:rPr lang="ko-KR" altLang="en-US" dirty="0" smtClean="0"/>
              <a:t>과목과 쓴 약</a:t>
            </a:r>
            <a:r>
              <a:rPr lang="en-US" altLang="ko-KR" dirty="0" smtClean="0"/>
              <a:t>(</a:t>
            </a:r>
            <a:r>
              <a:rPr lang="ko-KR" altLang="en-US" dirty="0" smtClean="0"/>
              <a:t>싫어 하는</a:t>
            </a:r>
            <a:r>
              <a:rPr lang="en-US" altLang="ko-KR" dirty="0" smtClean="0"/>
              <a:t>) </a:t>
            </a:r>
            <a:r>
              <a:rPr lang="ko-KR" altLang="en-US" dirty="0" smtClean="0"/>
              <a:t>과목에 </a:t>
            </a:r>
          </a:p>
          <a:p>
            <a:r>
              <a:rPr lang="ko-KR" altLang="en-US" dirty="0" smtClean="0"/>
              <a:t>더해 최우선순위 과목 배열 및 예</a:t>
            </a:r>
            <a:r>
              <a:rPr lang="en-US" altLang="ko-KR" dirty="0" smtClean="0"/>
              <a:t>.</a:t>
            </a:r>
            <a:r>
              <a:rPr lang="ko-KR" altLang="en-US" dirty="0" smtClean="0"/>
              <a:t>복습 현황표</a:t>
            </a:r>
          </a:p>
          <a:p>
            <a:r>
              <a:rPr lang="ko-KR" altLang="en-US" dirty="0" smtClean="0"/>
              <a:t> </a:t>
            </a:r>
          </a:p>
          <a:p>
            <a:r>
              <a:rPr lang="en-US" altLang="ko-KR" dirty="0" smtClean="0"/>
              <a:t>4.</a:t>
            </a:r>
            <a:r>
              <a:rPr lang="ko-KR" altLang="en-US" dirty="0" smtClean="0"/>
              <a:t>내 학습법 자기 검토</a:t>
            </a:r>
            <a:r>
              <a:rPr lang="en-US" altLang="ko-KR" dirty="0" smtClean="0"/>
              <a:t>--</a:t>
            </a:r>
            <a:r>
              <a:rPr lang="ko-KR" altLang="en-US" dirty="0" smtClean="0"/>
              <a:t>집중도</a:t>
            </a:r>
            <a:r>
              <a:rPr lang="en-US" altLang="ko-KR" dirty="0" smtClean="0"/>
              <a:t>,  </a:t>
            </a:r>
          </a:p>
          <a:p>
            <a:r>
              <a:rPr lang="ko-KR" altLang="en-US" dirty="0" smtClean="0"/>
              <a:t>난이도 높은 개념 이해하려는 </a:t>
            </a:r>
            <a:endParaRPr lang="en-US" altLang="ko-KR" dirty="0" smtClean="0"/>
          </a:p>
          <a:p>
            <a:r>
              <a:rPr lang="ko-KR" altLang="en-US" dirty="0" smtClean="0"/>
              <a:t>자기 나름의 노력</a:t>
            </a:r>
            <a:r>
              <a:rPr lang="en-US" altLang="ko-KR" dirty="0" smtClean="0"/>
              <a:t>,  </a:t>
            </a:r>
          </a:p>
          <a:p>
            <a:r>
              <a:rPr lang="ko-KR" altLang="en-US" dirty="0" smtClean="0"/>
              <a:t>과목별 예</a:t>
            </a:r>
            <a:r>
              <a:rPr lang="en-US" altLang="ko-KR" dirty="0" smtClean="0"/>
              <a:t>.</a:t>
            </a:r>
            <a:r>
              <a:rPr lang="ko-KR" altLang="en-US" dirty="0" smtClean="0"/>
              <a:t>복습의 충실도</a:t>
            </a:r>
            <a:r>
              <a:rPr lang="en-US" altLang="ko-KR" dirty="0" smtClean="0"/>
              <a:t>,</a:t>
            </a:r>
            <a:r>
              <a:rPr lang="ko-KR" altLang="en-US" dirty="0" smtClean="0"/>
              <a:t>노트 활용도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sz="3200" dirty="0" smtClean="0"/>
              <a:t>&lt;&lt;&lt; </a:t>
            </a:r>
            <a:r>
              <a:rPr lang="ko-KR" altLang="en-US" sz="3200" dirty="0" smtClean="0"/>
              <a:t>스스로   공부하면   날 수 있다</a:t>
            </a:r>
            <a:r>
              <a:rPr lang="en-US" altLang="ko-KR" sz="3200" dirty="0" smtClean="0"/>
              <a:t>!  &gt;&gt;&gt;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ko-KR" dirty="0" smtClean="0"/>
              <a:t>5.</a:t>
            </a:r>
            <a:r>
              <a:rPr lang="ko-KR" altLang="en-US" dirty="0" smtClean="0"/>
              <a:t>내 수학학습법은</a:t>
            </a:r>
            <a:r>
              <a:rPr lang="en-US" altLang="ko-KR" dirty="0" smtClean="0"/>
              <a:t>?—</a:t>
            </a:r>
          </a:p>
          <a:p>
            <a:r>
              <a:rPr lang="ko-KR" altLang="en-US" dirty="0" smtClean="0"/>
              <a:t>다섯 가지 영역별 흐름</a:t>
            </a:r>
          </a:p>
          <a:p>
            <a:r>
              <a:rPr lang="en-US" altLang="ko-KR" dirty="0" smtClean="0"/>
              <a:t>(</a:t>
            </a:r>
            <a:r>
              <a:rPr lang="ko-KR" altLang="en-US" dirty="0" smtClean="0"/>
              <a:t>연계성</a:t>
            </a:r>
            <a:r>
              <a:rPr lang="en-US" altLang="ko-KR" dirty="0" smtClean="0"/>
              <a:t>:</a:t>
            </a:r>
            <a:r>
              <a:rPr lang="ko-KR" altLang="en-US" dirty="0" err="1" smtClean="0"/>
              <a:t>이어령교수님이</a:t>
            </a:r>
            <a:r>
              <a:rPr lang="ko-KR" altLang="en-US" dirty="0" smtClean="0"/>
              <a:t> 제안하신 </a:t>
            </a:r>
            <a:endParaRPr lang="en-US" altLang="ko-KR" dirty="0" smtClean="0"/>
          </a:p>
          <a:p>
            <a:r>
              <a:rPr lang="ko-KR" altLang="en-US" dirty="0" err="1" smtClean="0"/>
              <a:t>디지로그적</a:t>
            </a:r>
            <a:r>
              <a:rPr lang="ko-KR" altLang="en-US" dirty="0" smtClean="0"/>
              <a:t> 사고 능력</a:t>
            </a:r>
            <a:r>
              <a:rPr lang="en-US" altLang="ko-KR" dirty="0" smtClean="0"/>
              <a:t>) </a:t>
            </a:r>
            <a:r>
              <a:rPr lang="ko-KR" altLang="en-US" dirty="0" smtClean="0"/>
              <a:t>파악</a:t>
            </a:r>
            <a:r>
              <a:rPr lang="en-US" altLang="ko-KR" dirty="0" smtClean="0"/>
              <a:t>,  </a:t>
            </a:r>
          </a:p>
          <a:p>
            <a:r>
              <a:rPr lang="ko-KR" altLang="en-US" dirty="0" smtClean="0"/>
              <a:t>문제를 보고 생각</a:t>
            </a:r>
            <a:endParaRPr lang="en-US" altLang="ko-KR" dirty="0" smtClean="0"/>
          </a:p>
          <a:p>
            <a:r>
              <a:rPr lang="en-US" altLang="ko-KR" dirty="0" smtClean="0"/>
              <a:t>(</a:t>
            </a:r>
            <a:r>
              <a:rPr lang="ko-KR" altLang="en-US" dirty="0" smtClean="0"/>
              <a:t>사용할 개념</a:t>
            </a:r>
            <a:r>
              <a:rPr lang="en-US" altLang="ko-KR" dirty="0" smtClean="0"/>
              <a:t>.</a:t>
            </a:r>
            <a:r>
              <a:rPr lang="ko-KR" altLang="en-US" dirty="0" smtClean="0"/>
              <a:t>공식들이 떠오르는가</a:t>
            </a:r>
            <a:r>
              <a:rPr lang="en-US" altLang="ko-KR" dirty="0" smtClean="0"/>
              <a:t>)</a:t>
            </a:r>
            <a:r>
              <a:rPr lang="ko-KR" altLang="en-US" dirty="0" smtClean="0"/>
              <a:t>하는 </a:t>
            </a:r>
            <a:endParaRPr lang="en-US" altLang="ko-KR" dirty="0" smtClean="0"/>
          </a:p>
          <a:p>
            <a:r>
              <a:rPr lang="ko-KR" altLang="en-US" dirty="0" smtClean="0"/>
              <a:t>습관이 있는가</a:t>
            </a:r>
            <a:r>
              <a:rPr lang="en-US" altLang="ko-KR" dirty="0" smtClean="0"/>
              <a:t>?</a:t>
            </a:r>
            <a:r>
              <a:rPr lang="ko-KR" altLang="en-US" dirty="0" smtClean="0"/>
              <a:t>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sz="3200" dirty="0" smtClean="0"/>
              <a:t>&lt;&lt;&lt; </a:t>
            </a:r>
            <a:r>
              <a:rPr lang="ko-KR" altLang="en-US" sz="3200" dirty="0" smtClean="0"/>
              <a:t>스스로   공부하면   날 수 있다</a:t>
            </a:r>
            <a:r>
              <a:rPr lang="en-US" altLang="ko-KR" sz="3200" dirty="0" smtClean="0"/>
              <a:t>!  &gt;&gt;&gt;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아니면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답을 바로 보는가</a:t>
            </a:r>
            <a:r>
              <a:rPr lang="en-US" altLang="ko-KR" dirty="0" smtClean="0"/>
              <a:t>,  </a:t>
            </a:r>
          </a:p>
          <a:p>
            <a:r>
              <a:rPr lang="ko-KR" altLang="en-US" dirty="0" smtClean="0"/>
              <a:t>개념 공식의 전제조건 및 과정의 </a:t>
            </a:r>
            <a:endParaRPr lang="en-US" altLang="ko-KR" dirty="0" smtClean="0"/>
          </a:p>
          <a:p>
            <a:r>
              <a:rPr lang="ko-KR" altLang="en-US" dirty="0" smtClean="0"/>
              <a:t>이해에 더해 암기 여부</a:t>
            </a:r>
            <a:endParaRPr lang="en-US" altLang="ko-KR" dirty="0" smtClean="0"/>
          </a:p>
          <a:p>
            <a:r>
              <a:rPr lang="en-US" altLang="ko-KR" dirty="0" smtClean="0"/>
              <a:t>(</a:t>
            </a:r>
            <a:r>
              <a:rPr lang="ko-KR" altLang="en-US" dirty="0" smtClean="0"/>
              <a:t>수학일기나 수학개념 </a:t>
            </a:r>
            <a:endParaRPr lang="en-US" altLang="ko-KR" dirty="0" smtClean="0"/>
          </a:p>
          <a:p>
            <a:r>
              <a:rPr lang="ko-KR" altLang="en-US" dirty="0" smtClean="0"/>
              <a:t>자기목소리 녹음</a:t>
            </a:r>
            <a:r>
              <a:rPr lang="en-US" altLang="ko-KR" dirty="0" smtClean="0"/>
              <a:t>) </a:t>
            </a:r>
            <a:r>
              <a:rPr lang="ko-KR" altLang="en-US" dirty="0" smtClean="0"/>
              <a:t>및 </a:t>
            </a:r>
            <a:endParaRPr lang="en-US" altLang="ko-KR" dirty="0" smtClean="0"/>
          </a:p>
          <a:p>
            <a:r>
              <a:rPr lang="ko-KR" altLang="en-US" dirty="0" smtClean="0"/>
              <a:t>심화 학습과 응용력 기르기</a:t>
            </a:r>
            <a:r>
              <a:rPr lang="en-US" altLang="ko-KR" dirty="0" smtClean="0"/>
              <a:t>,  </a:t>
            </a:r>
          </a:p>
          <a:p>
            <a:r>
              <a:rPr lang="ko-KR" altLang="en-US" dirty="0" smtClean="0"/>
              <a:t>연산 능력</a:t>
            </a:r>
            <a:r>
              <a:rPr lang="en-US" altLang="ko-KR" dirty="0" smtClean="0"/>
              <a:t>(</a:t>
            </a:r>
            <a:r>
              <a:rPr lang="ko-KR" altLang="en-US" dirty="0" smtClean="0"/>
              <a:t>검산 습관</a:t>
            </a:r>
            <a:r>
              <a:rPr lang="en-US" altLang="ko-KR" dirty="0" smtClean="0"/>
              <a:t>),  </a:t>
            </a:r>
          </a:p>
          <a:p>
            <a:r>
              <a:rPr lang="ko-KR" altLang="en-US" dirty="0" smtClean="0"/>
              <a:t>아킬레스건</a:t>
            </a:r>
            <a:r>
              <a:rPr lang="en-US" altLang="ko-KR" dirty="0" smtClean="0"/>
              <a:t>(</a:t>
            </a:r>
            <a:r>
              <a:rPr lang="ko-KR" altLang="en-US" dirty="0" smtClean="0"/>
              <a:t>취약 단원</a:t>
            </a:r>
            <a:r>
              <a:rPr lang="en-US" altLang="ko-KR" dirty="0" smtClean="0"/>
              <a:t>) </a:t>
            </a:r>
            <a:r>
              <a:rPr lang="ko-KR" altLang="en-US" dirty="0" smtClean="0"/>
              <a:t>익숙해지기 </a:t>
            </a:r>
            <a:endParaRPr lang="en-US" altLang="ko-KR" dirty="0" smtClean="0"/>
          </a:p>
          <a:p>
            <a:r>
              <a:rPr lang="ko-KR" altLang="en-US" dirty="0" smtClean="0"/>
              <a:t>보강강화하기</a:t>
            </a:r>
            <a:r>
              <a:rPr lang="en-US" altLang="ko-KR" dirty="0" smtClean="0"/>
              <a:t>, 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sz="3200" dirty="0" smtClean="0"/>
              <a:t>&lt;&lt;&lt; </a:t>
            </a:r>
            <a:r>
              <a:rPr lang="ko-KR" altLang="en-US" sz="3200" dirty="0" smtClean="0"/>
              <a:t>스스로   공부하면   날 수 있다</a:t>
            </a:r>
            <a:r>
              <a:rPr lang="en-US" altLang="ko-KR" sz="3200" dirty="0" smtClean="0"/>
              <a:t>!  &gt;&gt;&gt;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시간에 맞게 아니면 그보다 </a:t>
            </a:r>
            <a:endParaRPr lang="en-US" altLang="ko-KR" dirty="0" smtClean="0"/>
          </a:p>
          <a:p>
            <a:r>
              <a:rPr lang="ko-KR" altLang="en-US" dirty="0" smtClean="0"/>
              <a:t>더 정확하고 빠르게 </a:t>
            </a:r>
          </a:p>
          <a:p>
            <a:r>
              <a:rPr lang="ko-KR" altLang="en-US" dirty="0" smtClean="0"/>
              <a:t>문제의 속도</a:t>
            </a:r>
            <a:r>
              <a:rPr lang="en-US" altLang="ko-KR" dirty="0" smtClean="0"/>
              <a:t>(</a:t>
            </a:r>
            <a:r>
              <a:rPr lang="ko-KR" altLang="en-US" dirty="0" smtClean="0"/>
              <a:t>시간과 정답에 접근</a:t>
            </a:r>
            <a:r>
              <a:rPr lang="en-US" altLang="ko-KR" dirty="0" smtClean="0"/>
              <a:t>)</a:t>
            </a:r>
            <a:r>
              <a:rPr lang="ko-KR" altLang="en-US" dirty="0" smtClean="0"/>
              <a:t>를 </a:t>
            </a:r>
            <a:endParaRPr lang="en-US" altLang="ko-KR" dirty="0" smtClean="0"/>
          </a:p>
          <a:p>
            <a:r>
              <a:rPr lang="ko-KR" altLang="en-US" dirty="0" smtClean="0"/>
              <a:t>향상시키며  </a:t>
            </a:r>
          </a:p>
          <a:p>
            <a:r>
              <a:rPr lang="ko-KR" altLang="en-US" dirty="0" smtClean="0"/>
              <a:t>문제를 푸는가</a:t>
            </a:r>
            <a:r>
              <a:rPr lang="en-US" altLang="ko-KR" dirty="0" smtClean="0"/>
              <a:t>(</a:t>
            </a:r>
            <a:r>
              <a:rPr lang="ko-KR" altLang="en-US" dirty="0" smtClean="0"/>
              <a:t>시험준비든 실제 시험이든</a:t>
            </a:r>
            <a:r>
              <a:rPr lang="en-US" altLang="ko-KR" dirty="0" smtClean="0"/>
              <a:t>),  </a:t>
            </a:r>
          </a:p>
          <a:p>
            <a:r>
              <a:rPr lang="ko-KR" altLang="en-US" dirty="0" smtClean="0"/>
              <a:t>오답노트에서 더욱 업그레이드 </a:t>
            </a:r>
            <a:endParaRPr lang="en-US" altLang="ko-KR" dirty="0" smtClean="0"/>
          </a:p>
          <a:p>
            <a:r>
              <a:rPr lang="ko-KR" altLang="en-US" dirty="0" smtClean="0"/>
              <a:t>발전된 오</a:t>
            </a:r>
            <a:r>
              <a:rPr lang="en-US" altLang="ko-KR" dirty="0" smtClean="0"/>
              <a:t>!</a:t>
            </a:r>
            <a:r>
              <a:rPr lang="ko-KR" altLang="en-US" dirty="0" err="1" smtClean="0"/>
              <a:t>답노트가</a:t>
            </a:r>
            <a:r>
              <a:rPr lang="ko-KR" altLang="en-US" dirty="0" smtClean="0"/>
              <a:t> 있는가 등 </a:t>
            </a:r>
            <a:endParaRPr lang="en-US" altLang="ko-KR" dirty="0" smtClean="0"/>
          </a:p>
          <a:p>
            <a:r>
              <a:rPr lang="ko-KR" altLang="en-US" dirty="0" smtClean="0"/>
              <a:t>입체적인 자기검토</a:t>
            </a:r>
          </a:p>
          <a:p>
            <a:r>
              <a:rPr lang="ko-KR" altLang="en-US" dirty="0" smtClean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sz="3200" dirty="0" smtClean="0"/>
              <a:t>&lt;&lt;&lt; </a:t>
            </a:r>
            <a:r>
              <a:rPr lang="ko-KR" altLang="en-US" sz="3200" dirty="0" smtClean="0"/>
              <a:t>스스로   공부하면   날 수 있다</a:t>
            </a:r>
            <a:r>
              <a:rPr lang="en-US" altLang="ko-KR" sz="3200" dirty="0" smtClean="0"/>
              <a:t>!  &gt;&gt;&gt;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smtClean="0"/>
              <a:t>****학습에 </a:t>
            </a:r>
            <a:r>
              <a:rPr lang="en-US" altLang="ko-KR" dirty="0" smtClean="0"/>
              <a:t>"</a:t>
            </a:r>
            <a:r>
              <a:rPr lang="ko-KR" altLang="en-US" sz="6000" dirty="0" err="1" smtClean="0"/>
              <a:t>習</a:t>
            </a:r>
            <a:r>
              <a:rPr lang="en-US" altLang="ko-KR" dirty="0" smtClean="0"/>
              <a:t>"</a:t>
            </a:r>
            <a:r>
              <a:rPr lang="ko-KR" altLang="en-US" dirty="0" smtClean="0"/>
              <a:t>이라는 한자는 </a:t>
            </a:r>
            <a:endParaRPr lang="en-US" altLang="ko-KR" dirty="0" smtClean="0"/>
          </a:p>
          <a:p>
            <a:r>
              <a:rPr lang="ko-KR" altLang="en-US" dirty="0" smtClean="0"/>
              <a:t>새가 </a:t>
            </a:r>
            <a:r>
              <a:rPr lang="ko-KR" altLang="en-US" dirty="0" err="1" smtClean="0"/>
              <a:t>날개짓을</a:t>
            </a:r>
            <a:r>
              <a:rPr lang="ko-KR" altLang="en-US" dirty="0" smtClean="0"/>
              <a:t>   </a:t>
            </a:r>
            <a:r>
              <a:rPr lang="en-US" altLang="ko-KR" sz="6600" dirty="0" smtClean="0"/>
              <a:t>99</a:t>
            </a:r>
          </a:p>
          <a:p>
            <a:r>
              <a:rPr lang="en-US" altLang="ko-KR" dirty="0" smtClean="0"/>
              <a:t>(</a:t>
            </a:r>
            <a:r>
              <a:rPr lang="ko-KR" altLang="en-US" dirty="0" smtClean="0"/>
              <a:t>일백 백 한자에서 한 획이 빠진 흰 백</a:t>
            </a:r>
            <a:r>
              <a:rPr lang="en-US" altLang="ko-KR" dirty="0" smtClean="0"/>
              <a:t>)</a:t>
            </a:r>
            <a:r>
              <a:rPr lang="ko-KR" altLang="en-US" dirty="0" smtClean="0"/>
              <a:t>번이나 </a:t>
            </a:r>
          </a:p>
          <a:p>
            <a:r>
              <a:rPr lang="ko-KR" altLang="en-US" dirty="0" smtClean="0"/>
              <a:t>반복적으로 연습할 때 </a:t>
            </a:r>
            <a:endParaRPr lang="en-US" altLang="ko-KR" dirty="0" smtClean="0"/>
          </a:p>
          <a:p>
            <a:r>
              <a:rPr lang="ko-KR" altLang="en-US" dirty="0" smtClean="0"/>
              <a:t>비로소 비상하는 장면 이라네요</a:t>
            </a:r>
            <a:r>
              <a:rPr lang="en-US" altLang="ko-KR" dirty="0" smtClean="0"/>
              <a:t>.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sz="3200" b="1" dirty="0" err="1" smtClean="0"/>
              <a:t>e러닝</a:t>
            </a:r>
            <a:r>
              <a:rPr lang="en-US" altLang="ko-KR" sz="3200" b="1" dirty="0" smtClean="0"/>
              <a:t>, </a:t>
            </a:r>
            <a:r>
              <a:rPr lang="en-US" altLang="ko-KR" sz="3200" b="1" dirty="0" err="1" smtClean="0"/>
              <a:t>U러닝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r>
              <a:rPr lang="en-US" altLang="ko-KR" b="1" dirty="0" err="1" smtClean="0"/>
              <a:t>e러닝</a:t>
            </a:r>
            <a:r>
              <a:rPr lang="en-US" altLang="ko-KR" b="1" dirty="0" smtClean="0"/>
              <a:t>, </a:t>
            </a:r>
            <a:r>
              <a:rPr lang="en-US" altLang="ko-KR" b="1" dirty="0" err="1" smtClean="0"/>
              <a:t>U러닝,E-BOOK,멀티미디어자료실,전자도서관</a:t>
            </a:r>
            <a:r>
              <a:rPr lang="en-US" altLang="ko-KR" b="1" dirty="0" smtClean="0"/>
              <a:t>,</a:t>
            </a:r>
          </a:p>
          <a:p>
            <a:r>
              <a:rPr lang="en-US" altLang="ko-KR" b="1" dirty="0" err="1" smtClean="0"/>
              <a:t>전자칠판,수업나눔터,학교신문</a:t>
            </a:r>
            <a:r>
              <a:rPr lang="en-US" altLang="ko-KR" b="1" dirty="0" smtClean="0"/>
              <a:t>(</a:t>
            </a:r>
            <a:r>
              <a:rPr lang="en-US" altLang="ko-KR" b="1" dirty="0" err="1" smtClean="0"/>
              <a:t>소식</a:t>
            </a:r>
            <a:r>
              <a:rPr lang="en-US" altLang="ko-KR" b="1" dirty="0" smtClean="0"/>
              <a:t>),(</a:t>
            </a:r>
            <a:r>
              <a:rPr lang="en-US" altLang="ko-KR" b="1" dirty="0" err="1" smtClean="0"/>
              <a:t>과목별</a:t>
            </a:r>
            <a:r>
              <a:rPr lang="en-US" altLang="ko-KR" b="1" dirty="0" smtClean="0"/>
              <a:t>)</a:t>
            </a:r>
            <a:r>
              <a:rPr lang="en-US" altLang="ko-KR" b="1" dirty="0" err="1" smtClean="0"/>
              <a:t>자료공유마당</a:t>
            </a:r>
            <a:r>
              <a:rPr lang="en-US" altLang="ko-KR" b="1" dirty="0" smtClean="0"/>
              <a:t>,</a:t>
            </a:r>
          </a:p>
          <a:p>
            <a:r>
              <a:rPr lang="en-US" altLang="ko-KR" b="1" dirty="0" smtClean="0"/>
              <a:t>EBS    </a:t>
            </a:r>
            <a:r>
              <a:rPr lang="en-US" altLang="ko-KR" b="1" dirty="0" err="1" smtClean="0"/>
              <a:t>초등</a:t>
            </a:r>
            <a:r>
              <a:rPr lang="en-US" altLang="ko-KR" b="1" dirty="0" smtClean="0"/>
              <a:t>  </a:t>
            </a:r>
            <a:r>
              <a:rPr lang="en-US" altLang="ko-KR" b="1" dirty="0" smtClean="0">
                <a:hlinkClick r:id="rId2"/>
              </a:rPr>
              <a:t>http://www.ebs.co.kr/actions/PrimaryIntro</a:t>
            </a:r>
            <a:r>
              <a:rPr lang="en-US" altLang="ko-KR" b="1" dirty="0" smtClean="0"/>
              <a:t>,</a:t>
            </a:r>
          </a:p>
          <a:p>
            <a:r>
              <a:rPr lang="en-US" altLang="ko-KR" b="1" dirty="0" smtClean="0"/>
              <a:t>         </a:t>
            </a:r>
            <a:r>
              <a:rPr lang="en-US" altLang="ko-KR" b="1" dirty="0" err="1" smtClean="0"/>
              <a:t>중등</a:t>
            </a:r>
            <a:r>
              <a:rPr lang="en-US" altLang="ko-KR" b="1" dirty="0" smtClean="0"/>
              <a:t>  </a:t>
            </a:r>
            <a:r>
              <a:rPr lang="en-US" altLang="ko-KR" b="1" dirty="0" smtClean="0">
                <a:hlinkClick r:id="rId3"/>
              </a:rPr>
              <a:t>http://www.ebs.co.kr/actions/Plus2Intro</a:t>
            </a:r>
            <a:endParaRPr lang="en-US" altLang="ko-KR" b="1" dirty="0" smtClean="0"/>
          </a:p>
          <a:p>
            <a:r>
              <a:rPr lang="en-US" altLang="ko-KR" b="1" dirty="0" smtClean="0"/>
              <a:t>     </a:t>
            </a:r>
            <a:r>
              <a:rPr lang="en-US" altLang="ko-KR" b="1" dirty="0" err="1" smtClean="0"/>
              <a:t>한자</a:t>
            </a:r>
            <a:r>
              <a:rPr lang="en-US" altLang="ko-KR" b="1" dirty="0" smtClean="0"/>
              <a:t>  </a:t>
            </a:r>
            <a:r>
              <a:rPr lang="en-US" altLang="ko-KR" b="1" dirty="0" smtClean="0">
                <a:hlinkClick r:id="rId4"/>
              </a:rPr>
              <a:t>http://www.ebs.co.kr/jsp/portal/hanja/index.jsp</a:t>
            </a:r>
            <a:endParaRPr lang="en-US" altLang="ko-KR" b="1" dirty="0" smtClean="0"/>
          </a:p>
          <a:p>
            <a:r>
              <a:rPr lang="en-US" altLang="ko-KR" b="1" dirty="0" smtClean="0"/>
              <a:t>     </a:t>
            </a:r>
            <a:r>
              <a:rPr lang="en-US" altLang="ko-KR" b="1" dirty="0" err="1" smtClean="0"/>
              <a:t>수능</a:t>
            </a:r>
            <a:r>
              <a:rPr lang="en-US" altLang="ko-KR" b="1" dirty="0" smtClean="0"/>
              <a:t>  </a:t>
            </a:r>
            <a:r>
              <a:rPr lang="en-US" altLang="ko-KR" b="1" dirty="0" smtClean="0">
                <a:hlinkClick r:id="rId5"/>
              </a:rPr>
              <a:t>http://www.ebsi.co.kr/</a:t>
            </a:r>
            <a:endParaRPr lang="en-US" altLang="ko-KR" b="1" dirty="0" smtClean="0"/>
          </a:p>
          <a:p>
            <a:r>
              <a:rPr lang="en-US" altLang="ko-KR" b="1" dirty="0" smtClean="0"/>
              <a:t>     </a:t>
            </a:r>
            <a:r>
              <a:rPr lang="en-US" altLang="ko-KR" b="1" dirty="0" err="1" smtClean="0"/>
              <a:t>어학</a:t>
            </a:r>
            <a:r>
              <a:rPr lang="en-US" altLang="ko-KR" b="1" dirty="0" smtClean="0"/>
              <a:t>  </a:t>
            </a:r>
            <a:r>
              <a:rPr lang="en-US" altLang="ko-KR" b="1" dirty="0" smtClean="0">
                <a:hlinkClick r:id="rId6"/>
              </a:rPr>
              <a:t>http://www.ebs.co.kr/actions/LanguageIntro</a:t>
            </a:r>
            <a:endParaRPr lang="en-US" altLang="ko-KR" b="1" dirty="0" smtClean="0"/>
          </a:p>
          <a:p>
            <a:r>
              <a:rPr lang="en-US" altLang="ko-KR" b="1" dirty="0" smtClean="0"/>
              <a:t>     </a:t>
            </a:r>
            <a:r>
              <a:rPr lang="en-US" altLang="ko-KR" b="1" dirty="0" err="1" smtClean="0"/>
              <a:t>이비에스랑</a:t>
            </a:r>
            <a:r>
              <a:rPr lang="en-US" altLang="ko-KR" b="1" dirty="0" smtClean="0"/>
              <a:t>  </a:t>
            </a:r>
            <a:r>
              <a:rPr lang="en-US" altLang="ko-KR" b="1" dirty="0" smtClean="0">
                <a:hlinkClick r:id="rId7"/>
              </a:rPr>
              <a:t>http://www.ebslang.co.kr/</a:t>
            </a:r>
            <a:endParaRPr lang="en-US" altLang="ko-KR" b="1" dirty="0" smtClean="0"/>
          </a:p>
          <a:p>
            <a:r>
              <a:rPr lang="en-US" altLang="ko-KR" b="1" dirty="0" err="1" smtClean="0"/>
              <a:t>EBSe</a:t>
            </a:r>
            <a:r>
              <a:rPr lang="en-US" altLang="ko-KR" b="1" dirty="0" smtClean="0"/>
              <a:t>(</a:t>
            </a:r>
            <a:r>
              <a:rPr lang="en-US" altLang="ko-KR" b="1" dirty="0" smtClean="0">
                <a:hlinkClick r:id="rId8"/>
              </a:rPr>
              <a:t>http://www.ebse.co.kr/</a:t>
            </a:r>
            <a:r>
              <a:rPr lang="en-US" altLang="ko-KR" b="1" dirty="0" smtClean="0"/>
              <a:t> </a:t>
            </a:r>
          </a:p>
          <a:p>
            <a:r>
              <a:rPr lang="en-US" altLang="ko-KR" b="1" dirty="0" smtClean="0"/>
              <a:t>   </a:t>
            </a:r>
            <a:r>
              <a:rPr lang="en-US" altLang="ko-KR" b="1" dirty="0" err="1" smtClean="0"/>
              <a:t>마이페이지</a:t>
            </a:r>
            <a:r>
              <a:rPr lang="en-US" altLang="ko-KR" b="1" dirty="0" smtClean="0"/>
              <a:t> </a:t>
            </a:r>
            <a:r>
              <a:rPr lang="en-US" altLang="ko-KR" b="1" dirty="0" err="1" smtClean="0"/>
              <a:t>관리</a:t>
            </a:r>
            <a:r>
              <a:rPr lang="en-US" altLang="ko-KR" b="1" dirty="0" smtClean="0"/>
              <a:t> </a:t>
            </a:r>
            <a:r>
              <a:rPr lang="en-US" altLang="ko-KR" b="1" dirty="0" err="1" smtClean="0"/>
              <a:t>학습</a:t>
            </a:r>
            <a:r>
              <a:rPr lang="en-US" altLang="ko-KR" b="1" dirty="0" smtClean="0"/>
              <a:t> </a:t>
            </a:r>
            <a:r>
              <a:rPr lang="en-US" altLang="ko-KR" b="1" dirty="0" err="1" smtClean="0"/>
              <a:t>가능</a:t>
            </a:r>
            <a:r>
              <a:rPr lang="en-US" altLang="ko-KR" b="1" dirty="0" smtClean="0"/>
              <a:t>) 등 </a:t>
            </a:r>
          </a:p>
          <a:p>
            <a:r>
              <a:rPr lang="en-US" altLang="ko-KR" b="1" dirty="0" err="1" smtClean="0"/>
              <a:t>테마별</a:t>
            </a:r>
            <a:r>
              <a:rPr lang="en-US" altLang="ko-KR" b="1" dirty="0" smtClean="0"/>
              <a:t> </a:t>
            </a:r>
            <a:r>
              <a:rPr lang="en-US" altLang="ko-KR" b="1" dirty="0" err="1" smtClean="0"/>
              <a:t>관심목록별</a:t>
            </a:r>
            <a:r>
              <a:rPr lang="en-US" altLang="ko-KR" b="1" dirty="0" smtClean="0"/>
              <a:t> </a:t>
            </a:r>
            <a:r>
              <a:rPr lang="en-US" altLang="ko-KR" b="1" dirty="0" err="1" smtClean="0"/>
              <a:t>자료</a:t>
            </a:r>
            <a:endParaRPr lang="en-US" altLang="ko-KR" b="1" dirty="0" smtClean="0"/>
          </a:p>
          <a:p>
            <a:r>
              <a:rPr lang="en-US" altLang="ko-KR" b="1" dirty="0" smtClean="0"/>
              <a:t>&lt;</a:t>
            </a:r>
            <a:r>
              <a:rPr lang="en-US" altLang="ko-KR" b="1" dirty="0" err="1" smtClean="0"/>
              <a:t>웹문서나</a:t>
            </a:r>
            <a:r>
              <a:rPr lang="en-US" altLang="ko-KR" b="1" dirty="0" smtClean="0"/>
              <a:t> </a:t>
            </a:r>
            <a:r>
              <a:rPr lang="en-US" altLang="ko-KR" b="1" dirty="0" err="1" smtClean="0"/>
              <a:t>사이트</a:t>
            </a:r>
            <a:r>
              <a:rPr lang="en-US" altLang="ko-KR" b="1" dirty="0" smtClean="0"/>
              <a:t>&gt;를 </a:t>
            </a:r>
            <a:r>
              <a:rPr lang="en-US" altLang="ko-KR" b="1" dirty="0" err="1" smtClean="0"/>
              <a:t>검색하시기</a:t>
            </a:r>
            <a:r>
              <a:rPr lang="en-US" altLang="ko-KR" b="1" dirty="0" smtClean="0"/>
              <a:t> </a:t>
            </a:r>
            <a:r>
              <a:rPr lang="en-US" altLang="ko-KR" b="1" dirty="0" err="1" smtClean="0"/>
              <a:t>바랍니다</a:t>
            </a:r>
            <a:r>
              <a:rPr lang="en-US" altLang="ko-KR" b="1" dirty="0" smtClean="0"/>
              <a:t>!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sz="3600" b="1" dirty="0" smtClean="0"/>
              <a:t/>
            </a:r>
            <a:br>
              <a:rPr lang="en-US" altLang="ko-KR" sz="3600" b="1" dirty="0" smtClean="0"/>
            </a:br>
            <a:r>
              <a:rPr lang="en-US" altLang="ko-KR" sz="3600" b="1" dirty="0" smtClean="0"/>
              <a:t>&lt; ICT</a:t>
            </a:r>
            <a:r>
              <a:rPr lang="ko-KR" altLang="en-US" sz="3600" b="1" dirty="0" smtClean="0"/>
              <a:t>활용</a:t>
            </a:r>
            <a:r>
              <a:rPr lang="en-US" altLang="ko-KR" sz="3600" b="1" dirty="0" smtClean="0"/>
              <a:t>:</a:t>
            </a:r>
            <a:r>
              <a:rPr lang="ko-KR" altLang="en-US" sz="3600" b="1" dirty="0" smtClean="0"/>
              <a:t>그래픽</a:t>
            </a:r>
            <a:r>
              <a:rPr lang="en-US" altLang="ko-KR" sz="3600" b="1" dirty="0" smtClean="0"/>
              <a:t>,</a:t>
            </a:r>
            <a:r>
              <a:rPr lang="ko-KR" altLang="en-US" sz="3600" b="1" dirty="0" err="1" smtClean="0"/>
              <a:t>플래쉬</a:t>
            </a:r>
            <a:r>
              <a:rPr lang="en-US" altLang="ko-KR" sz="3600" b="1" dirty="0" smtClean="0"/>
              <a:t>(PPT)</a:t>
            </a:r>
            <a:r>
              <a:rPr lang="ko-KR" altLang="en-US" sz="3600" b="1" dirty="0" smtClean="0"/>
              <a:t>수학 </a:t>
            </a:r>
            <a:r>
              <a:rPr lang="en-US" altLang="ko-KR" sz="3600" b="1" dirty="0" smtClean="0"/>
              <a:t>&gt; </a:t>
            </a:r>
            <a:br>
              <a:rPr lang="en-US" altLang="ko-KR" sz="3600" b="1" dirty="0" smtClean="0"/>
            </a:b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r>
              <a:rPr lang="ko-KR" altLang="en-US" b="1" dirty="0" smtClean="0"/>
              <a:t>▣ </a:t>
            </a:r>
            <a:r>
              <a:rPr lang="ko-KR" altLang="en-US" b="1" dirty="0" err="1" smtClean="0"/>
              <a:t>플래쉬와</a:t>
            </a:r>
            <a:r>
              <a:rPr lang="ko-KR" altLang="en-US" b="1" dirty="0" smtClean="0"/>
              <a:t> 함께 하는 수학실험실</a:t>
            </a:r>
            <a:endParaRPr lang="ko-KR" altLang="en-US" dirty="0" smtClean="0"/>
          </a:p>
          <a:p>
            <a:r>
              <a:rPr lang="en-US" altLang="ko-KR" b="1" dirty="0" smtClean="0">
                <a:hlinkClick r:id="rId2"/>
              </a:rPr>
              <a:t>http://mathya.com.ne.kr/home.htm</a:t>
            </a:r>
            <a:r>
              <a:rPr lang="ko-KR" altLang="en-US" b="1" dirty="0" smtClean="0"/>
              <a:t> </a:t>
            </a:r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▣ 인터넷수학여행  </a:t>
            </a:r>
            <a:r>
              <a:rPr lang="en-US" altLang="ko-KR" b="1" u="sng" dirty="0" smtClean="0">
                <a:hlinkClick r:id="rId3"/>
              </a:rPr>
              <a:t>http://www.mathkoo.com/</a:t>
            </a:r>
            <a:r>
              <a:rPr lang="ko-KR" altLang="en-US" b="1" dirty="0" smtClean="0"/>
              <a:t>   </a:t>
            </a:r>
          </a:p>
          <a:p>
            <a:r>
              <a:rPr lang="ko-KR" altLang="en-US" b="1" dirty="0" smtClean="0"/>
              <a:t>▣ </a:t>
            </a:r>
            <a:r>
              <a:rPr lang="ko-KR" altLang="en-US" b="1" dirty="0" err="1" smtClean="0"/>
              <a:t>초중고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에듀넷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(</a:t>
            </a:r>
            <a:r>
              <a:rPr lang="en-US" altLang="ko-KR" b="1" u="sng" dirty="0" smtClean="0">
                <a:hlinkClick r:id="rId4"/>
              </a:rPr>
              <a:t>http://www.edunet4u.net/index.jsp</a:t>
            </a:r>
            <a:r>
              <a:rPr lang="en-US" altLang="ko-KR" b="1" dirty="0" smtClean="0"/>
              <a:t>),  </a:t>
            </a:r>
            <a:endParaRPr lang="ko-KR" altLang="en-US" b="1" dirty="0" smtClean="0"/>
          </a:p>
          <a:p>
            <a:r>
              <a:rPr lang="ko-KR" altLang="en-US" b="1" dirty="0" smtClean="0"/>
              <a:t>▣ 공주대 중학수학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수학용어사전</a:t>
            </a:r>
            <a:r>
              <a:rPr lang="en-US" altLang="ko-KR" b="1" dirty="0" smtClean="0"/>
              <a:t>+</a:t>
            </a:r>
            <a:r>
              <a:rPr lang="ko-KR" altLang="en-US" b="1" dirty="0" smtClean="0"/>
              <a:t>중등 예상문제</a:t>
            </a:r>
            <a:r>
              <a:rPr lang="en-US" altLang="ko-KR" b="1" dirty="0" smtClean="0"/>
              <a:t>),</a:t>
            </a:r>
            <a:endParaRPr lang="ko-KR" altLang="en-US" b="1" dirty="0" smtClean="0"/>
          </a:p>
          <a:p>
            <a:r>
              <a:rPr lang="ko-KR" altLang="en-US" b="1" dirty="0" smtClean="0"/>
              <a:t>            </a:t>
            </a:r>
            <a:r>
              <a:rPr lang="en-US" altLang="ko-KR" b="1" dirty="0" smtClean="0"/>
              <a:t>&lt;</a:t>
            </a:r>
            <a:r>
              <a:rPr lang="en-US" altLang="ko-KR" b="1" dirty="0" smtClean="0">
                <a:hlinkClick r:id="rId5"/>
              </a:rPr>
              <a:t>http://math.kongju.ac.kr/math/</a:t>
            </a:r>
            <a:r>
              <a:rPr lang="en-US" altLang="ko-KR" b="1" dirty="0" smtClean="0"/>
              <a:t>&gt;,     </a:t>
            </a:r>
            <a:r>
              <a:rPr lang="ko-KR" altLang="en-US" b="1" dirty="0" smtClean="0"/>
              <a:t>공주대 중학과학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과학용어사전</a:t>
            </a:r>
            <a:r>
              <a:rPr lang="en-US" altLang="ko-KR" b="1" dirty="0" smtClean="0"/>
              <a:t>: + </a:t>
            </a:r>
            <a:r>
              <a:rPr lang="ko-KR" altLang="en-US" b="1" dirty="0" smtClean="0"/>
              <a:t>고교과학</a:t>
            </a:r>
            <a:r>
              <a:rPr lang="en-US" altLang="ko-KR" b="1" dirty="0" smtClean="0"/>
              <a:t>),</a:t>
            </a:r>
          </a:p>
          <a:p>
            <a:r>
              <a:rPr lang="en-US" altLang="ko-KR" b="1" dirty="0" smtClean="0"/>
              <a:t>            &lt;</a:t>
            </a:r>
            <a:r>
              <a:rPr lang="en-US" altLang="ko-KR" b="1" u="sng" dirty="0" smtClean="0">
                <a:hlinkClick r:id="rId6"/>
              </a:rPr>
              <a:t>http://science.kongju.ac.kr/</a:t>
            </a:r>
            <a:r>
              <a:rPr lang="ko-KR" altLang="en-US" b="1" dirty="0" smtClean="0"/>
              <a:t> </a:t>
            </a:r>
            <a:r>
              <a:rPr lang="en-US" altLang="ko-KR" b="1" dirty="0" smtClean="0"/>
              <a:t>&gt;,  </a:t>
            </a:r>
          </a:p>
          <a:p>
            <a:r>
              <a:rPr lang="en-US" altLang="ko-KR" b="1" dirty="0" smtClean="0"/>
              <a:t>     </a:t>
            </a:r>
            <a:r>
              <a:rPr lang="ko-KR" altLang="en-US" b="1" dirty="0" smtClean="0"/>
              <a:t>용어사전에서 </a:t>
            </a:r>
            <a:r>
              <a:rPr lang="ko-KR" altLang="en-US" b="1" dirty="0" err="1" smtClean="0"/>
              <a:t>ㄱ</a:t>
            </a:r>
            <a:r>
              <a:rPr lang="en-US" altLang="ko-KR" b="1" dirty="0" smtClean="0"/>
              <a:t>~</a:t>
            </a:r>
            <a:r>
              <a:rPr lang="ko-KR" altLang="en-US" b="1" dirty="0" err="1" smtClean="0"/>
              <a:t>ㅎ</a:t>
            </a:r>
            <a:r>
              <a:rPr lang="ko-KR" altLang="en-US" b="1" dirty="0" smtClean="0"/>
              <a:t> 순서로 검색 가능</a:t>
            </a:r>
            <a:r>
              <a:rPr lang="en-US" altLang="ko-KR" b="1" dirty="0" smtClean="0"/>
              <a:t>,</a:t>
            </a:r>
            <a:endParaRPr lang="ko-KR" altLang="en-US" b="1" dirty="0" smtClean="0"/>
          </a:p>
          <a:p>
            <a:r>
              <a:rPr lang="ko-KR" altLang="en-US" b="1" dirty="0" smtClean="0"/>
              <a:t>    </a:t>
            </a:r>
            <a:r>
              <a:rPr lang="en-US" altLang="ko-KR" b="1" dirty="0" smtClean="0"/>
              <a:t>"</a:t>
            </a:r>
            <a:r>
              <a:rPr lang="ko-KR" altLang="en-US" b="1" dirty="0" smtClean="0"/>
              <a:t>정보검색</a:t>
            </a:r>
            <a:r>
              <a:rPr lang="en-US" altLang="ko-KR" b="1" dirty="0" smtClean="0"/>
              <a:t>"</a:t>
            </a:r>
            <a:r>
              <a:rPr lang="ko-KR" altLang="en-US" b="1" dirty="0" smtClean="0"/>
              <a:t>에서 유익하고 다양한  외국수학 웹사이트</a:t>
            </a:r>
            <a:r>
              <a:rPr lang="en-US" altLang="ko-KR" b="1" dirty="0" smtClean="0"/>
              <a:t>,</a:t>
            </a:r>
            <a:endParaRPr lang="ko-KR" altLang="en-US" b="1" dirty="0" smtClean="0"/>
          </a:p>
          <a:p>
            <a:r>
              <a:rPr lang="ko-KR" altLang="en-US" b="1" dirty="0" smtClean="0"/>
              <a:t>    그래프 및 그림 찾기</a:t>
            </a:r>
            <a:r>
              <a:rPr lang="en-US" altLang="ko-KR" b="1" dirty="0" smtClean="0"/>
              <a:t>,</a:t>
            </a:r>
            <a:r>
              <a:rPr lang="ko-KR" altLang="en-US" b="1" dirty="0" err="1" smtClean="0"/>
              <a:t>수학교육자료찾기</a:t>
            </a:r>
            <a:r>
              <a:rPr lang="en-US" altLang="ko-KR" b="1" dirty="0" smtClean="0"/>
              <a:t>,</a:t>
            </a:r>
          </a:p>
          <a:p>
            <a:r>
              <a:rPr lang="en-US" altLang="ko-KR" b="1" dirty="0" smtClean="0"/>
              <a:t>    </a:t>
            </a:r>
            <a:r>
              <a:rPr lang="ko-KR" altLang="en-US" b="1" dirty="0" smtClean="0"/>
              <a:t>검색도구  등 검색 가능</a:t>
            </a:r>
            <a:r>
              <a:rPr lang="en-US" altLang="ko-KR" b="1" dirty="0" smtClean="0"/>
              <a:t>!!!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en-US" altLang="ko-KR" sz="4000" b="1" dirty="0" smtClean="0"/>
              <a:t>&lt; ICT</a:t>
            </a:r>
            <a:r>
              <a:rPr lang="ko-KR" altLang="en-US" sz="4000" b="1" dirty="0" smtClean="0"/>
              <a:t>활용</a:t>
            </a:r>
            <a:r>
              <a:rPr lang="en-US" altLang="ko-KR" sz="4000" b="1" dirty="0" smtClean="0"/>
              <a:t>:</a:t>
            </a:r>
            <a:r>
              <a:rPr lang="ko-KR" altLang="en-US" sz="4000" b="1" dirty="0" smtClean="0"/>
              <a:t>그래픽</a:t>
            </a:r>
            <a:r>
              <a:rPr lang="en-US" altLang="ko-KR" sz="4000" b="1" dirty="0" smtClean="0"/>
              <a:t>,</a:t>
            </a:r>
            <a:r>
              <a:rPr lang="ko-KR" altLang="en-US" sz="4000" b="1" dirty="0" err="1" smtClean="0"/>
              <a:t>플래쉬</a:t>
            </a:r>
            <a:r>
              <a:rPr lang="en-US" altLang="ko-KR" sz="4000" b="1" dirty="0" smtClean="0"/>
              <a:t>(PPT)</a:t>
            </a:r>
            <a:r>
              <a:rPr lang="ko-KR" altLang="en-US" sz="4000" b="1" dirty="0" smtClean="0"/>
              <a:t>수학 </a:t>
            </a:r>
            <a:r>
              <a:rPr lang="en-US" altLang="ko-KR" sz="4000" b="1" dirty="0" smtClean="0"/>
              <a:t>&gt; </a:t>
            </a: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55000" lnSpcReduction="20000"/>
          </a:bodyPr>
          <a:lstStyle/>
          <a:p>
            <a:r>
              <a:rPr lang="en-US" altLang="ko-KR" b="1" dirty="0" smtClean="0"/>
              <a:t>▣  </a:t>
            </a:r>
            <a:r>
              <a:rPr lang="en-US" altLang="ko-KR" b="1" dirty="0" err="1" smtClean="0"/>
              <a:t>김광수</a:t>
            </a:r>
            <a:r>
              <a:rPr lang="en-US" altLang="ko-KR" b="1" dirty="0" smtClean="0"/>
              <a:t> </a:t>
            </a:r>
            <a:r>
              <a:rPr lang="en-US" altLang="ko-KR" b="1" dirty="0" err="1" smtClean="0"/>
              <a:t>선생님의</a:t>
            </a:r>
            <a:r>
              <a:rPr lang="en-US" altLang="ko-KR" b="1" dirty="0" smtClean="0"/>
              <a:t> </a:t>
            </a:r>
            <a:r>
              <a:rPr lang="en-US" altLang="ko-KR" b="1" dirty="0" err="1" smtClean="0"/>
              <a:t>수학공부방</a:t>
            </a:r>
            <a:r>
              <a:rPr lang="en-US" altLang="ko-KR" b="1" dirty="0" smtClean="0"/>
              <a:t> (</a:t>
            </a:r>
            <a:r>
              <a:rPr lang="en-US" altLang="ko-KR" b="1" u="sng" dirty="0" smtClean="0">
                <a:hlinkClick r:id="rId2"/>
              </a:rPr>
              <a:t>http://www.kgs10.com.ne.kr/</a:t>
            </a:r>
            <a:r>
              <a:rPr lang="en-US" altLang="ko-KR" b="1" dirty="0" smtClean="0"/>
              <a:t>),  </a:t>
            </a:r>
          </a:p>
          <a:p>
            <a:r>
              <a:rPr lang="en-US" altLang="ko-KR" b="1" dirty="0" smtClean="0"/>
              <a:t>▣ </a:t>
            </a:r>
            <a:r>
              <a:rPr lang="en-US" altLang="ko-KR" b="1" dirty="0" err="1" smtClean="0"/>
              <a:t>김동욱</a:t>
            </a:r>
            <a:r>
              <a:rPr lang="en-US" altLang="ko-KR" b="1" dirty="0" smtClean="0"/>
              <a:t> </a:t>
            </a:r>
            <a:r>
              <a:rPr lang="en-US" altLang="ko-KR" b="1" dirty="0" err="1" smtClean="0"/>
              <a:t>선생님의</a:t>
            </a:r>
            <a:r>
              <a:rPr lang="en-US" altLang="ko-KR" b="1" dirty="0" smtClean="0"/>
              <a:t> </a:t>
            </a:r>
            <a:r>
              <a:rPr lang="en-US" altLang="ko-KR" b="1" dirty="0" err="1" smtClean="0"/>
              <a:t>수학마을</a:t>
            </a:r>
            <a:r>
              <a:rPr lang="en-US" altLang="ko-KR" b="1" dirty="0" smtClean="0"/>
              <a:t>(</a:t>
            </a:r>
            <a:r>
              <a:rPr lang="en-US" altLang="ko-KR" b="1" u="sng" dirty="0" smtClean="0">
                <a:hlinkClick r:id="rId3"/>
              </a:rPr>
              <a:t>http://mathtown.pe.kr/main00.htm</a:t>
            </a:r>
            <a:r>
              <a:rPr lang="en-US" altLang="ko-KR" b="1" dirty="0" smtClean="0"/>
              <a:t>), </a:t>
            </a:r>
          </a:p>
          <a:p>
            <a:r>
              <a:rPr lang="en-US" altLang="ko-KR" b="1" dirty="0" smtClean="0"/>
              <a:t>▣ </a:t>
            </a:r>
            <a:r>
              <a:rPr lang="en-US" altLang="ko-KR" b="1" dirty="0" err="1" smtClean="0"/>
              <a:t>김홍배</a:t>
            </a:r>
            <a:r>
              <a:rPr lang="en-US" altLang="ko-KR" b="1" dirty="0" smtClean="0"/>
              <a:t> </a:t>
            </a:r>
            <a:r>
              <a:rPr lang="en-US" altLang="ko-KR" b="1" dirty="0" err="1" smtClean="0"/>
              <a:t>선생님의</a:t>
            </a:r>
            <a:r>
              <a:rPr lang="en-US" altLang="ko-KR" b="1" dirty="0" smtClean="0"/>
              <a:t> </a:t>
            </a:r>
            <a:r>
              <a:rPr lang="en-US" altLang="ko-KR" b="1" dirty="0" err="1" smtClean="0"/>
              <a:t>돌배의</a:t>
            </a:r>
            <a:r>
              <a:rPr lang="en-US" altLang="ko-KR" b="1" dirty="0" smtClean="0"/>
              <a:t> </a:t>
            </a:r>
            <a:r>
              <a:rPr lang="en-US" altLang="ko-KR" b="1" dirty="0" err="1" smtClean="0"/>
              <a:t>수학천국</a:t>
            </a:r>
            <a:r>
              <a:rPr lang="en-US" altLang="ko-KR" b="1" dirty="0" smtClean="0"/>
              <a:t>(</a:t>
            </a:r>
            <a:r>
              <a:rPr lang="en-US" altLang="ko-KR" b="1" u="sng" dirty="0" smtClean="0">
                <a:hlinkClick r:id="rId4"/>
              </a:rPr>
              <a:t>http://user.chollian.net/~ddolbae5/</a:t>
            </a:r>
            <a:r>
              <a:rPr lang="en-US" altLang="ko-KR" b="1" dirty="0" smtClean="0"/>
              <a:t>), </a:t>
            </a:r>
          </a:p>
          <a:p>
            <a:r>
              <a:rPr lang="en-US" altLang="ko-KR" b="1" dirty="0" smtClean="0"/>
              <a:t>▣ </a:t>
            </a:r>
            <a:r>
              <a:rPr lang="en-US" altLang="ko-KR" b="1" dirty="0" err="1" smtClean="0"/>
              <a:t>이영샘의</a:t>
            </a:r>
            <a:r>
              <a:rPr lang="en-US" altLang="ko-KR" b="1" dirty="0" smtClean="0"/>
              <a:t> </a:t>
            </a:r>
            <a:r>
              <a:rPr lang="en-US" altLang="ko-KR" b="1" dirty="0" err="1" smtClean="0"/>
              <a:t>매일</a:t>
            </a:r>
            <a:r>
              <a:rPr lang="en-US" altLang="ko-KR" b="1" dirty="0" smtClean="0"/>
              <a:t> </a:t>
            </a:r>
            <a:r>
              <a:rPr lang="en-US" altLang="ko-KR" b="1" dirty="0" err="1" smtClean="0"/>
              <a:t>수학</a:t>
            </a:r>
            <a:r>
              <a:rPr lang="en-US" altLang="ko-KR" b="1" dirty="0" smtClean="0"/>
              <a:t> (</a:t>
            </a:r>
            <a:r>
              <a:rPr lang="en-US" altLang="ko-KR" b="1" u="sng" dirty="0" smtClean="0">
                <a:hlinkClick r:id="rId5"/>
              </a:rPr>
              <a:t>http://user.chol.com/~lyms85/</a:t>
            </a:r>
            <a:r>
              <a:rPr lang="en-US" altLang="ko-KR" b="1" dirty="0" smtClean="0"/>
              <a:t>), </a:t>
            </a:r>
          </a:p>
          <a:p>
            <a:r>
              <a:rPr lang="en-US" altLang="ko-KR" b="1" dirty="0" smtClean="0"/>
              <a:t>▣ </a:t>
            </a:r>
            <a:r>
              <a:rPr lang="en-US" altLang="ko-KR" b="1" dirty="0" err="1" smtClean="0"/>
              <a:t>서선열공통수학사이트</a:t>
            </a:r>
            <a:r>
              <a:rPr lang="en-US" altLang="ko-KR" b="1" dirty="0" smtClean="0"/>
              <a:t> </a:t>
            </a:r>
            <a:r>
              <a:rPr lang="en-US" altLang="ko-KR" b="1" u="sng" dirty="0" smtClean="0">
                <a:hlinkClick r:id="rId6"/>
              </a:rPr>
              <a:t>http://user.chollian.net/~ssy23/mat/</a:t>
            </a:r>
            <a:r>
              <a:rPr lang="en-US" altLang="ko-KR" b="1" dirty="0" smtClean="0"/>
              <a:t>  </a:t>
            </a:r>
          </a:p>
          <a:p>
            <a:r>
              <a:rPr lang="en-US" altLang="ko-KR" b="1" dirty="0" smtClean="0"/>
              <a:t>▣ </a:t>
            </a:r>
            <a:r>
              <a:rPr lang="en-US" altLang="ko-KR" b="1" dirty="0" err="1" smtClean="0"/>
              <a:t>서동회</a:t>
            </a:r>
            <a:r>
              <a:rPr lang="en-US" altLang="ko-KR" b="1" dirty="0" smtClean="0"/>
              <a:t> </a:t>
            </a:r>
            <a:r>
              <a:rPr lang="en-US" altLang="ko-KR" b="1" dirty="0" err="1" smtClean="0"/>
              <a:t>선생님의</a:t>
            </a:r>
            <a:r>
              <a:rPr lang="en-US" altLang="ko-KR" b="1" dirty="0" smtClean="0"/>
              <a:t> </a:t>
            </a:r>
            <a:r>
              <a:rPr lang="en-US" altLang="ko-KR" b="1" dirty="0" err="1" smtClean="0"/>
              <a:t>고교수학공부방</a:t>
            </a:r>
            <a:r>
              <a:rPr lang="en-US" altLang="ko-KR" b="1" dirty="0" smtClean="0"/>
              <a:t>(</a:t>
            </a:r>
            <a:r>
              <a:rPr lang="en-US" altLang="ko-KR" b="1" u="sng" dirty="0" smtClean="0">
                <a:hlinkClick r:id="rId7"/>
              </a:rPr>
              <a:t>http://user.chollian.net/~sdhbkh/</a:t>
            </a:r>
            <a:r>
              <a:rPr lang="en-US" altLang="ko-KR" b="1" dirty="0" smtClean="0"/>
              <a:t>), </a:t>
            </a:r>
          </a:p>
          <a:p>
            <a:r>
              <a:rPr lang="en-US" altLang="ko-KR" b="1" dirty="0" smtClean="0"/>
              <a:t>▣ </a:t>
            </a:r>
            <a:r>
              <a:rPr lang="en-US" altLang="ko-KR" b="1" dirty="0" err="1" smtClean="0"/>
              <a:t>황인중</a:t>
            </a:r>
            <a:r>
              <a:rPr lang="en-US" altLang="ko-KR" b="1" dirty="0" smtClean="0"/>
              <a:t> </a:t>
            </a:r>
            <a:r>
              <a:rPr lang="en-US" altLang="ko-KR" b="1" dirty="0" err="1" smtClean="0"/>
              <a:t>선생님의</a:t>
            </a:r>
            <a:r>
              <a:rPr lang="en-US" altLang="ko-KR" b="1" dirty="0" smtClean="0"/>
              <a:t> </a:t>
            </a:r>
            <a:r>
              <a:rPr lang="en-US" altLang="ko-KR" b="1" dirty="0" err="1" smtClean="0"/>
              <a:t>수학학습공간</a:t>
            </a:r>
            <a:r>
              <a:rPr lang="en-US" altLang="ko-KR" b="1" dirty="0" smtClean="0"/>
              <a:t> (</a:t>
            </a:r>
            <a:r>
              <a:rPr lang="en-US" altLang="ko-KR" b="1" u="sng" dirty="0" smtClean="0">
                <a:hlinkClick r:id="rId8"/>
              </a:rPr>
              <a:t>http://www.mathplan.com/</a:t>
            </a:r>
            <a:r>
              <a:rPr lang="en-US" altLang="ko-KR" b="1" dirty="0" smtClean="0"/>
              <a:t>), </a:t>
            </a:r>
          </a:p>
          <a:p>
            <a:r>
              <a:rPr lang="en-US" altLang="ko-KR" b="1" dirty="0" smtClean="0"/>
              <a:t>▣ </a:t>
            </a:r>
            <a:r>
              <a:rPr lang="en-US" altLang="ko-KR" b="1" dirty="0" err="1" smtClean="0"/>
              <a:t>임채오</a:t>
            </a:r>
            <a:r>
              <a:rPr lang="en-US" altLang="ko-KR" b="1" dirty="0" smtClean="0"/>
              <a:t> </a:t>
            </a:r>
            <a:r>
              <a:rPr lang="en-US" altLang="ko-KR" b="1" dirty="0" err="1" smtClean="0"/>
              <a:t>선생님의</a:t>
            </a:r>
            <a:r>
              <a:rPr lang="en-US" altLang="ko-KR" b="1" dirty="0" smtClean="0"/>
              <a:t> </a:t>
            </a:r>
            <a:r>
              <a:rPr lang="en-US" altLang="ko-KR" b="1" dirty="0" err="1" smtClean="0"/>
              <a:t>싸이버수학</a:t>
            </a:r>
            <a:endParaRPr lang="en-US" altLang="ko-KR" b="1" dirty="0" smtClean="0"/>
          </a:p>
          <a:p>
            <a:r>
              <a:rPr lang="en-US" altLang="ko-KR" b="1" dirty="0" smtClean="0"/>
              <a:t>    (</a:t>
            </a:r>
            <a:r>
              <a:rPr lang="en-US" altLang="ko-KR" b="1" u="sng" dirty="0" smtClean="0">
                <a:hlinkClick r:id="rId9"/>
              </a:rPr>
              <a:t>http://myhome.shinbiro.com/~netopia5/main.htm</a:t>
            </a:r>
            <a:r>
              <a:rPr lang="en-US" altLang="ko-KR" b="1" dirty="0" smtClean="0"/>
              <a:t>),</a:t>
            </a:r>
          </a:p>
          <a:p>
            <a:r>
              <a:rPr lang="en-US" altLang="ko-KR" b="1" dirty="0" smtClean="0"/>
              <a:t> </a:t>
            </a:r>
          </a:p>
          <a:p>
            <a:r>
              <a:rPr lang="en-US" altLang="ko-KR" b="1" dirty="0" smtClean="0"/>
              <a:t>▣ </a:t>
            </a:r>
            <a:r>
              <a:rPr lang="en-US" altLang="ko-KR" b="1" dirty="0" err="1" smtClean="0"/>
              <a:t>안민교</a:t>
            </a:r>
            <a:r>
              <a:rPr lang="en-US" altLang="ko-KR" b="1" dirty="0" smtClean="0"/>
              <a:t> </a:t>
            </a:r>
            <a:r>
              <a:rPr lang="en-US" altLang="ko-KR" b="1" dirty="0" err="1" smtClean="0"/>
              <a:t>선생님의</a:t>
            </a:r>
            <a:r>
              <a:rPr lang="en-US" altLang="ko-KR" b="1" dirty="0" smtClean="0"/>
              <a:t> </a:t>
            </a:r>
            <a:r>
              <a:rPr lang="en-US" altLang="ko-KR" b="1" dirty="0" err="1" smtClean="0"/>
              <a:t>고등수학</a:t>
            </a:r>
            <a:r>
              <a:rPr lang="en-US" altLang="ko-KR" b="1" dirty="0" smtClean="0"/>
              <a:t>  (</a:t>
            </a:r>
            <a:r>
              <a:rPr lang="en-US" altLang="ko-KR" b="1" u="sng" dirty="0" smtClean="0">
                <a:hlinkClick r:id="rId10"/>
              </a:rPr>
              <a:t>http://www.peoplism.kr/</a:t>
            </a:r>
            <a:r>
              <a:rPr lang="en-US" altLang="ko-KR" b="1" dirty="0" smtClean="0"/>
              <a:t>),</a:t>
            </a:r>
          </a:p>
          <a:p>
            <a:r>
              <a:rPr lang="en-US" altLang="ko-KR" b="1" dirty="0" smtClean="0"/>
              <a:t> </a:t>
            </a:r>
          </a:p>
          <a:p>
            <a:r>
              <a:rPr lang="en-US" altLang="ko-KR" b="1" dirty="0" smtClean="0"/>
              <a:t>&lt;&lt; 50 </a:t>
            </a:r>
            <a:r>
              <a:rPr lang="en-US" altLang="ko-KR" b="1" dirty="0" err="1" smtClean="0"/>
              <a:t>전과목</a:t>
            </a:r>
            <a:r>
              <a:rPr lang="en-US" altLang="ko-KR" b="1" dirty="0" smtClean="0"/>
              <a:t> </a:t>
            </a:r>
            <a:r>
              <a:rPr lang="en-US" altLang="ko-KR" b="1" dirty="0" err="1" smtClean="0"/>
              <a:t>학습사이트</a:t>
            </a:r>
            <a:r>
              <a:rPr lang="en-US" altLang="ko-KR" b="1" dirty="0" smtClean="0"/>
              <a:t> </a:t>
            </a:r>
            <a:r>
              <a:rPr lang="en-US" altLang="ko-KR" b="1" dirty="0" err="1" smtClean="0"/>
              <a:t>모음</a:t>
            </a:r>
            <a:r>
              <a:rPr lang="en-US" altLang="ko-KR" b="1" dirty="0" smtClean="0"/>
              <a:t> : </a:t>
            </a:r>
            <a:r>
              <a:rPr lang="en-US" altLang="ko-KR" b="1" dirty="0" err="1" smtClean="0"/>
              <a:t>독일</a:t>
            </a:r>
            <a:r>
              <a:rPr lang="en-US" altLang="ko-KR" b="1" dirty="0" smtClean="0"/>
              <a:t> </a:t>
            </a:r>
            <a:r>
              <a:rPr lang="en-US" altLang="ko-KR" b="1" dirty="0" err="1" smtClean="0"/>
              <a:t>교민</a:t>
            </a:r>
            <a:r>
              <a:rPr lang="en-US" altLang="ko-KR" b="1" dirty="0" smtClean="0"/>
              <a:t> </a:t>
            </a:r>
            <a:r>
              <a:rPr lang="en-US" altLang="ko-KR" b="1" dirty="0" err="1" smtClean="0"/>
              <a:t>믹싱</a:t>
            </a:r>
            <a:r>
              <a:rPr lang="en-US" altLang="ko-KR" b="1" dirty="0" smtClean="0"/>
              <a:t>  &gt;&gt;</a:t>
            </a:r>
          </a:p>
          <a:p>
            <a:r>
              <a:rPr lang="en-US" altLang="ko-KR" b="1" dirty="0" smtClean="0">
                <a:hlinkClick r:id="rId11"/>
              </a:rPr>
              <a:t>http://www.kimsi.net/ganada/technote/read.cgi?board=hobby&amp;y_number=49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3200" b="1" dirty="0" smtClean="0"/>
              <a:t>음악사이트에서 정서도 키우세요</a:t>
            </a:r>
            <a:r>
              <a:rPr lang="en-US" altLang="ko-KR" sz="3200" b="1" dirty="0" smtClean="0"/>
              <a:t>! 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ko-KR" altLang="en-US" b="1" dirty="0" smtClean="0"/>
              <a:t> 아래 음악사이트에서 정서도 키우세요</a:t>
            </a:r>
            <a:r>
              <a:rPr lang="en-US" altLang="ko-KR" b="1" dirty="0" smtClean="0"/>
              <a:t>! </a:t>
            </a:r>
            <a:endParaRPr lang="ko-KR" altLang="en-US" dirty="0" smtClean="0"/>
          </a:p>
          <a:p>
            <a:r>
              <a:rPr lang="ko-KR" altLang="en-US" b="1" dirty="0" smtClean="0"/>
              <a:t>   </a:t>
            </a:r>
            <a:r>
              <a:rPr lang="ko-KR" altLang="en-US" b="1" dirty="0" err="1" smtClean="0"/>
              <a:t>내마음의</a:t>
            </a:r>
            <a:r>
              <a:rPr lang="ko-KR" altLang="en-US" b="1" dirty="0" smtClean="0"/>
              <a:t> 노래 가곡</a:t>
            </a:r>
            <a:r>
              <a:rPr lang="en-US" altLang="ko-KR" b="1" dirty="0" smtClean="0"/>
              <a:t>: </a:t>
            </a:r>
            <a:r>
              <a:rPr lang="en-US" altLang="ko-KR" b="1" dirty="0" smtClean="0">
                <a:hlinkClick r:id="rId2"/>
              </a:rPr>
              <a:t>http://www.krsong.com/gnuboard4/</a:t>
            </a:r>
            <a:endParaRPr lang="en-US" altLang="ko-KR" b="1" dirty="0" smtClean="0"/>
          </a:p>
          <a:p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   풀잎동요</a:t>
            </a:r>
            <a:r>
              <a:rPr lang="en-US" altLang="ko-KR" b="1" dirty="0" smtClean="0"/>
              <a:t>:http://pullip.ktdom.com/,</a:t>
            </a:r>
            <a:endParaRPr lang="ko-KR" altLang="en-US" dirty="0" smtClean="0"/>
          </a:p>
          <a:p>
            <a:r>
              <a:rPr lang="ko-KR" altLang="en-US" b="1" dirty="0" smtClean="0"/>
              <a:t>   파인 음악    </a:t>
            </a:r>
            <a:r>
              <a:rPr lang="en-US" altLang="ko-KR" b="1" dirty="0" smtClean="0">
                <a:hlinkClick r:id="rId3"/>
              </a:rPr>
              <a:t>http://finemusic.co.kr/</a:t>
            </a:r>
            <a:r>
              <a:rPr lang="en-US" altLang="ko-KR" b="1" dirty="0" smtClean="0"/>
              <a:t>, </a:t>
            </a:r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   전남중등음악사랑연구회 </a:t>
            </a:r>
            <a:r>
              <a:rPr lang="en-US" altLang="ko-KR" b="1" dirty="0" smtClean="0">
                <a:hlinkClick r:id="rId4"/>
              </a:rPr>
              <a:t>http://jnjmuse.cnei.or.kr/</a:t>
            </a:r>
            <a:r>
              <a:rPr lang="en-US" altLang="ko-KR" b="1" dirty="0" smtClean="0"/>
              <a:t>,</a:t>
            </a:r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여수정보과학고 조영심선생님의 팝송      </a:t>
            </a:r>
            <a:endParaRPr lang="en-US" altLang="ko-KR" b="1" dirty="0" smtClean="0"/>
          </a:p>
          <a:p>
            <a:r>
              <a:rPr lang="en-US" altLang="ko-KR" b="1" dirty="0" smtClean="0"/>
              <a:t>(</a:t>
            </a:r>
            <a:r>
              <a:rPr lang="en-US" altLang="ko-KR" b="1" dirty="0" smtClean="0">
                <a:hlinkClick r:id="rId5"/>
              </a:rPr>
              <a:t>http://www.yosuis.hs.kr/~youngsim/</a:t>
            </a:r>
            <a:r>
              <a:rPr lang="en-US" altLang="ko-KR" b="1" dirty="0" smtClean="0"/>
              <a:t>),</a:t>
            </a:r>
          </a:p>
          <a:p>
            <a:endParaRPr lang="en-US" altLang="ko-KR" b="1" dirty="0" smtClean="0"/>
          </a:p>
          <a:p>
            <a:r>
              <a:rPr lang="en-US" altLang="ko-KR" b="1" dirty="0" smtClean="0"/>
              <a:t> ★ </a:t>
            </a:r>
            <a:r>
              <a:rPr lang="en-US" altLang="ko-KR" b="1" dirty="0" smtClean="0">
                <a:hlinkClick r:id="rId6"/>
              </a:rPr>
              <a:t>http://weekstudy.coolschool.co.kr/study/pops/pops_list.htm</a:t>
            </a:r>
            <a:r>
              <a:rPr lang="ko-KR" altLang="en-US" b="1" dirty="0" smtClean="0"/>
              <a:t> </a:t>
            </a:r>
            <a:r>
              <a:rPr lang="en-US" altLang="ko-KR" b="1" dirty="0" smtClean="0"/>
              <a:t>,</a:t>
            </a:r>
          </a:p>
          <a:p>
            <a:r>
              <a:rPr lang="en-US" altLang="ko-KR" b="1" dirty="0" smtClean="0"/>
              <a:t>   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 smtClean="0"/>
              <a:t> 독서 전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중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후 </a:t>
            </a:r>
            <a:r>
              <a:rPr lang="ko-KR" altLang="en-US" b="1" dirty="0" err="1" smtClean="0"/>
              <a:t>논구술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ko-KR" altLang="en-US" b="1" dirty="0" smtClean="0"/>
              <a:t>독서 혹은 학습  전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중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후 </a:t>
            </a:r>
            <a:r>
              <a:rPr lang="ko-KR" altLang="en-US" b="1" dirty="0" err="1" smtClean="0"/>
              <a:t>논구술</a:t>
            </a:r>
            <a:r>
              <a:rPr lang="en-US" altLang="ko-KR" b="1" dirty="0" smtClean="0"/>
              <a:t>(+</a:t>
            </a:r>
            <a:r>
              <a:rPr lang="ko-KR" altLang="en-US" b="1" dirty="0" smtClean="0"/>
              <a:t>발표력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은</a:t>
            </a:r>
            <a:endParaRPr lang="ko-KR" altLang="en-US" dirty="0" smtClean="0"/>
          </a:p>
          <a:p>
            <a:r>
              <a:rPr lang="en-US" altLang="ko-KR" b="1" dirty="0" smtClean="0"/>
              <a:t>&lt;+</a:t>
            </a:r>
            <a:r>
              <a:rPr lang="ko-KR" altLang="en-US" b="1" dirty="0" smtClean="0"/>
              <a:t>영어 </a:t>
            </a:r>
            <a:r>
              <a:rPr lang="ko-KR" altLang="en-US" b="1" dirty="0" err="1" smtClean="0"/>
              <a:t>프리젠테이션</a:t>
            </a:r>
            <a:r>
              <a:rPr lang="ko-KR" altLang="en-US" b="1" dirty="0" smtClean="0"/>
              <a:t> 학습</a:t>
            </a:r>
            <a:r>
              <a:rPr lang="en-US" altLang="ko-KR" b="1" dirty="0" smtClean="0"/>
              <a:t>:</a:t>
            </a:r>
            <a:r>
              <a:rPr lang="ko-KR" altLang="en-US" b="1" dirty="0" smtClean="0"/>
              <a:t>호주 과학수학학교</a:t>
            </a:r>
            <a:endParaRPr lang="ko-KR" altLang="en-US" dirty="0" smtClean="0"/>
          </a:p>
          <a:p>
            <a:r>
              <a:rPr lang="ko-KR" altLang="en-US" b="1" dirty="0" smtClean="0"/>
              <a:t>   </a:t>
            </a:r>
            <a:r>
              <a:rPr lang="en-US" altLang="ko-KR" b="1" dirty="0" smtClean="0">
                <a:hlinkClick r:id="rId2"/>
              </a:rPr>
              <a:t>http://www.asms.sa.edu.au/Pages/default.aspx</a:t>
            </a:r>
            <a:r>
              <a:rPr lang="ko-KR" altLang="en-US" b="1" dirty="0" smtClean="0"/>
              <a:t> </a:t>
            </a:r>
            <a:r>
              <a:rPr lang="en-US" altLang="ko-KR" b="1" dirty="0" smtClean="0"/>
              <a:t>&gt;</a:t>
            </a:r>
            <a:endParaRPr lang="ko-KR" altLang="en-US" dirty="0" smtClean="0"/>
          </a:p>
          <a:p>
            <a:r>
              <a:rPr lang="ko-KR" altLang="en-US" b="1" dirty="0" err="1" smtClean="0"/>
              <a:t>학기별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학년별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과목별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학습 </a:t>
            </a:r>
            <a:r>
              <a:rPr lang="ko-KR" altLang="en-US" b="1" dirty="0" err="1" smtClean="0"/>
              <a:t>프로젝트별</a:t>
            </a:r>
            <a:r>
              <a:rPr lang="ko-KR" altLang="en-US" b="1" dirty="0" smtClean="0"/>
              <a:t> </a:t>
            </a:r>
            <a:endParaRPr lang="ko-KR" altLang="en-US" dirty="0" smtClean="0"/>
          </a:p>
          <a:p>
            <a:r>
              <a:rPr lang="ko-KR" altLang="en-US" b="1" dirty="0" smtClean="0"/>
              <a:t>연계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통합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융합*하여 개발학습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정진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발전하세요</a:t>
            </a:r>
            <a:r>
              <a:rPr lang="en-US" altLang="ko-KR" b="1" dirty="0" smtClean="0"/>
              <a:t>!</a:t>
            </a:r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* </a:t>
            </a:r>
            <a:r>
              <a:rPr lang="ko-KR" altLang="en-US" b="1" dirty="0" err="1" smtClean="0"/>
              <a:t>뇌공학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인문</a:t>
            </a:r>
            <a:r>
              <a:rPr lang="en-US" altLang="ko-KR" b="1" dirty="0" smtClean="0"/>
              <a:t>+</a:t>
            </a:r>
            <a:r>
              <a:rPr lang="ko-KR" altLang="en-US" b="1" dirty="0" smtClean="0"/>
              <a:t>과학 통합 지식기반사회 열림</a:t>
            </a:r>
            <a:r>
              <a:rPr lang="en-US" altLang="ko-KR" b="1" dirty="0" smtClean="0"/>
              <a:t>!)   </a:t>
            </a:r>
            <a:endParaRPr lang="ko-KR" altLang="en-US" dirty="0" smtClean="0"/>
          </a:p>
          <a:p>
            <a:r>
              <a:rPr lang="ko-KR" altLang="en-US" b="1" dirty="0" smtClean="0"/>
              <a:t>           </a:t>
            </a:r>
            <a:r>
              <a:rPr lang="en-US" altLang="ko-KR" b="1" dirty="0" smtClean="0">
                <a:hlinkClick r:id="rId3"/>
              </a:rPr>
              <a:t>http://biosys.kaist.ac.kr/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b="1" dirty="0" smtClean="0"/>
              <a:t>           </a:t>
            </a:r>
            <a:r>
              <a:rPr lang="en-US" altLang="ko-KR" b="1" dirty="0" smtClean="0">
                <a:hlinkClick r:id="rId4"/>
              </a:rPr>
              <a:t>http://csai.yonsei.ac.kr/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b="1" dirty="0" smtClean="0"/>
              <a:t>           </a:t>
            </a:r>
            <a:r>
              <a:rPr lang="en-US" altLang="ko-KR" b="1" dirty="0" smtClean="0">
                <a:hlinkClick r:id="rId5"/>
              </a:rPr>
              <a:t>http://brain.korea.ac.kr/</a:t>
            </a:r>
            <a:endParaRPr lang="ko-KR" altLang="en-US" dirty="0" smtClean="0"/>
          </a:p>
          <a:p>
            <a:r>
              <a:rPr lang="ko-KR" altLang="en-US" dirty="0" smtClean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ko-KR" altLang="en-US" b="1" dirty="0" smtClean="0"/>
              <a:t>위인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철학자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사상</a:t>
            </a:r>
            <a:r>
              <a:rPr lang="en-US" altLang="ko-KR" b="1" dirty="0" smtClean="0"/>
              <a:t>) 100</a:t>
            </a: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r>
              <a:rPr lang="ko-KR" altLang="en-US" b="1" dirty="0" smtClean="0"/>
              <a:t>  퇴계 </a:t>
            </a:r>
            <a:r>
              <a:rPr lang="ko-KR" altLang="en-US" b="1" dirty="0" smtClean="0"/>
              <a:t>이황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경</a:t>
            </a:r>
            <a:r>
              <a:rPr lang="en-US" altLang="ko-KR" b="1" dirty="0" smtClean="0"/>
              <a:t>),</a:t>
            </a:r>
            <a:r>
              <a:rPr lang="ko-KR" altLang="en-US" b="1" dirty="0" smtClean="0"/>
              <a:t>데카르트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의심</a:t>
            </a:r>
            <a:r>
              <a:rPr lang="en-US" altLang="ko-KR" b="1" dirty="0" smtClean="0"/>
              <a:t>),</a:t>
            </a:r>
            <a:r>
              <a:rPr lang="ko-KR" altLang="en-US" b="1" dirty="0" smtClean="0"/>
              <a:t>로크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타불라라사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  </a:t>
            </a:r>
            <a:r>
              <a:rPr lang="ko-KR" altLang="en-US" b="1" dirty="0" err="1" smtClean="0"/>
              <a:t>한비자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상과 벌</a:t>
            </a:r>
            <a:r>
              <a:rPr lang="en-US" altLang="ko-KR" b="1" dirty="0" smtClean="0"/>
              <a:t>),</a:t>
            </a:r>
            <a:r>
              <a:rPr lang="ko-KR" altLang="en-US" b="1" dirty="0" err="1" smtClean="0"/>
              <a:t>제논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논리</a:t>
            </a:r>
            <a:r>
              <a:rPr lang="en-US" altLang="ko-KR" b="1" dirty="0" smtClean="0"/>
              <a:t>),</a:t>
            </a:r>
            <a:r>
              <a:rPr lang="ko-KR" altLang="en-US" b="1" dirty="0" smtClean="0"/>
              <a:t>복희씨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주역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  아우구스티누스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신의 사랑</a:t>
            </a:r>
            <a:r>
              <a:rPr lang="en-US" altLang="ko-KR" b="1" dirty="0" smtClean="0"/>
              <a:t>),</a:t>
            </a:r>
            <a:r>
              <a:rPr lang="ko-KR" altLang="en-US" b="1" dirty="0" smtClean="0"/>
              <a:t>주희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성리학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  순자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마음 닦기</a:t>
            </a:r>
            <a:r>
              <a:rPr lang="en-US" altLang="ko-KR" b="1" dirty="0" smtClean="0"/>
              <a:t>),</a:t>
            </a:r>
            <a:r>
              <a:rPr lang="ko-KR" altLang="en-US" b="1" dirty="0" smtClean="0"/>
              <a:t>모택동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건국 이야기</a:t>
            </a:r>
            <a:r>
              <a:rPr lang="en-US" altLang="ko-KR" b="1" dirty="0" smtClean="0"/>
              <a:t>),</a:t>
            </a:r>
          </a:p>
          <a:p>
            <a:r>
              <a:rPr lang="en-US" altLang="ko-KR" b="1" dirty="0" smtClean="0"/>
              <a:t> </a:t>
            </a:r>
            <a:r>
              <a:rPr lang="en-US" altLang="ko-KR" b="1" dirty="0" smtClean="0"/>
              <a:t> </a:t>
            </a:r>
            <a:r>
              <a:rPr lang="ko-KR" altLang="en-US" b="1" dirty="0" smtClean="0"/>
              <a:t>루소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교육</a:t>
            </a:r>
            <a:r>
              <a:rPr lang="en-US" altLang="ko-KR" b="1" dirty="0" smtClean="0"/>
              <a:t>),</a:t>
            </a:r>
            <a:r>
              <a:rPr lang="ko-KR" altLang="en-US" b="1" dirty="0" err="1" smtClean="0"/>
              <a:t>가다머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선입견</a:t>
            </a:r>
            <a:r>
              <a:rPr lang="en-US" altLang="ko-KR" b="1" dirty="0" smtClean="0"/>
              <a:t>),</a:t>
            </a:r>
            <a:r>
              <a:rPr lang="ko-KR" altLang="en-US" b="1" dirty="0" smtClean="0"/>
              <a:t>비트겐슈타인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언어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  </a:t>
            </a:r>
            <a:r>
              <a:rPr lang="ko-KR" altLang="en-US" b="1" dirty="0" err="1" smtClean="0"/>
              <a:t>막스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베버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카리스만</a:t>
            </a:r>
            <a:r>
              <a:rPr lang="en-US" altLang="ko-KR" b="1" dirty="0" smtClean="0"/>
              <a:t>),</a:t>
            </a:r>
          </a:p>
          <a:p>
            <a:r>
              <a:rPr lang="en-US" altLang="ko-KR" b="1" dirty="0" smtClean="0"/>
              <a:t> </a:t>
            </a:r>
            <a:r>
              <a:rPr lang="en-US" altLang="ko-KR" b="1" dirty="0" smtClean="0"/>
              <a:t> </a:t>
            </a:r>
            <a:r>
              <a:rPr lang="ko-KR" altLang="en-US" b="1" dirty="0" err="1" smtClean="0"/>
              <a:t>키르케고르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죽음에 이르는 병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  노자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도</a:t>
            </a:r>
            <a:r>
              <a:rPr lang="en-US" altLang="ko-KR" b="1" dirty="0" smtClean="0"/>
              <a:t>),</a:t>
            </a:r>
            <a:r>
              <a:rPr lang="ko-KR" altLang="en-US" b="1" dirty="0" smtClean="0"/>
              <a:t>쇼펜하우어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의지</a:t>
            </a:r>
            <a:r>
              <a:rPr lang="en-US" altLang="ko-KR" b="1" dirty="0" smtClean="0"/>
              <a:t>),</a:t>
            </a:r>
            <a:r>
              <a:rPr lang="ko-KR" altLang="en-US" b="1" dirty="0" smtClean="0"/>
              <a:t>토크빌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민주주의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  </a:t>
            </a:r>
            <a:r>
              <a:rPr lang="ko-KR" altLang="en-US" b="1" dirty="0" err="1" smtClean="0"/>
              <a:t>에리히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프롬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사랑</a:t>
            </a:r>
            <a:r>
              <a:rPr lang="en-US" altLang="ko-KR" b="1" dirty="0" smtClean="0"/>
              <a:t>),</a:t>
            </a:r>
            <a:r>
              <a:rPr lang="ko-KR" altLang="en-US" b="1" dirty="0" err="1" smtClean="0"/>
              <a:t>애덤스미스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보이지 않는 손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  탈레스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아르케</a:t>
            </a:r>
            <a:r>
              <a:rPr lang="en-US" altLang="ko-KR" b="1" dirty="0" smtClean="0"/>
              <a:t>),</a:t>
            </a:r>
            <a:r>
              <a:rPr lang="ko-KR" altLang="en-US" b="1" dirty="0" err="1" smtClean="0"/>
              <a:t>토머스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쿤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패러다임</a:t>
            </a:r>
            <a:r>
              <a:rPr lang="en-US" altLang="ko-KR" b="1" dirty="0" smtClean="0"/>
              <a:t>),</a:t>
            </a:r>
          </a:p>
          <a:p>
            <a:r>
              <a:rPr lang="en-US" altLang="ko-KR" b="1" dirty="0" smtClean="0"/>
              <a:t> </a:t>
            </a:r>
            <a:r>
              <a:rPr lang="en-US" altLang="ko-KR" b="1" dirty="0" smtClean="0"/>
              <a:t> </a:t>
            </a:r>
            <a:r>
              <a:rPr lang="ko-KR" altLang="en-US" b="1" dirty="0" smtClean="0"/>
              <a:t>박지원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이용후생</a:t>
            </a:r>
            <a:r>
              <a:rPr lang="en-US" altLang="ko-KR" b="1" dirty="0" smtClean="0"/>
              <a:t>),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en-US" altLang="ko-KR" b="1" dirty="0" smtClean="0"/>
              <a:t>OECD PISA  </a:t>
            </a:r>
            <a:br>
              <a:rPr lang="en-US" altLang="ko-KR" b="1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en-US" altLang="ko-KR" b="1" dirty="0" err="1" smtClean="0"/>
              <a:t>Programme</a:t>
            </a:r>
            <a:r>
              <a:rPr lang="en-US" altLang="ko-KR" b="1" dirty="0" smtClean="0"/>
              <a:t> for International Student Assessment           (OECD</a:t>
            </a:r>
            <a:r>
              <a:rPr lang="ko-KR" altLang="en-US" b="1" dirty="0" smtClean="0"/>
              <a:t>국가 학업성취도 결과</a:t>
            </a:r>
            <a:r>
              <a:rPr lang="en-US" altLang="ko-KR" b="1" dirty="0" smtClean="0"/>
              <a:t>),</a:t>
            </a:r>
          </a:p>
          <a:p>
            <a:r>
              <a:rPr lang="en-US" altLang="ko-KR" b="1" dirty="0" smtClean="0"/>
              <a:t>    </a:t>
            </a:r>
            <a:r>
              <a:rPr lang="en-US" altLang="ko-KR" b="1" dirty="0" smtClean="0">
                <a:hlinkClick r:id="rId2"/>
              </a:rPr>
              <a:t>http://www.kice.re.kr/index.do</a:t>
            </a:r>
            <a:r>
              <a:rPr lang="ko-KR" altLang="en-US" b="1" dirty="0" smtClean="0"/>
              <a:t> </a:t>
            </a:r>
            <a:r>
              <a:rPr lang="en-US" altLang="ko-KR" b="1" dirty="0" smtClean="0"/>
              <a:t>,</a:t>
            </a:r>
          </a:p>
          <a:p>
            <a:r>
              <a:rPr lang="en-US" altLang="ko-KR" b="1" dirty="0" smtClean="0"/>
              <a:t>     </a:t>
            </a:r>
            <a:r>
              <a:rPr lang="en-US" altLang="ko-KR" b="1" dirty="0" smtClean="0">
                <a:hlinkClick r:id="rId3"/>
              </a:rPr>
              <a:t>http://e.kice.re.kr/uploadfile/news/file/26.pdf</a:t>
            </a:r>
            <a:r>
              <a:rPr lang="en-US" altLang="ko-KR" b="1" dirty="0" smtClean="0"/>
              <a:t>,</a:t>
            </a:r>
          </a:p>
          <a:p>
            <a:r>
              <a:rPr lang="en-US" altLang="ko-KR" b="1" dirty="0" smtClean="0"/>
              <a:t>     </a:t>
            </a:r>
            <a:r>
              <a:rPr lang="en-US" altLang="ko-KR" b="1" dirty="0" smtClean="0">
                <a:hlinkClick r:id="rId4"/>
              </a:rPr>
              <a:t>http://www.kice.re.kr/ko/board/list.do?cPage=9&amp;menu_id=10076</a:t>
            </a:r>
            <a:r>
              <a:rPr lang="en-US" altLang="ko-KR" b="1" dirty="0" smtClean="0"/>
              <a:t>, </a:t>
            </a:r>
          </a:p>
          <a:p>
            <a:r>
              <a:rPr lang="en-US" altLang="ko-KR" b="1" dirty="0" smtClean="0"/>
              <a:t> </a:t>
            </a:r>
          </a:p>
          <a:p>
            <a:r>
              <a:rPr lang="ko-KR" altLang="en-US" b="1" dirty="0" smtClean="0"/>
              <a:t>핀란드 교육위원회</a:t>
            </a:r>
          </a:p>
          <a:p>
            <a:r>
              <a:rPr lang="en-US" altLang="ko-KR" b="1" dirty="0" smtClean="0">
                <a:hlinkClick r:id="rId5"/>
              </a:rPr>
              <a:t>http://www.oph.fi/english/frontpage.asp?path=447</a:t>
            </a:r>
            <a:r>
              <a:rPr lang="en-US" altLang="ko-KR" b="1" dirty="0" smtClean="0"/>
              <a:t>,  </a:t>
            </a:r>
          </a:p>
          <a:p>
            <a:r>
              <a:rPr lang="ko-KR" altLang="en-US" b="1" dirty="0" smtClean="0"/>
              <a:t>핀란드한인회  </a:t>
            </a:r>
            <a:r>
              <a:rPr lang="en-US" altLang="ko-KR" b="1" dirty="0" smtClean="0">
                <a:hlinkClick r:id="rId6"/>
              </a:rPr>
              <a:t>http://www.finnkorea.com/ , </a:t>
            </a:r>
          </a:p>
          <a:p>
            <a:r>
              <a:rPr lang="ko-KR" altLang="en-US" b="1" dirty="0" smtClean="0"/>
              <a:t>          한국교육과정평가원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한국대학교육협의회</a:t>
            </a:r>
            <a:r>
              <a:rPr lang="en-US" altLang="ko-KR" b="1" dirty="0" smtClean="0"/>
              <a:t>, </a:t>
            </a:r>
          </a:p>
          <a:p>
            <a:r>
              <a:rPr lang="ko-KR" altLang="en-US" b="1" dirty="0" smtClean="0"/>
              <a:t>한국수학인증시험</a:t>
            </a:r>
            <a:r>
              <a:rPr lang="en-US" altLang="ko-KR" b="1" dirty="0" smtClean="0"/>
              <a:t>, </a:t>
            </a:r>
            <a:r>
              <a:rPr lang="ko-KR" altLang="en-US" b="1" dirty="0" smtClean="0"/>
              <a:t>한국학력평가연구원</a:t>
            </a:r>
            <a:r>
              <a:rPr lang="en-US" altLang="ko-KR" b="1" dirty="0" smtClean="0"/>
              <a:t>&lt; </a:t>
            </a:r>
            <a:r>
              <a:rPr lang="en-US" altLang="ko-KR" b="1" dirty="0" smtClean="0">
                <a:hlinkClick r:id="rId7"/>
              </a:rPr>
              <a:t>http://www.kerei.net/</a:t>
            </a:r>
            <a:r>
              <a:rPr lang="ko-KR" altLang="en-US" b="1" dirty="0" smtClean="0"/>
              <a:t> </a:t>
            </a:r>
            <a:r>
              <a:rPr lang="en-US" altLang="ko-KR" b="1" dirty="0" smtClean="0"/>
              <a:t>&gt;, 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dirty="0" smtClean="0"/>
              <a:t>유익 사이트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altLang="ko-KR" b="1" dirty="0" smtClean="0"/>
              <a:t>@ </a:t>
            </a:r>
            <a:r>
              <a:rPr lang="ko-KR" altLang="en-US" b="1" dirty="0" smtClean="0"/>
              <a:t>수학용어 영어 한글 대비</a:t>
            </a:r>
            <a:endParaRPr lang="ko-KR" altLang="en-US" dirty="0" smtClean="0"/>
          </a:p>
          <a:p>
            <a:r>
              <a:rPr lang="ko-KR" altLang="en-US" b="1" dirty="0" smtClean="0"/>
              <a:t> </a:t>
            </a:r>
            <a:r>
              <a:rPr lang="en-US" altLang="ko-KR" b="1" dirty="0" smtClean="0"/>
              <a:t>&lt;</a:t>
            </a:r>
            <a:r>
              <a:rPr lang="en-US" altLang="ko-KR" b="1" dirty="0" smtClean="0">
                <a:hlinkClick r:id="rId2"/>
              </a:rPr>
              <a:t>http://mathnet.kaist.ac.kr/mathnet/math_list.php?shell=none</a:t>
            </a:r>
            <a:r>
              <a:rPr lang="en-US" altLang="ko-KR" b="1" dirty="0" smtClean="0"/>
              <a:t>&gt;, </a:t>
            </a:r>
          </a:p>
          <a:p>
            <a:r>
              <a:rPr lang="ko-KR" altLang="en-US" dirty="0" smtClean="0"/>
              <a:t> </a:t>
            </a:r>
          </a:p>
          <a:p>
            <a:r>
              <a:rPr lang="en-US" altLang="ko-KR" b="1" dirty="0" smtClean="0"/>
              <a:t>@ </a:t>
            </a:r>
            <a:r>
              <a:rPr lang="ko-KR" altLang="en-US" b="1" dirty="0" smtClean="0"/>
              <a:t>청소년권장사이트</a:t>
            </a:r>
            <a:r>
              <a:rPr lang="en-US" altLang="ko-KR" b="1" dirty="0" smtClean="0"/>
              <a:t>(</a:t>
            </a:r>
            <a:r>
              <a:rPr lang="en-US" altLang="ko-KR" b="1" dirty="0" smtClean="0">
                <a:hlinkClick r:id="rId3"/>
              </a:rPr>
              <a:t>http://www.iteennet.or.kr/</a:t>
            </a:r>
            <a:r>
              <a:rPr lang="en-US" altLang="ko-KR" b="1" dirty="0" smtClean="0"/>
              <a:t>),</a:t>
            </a:r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en-US" altLang="ko-KR" b="1" dirty="0" smtClean="0"/>
              <a:t>@ KOEL(</a:t>
            </a:r>
            <a:r>
              <a:rPr lang="en-US" altLang="ko-KR" b="1" dirty="0" smtClean="0">
                <a:hlinkClick r:id="rId4"/>
              </a:rPr>
              <a:t>http://www.koel.or.kr/</a:t>
            </a:r>
            <a:r>
              <a:rPr lang="en-US" altLang="ko-KR" b="1" dirty="0" smtClean="0"/>
              <a:t>),</a:t>
            </a:r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en-US" altLang="ko-KR" b="1" dirty="0" smtClean="0"/>
              <a:t>@ </a:t>
            </a:r>
            <a:r>
              <a:rPr lang="ko-KR" altLang="en-US" b="1" dirty="0" err="1" smtClean="0"/>
              <a:t>수퍼스쿨</a:t>
            </a:r>
            <a:r>
              <a:rPr lang="ko-KR" altLang="en-US" b="1" dirty="0" smtClean="0"/>
              <a:t>  </a:t>
            </a:r>
            <a:r>
              <a:rPr lang="en-US" altLang="ko-KR" b="1" dirty="0" smtClean="0">
                <a:hlinkClick r:id="rId5"/>
              </a:rPr>
              <a:t>http://superschool.co.kr/ 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dirty="0" smtClean="0"/>
              <a:t>유익 사이트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sz="2400" b="1" dirty="0" smtClean="0"/>
              <a:t>@ </a:t>
            </a:r>
            <a:r>
              <a:rPr lang="ko-KR" altLang="en-US" sz="2400" b="1" dirty="0" err="1" smtClean="0"/>
              <a:t>강력완소</a:t>
            </a:r>
            <a:r>
              <a:rPr lang="ko-KR" altLang="en-US" sz="2400" b="1" dirty="0" smtClean="0"/>
              <a:t> 스쿨플러스 포탈</a:t>
            </a:r>
            <a:endParaRPr lang="ko-KR" altLang="en-US" sz="2400" dirty="0" smtClean="0"/>
          </a:p>
          <a:p>
            <a:r>
              <a:rPr lang="ko-KR" altLang="en-US" sz="2400" b="1" dirty="0" smtClean="0"/>
              <a:t>    </a:t>
            </a:r>
            <a:r>
              <a:rPr lang="ko-KR" altLang="en-US" sz="2400" dirty="0" smtClean="0"/>
              <a:t>   </a:t>
            </a:r>
            <a:r>
              <a:rPr lang="en-US" altLang="ko-KR" sz="2400" b="1" dirty="0" smtClean="0"/>
              <a:t>&lt;&lt; </a:t>
            </a:r>
            <a:r>
              <a:rPr lang="en-US" altLang="ko-KR" sz="2400" b="1" dirty="0" smtClean="0">
                <a:hlinkClick r:id="rId2"/>
              </a:rPr>
              <a:t>http://ipco.byus.net/tech/iboard.php</a:t>
            </a:r>
            <a:r>
              <a:rPr lang="ko-KR" altLang="en-US" sz="2400" b="1" dirty="0" smtClean="0"/>
              <a:t> </a:t>
            </a:r>
            <a:r>
              <a:rPr lang="en-US" altLang="ko-KR" sz="2400" b="1" dirty="0" smtClean="0"/>
              <a:t>&gt;&gt;,  </a:t>
            </a:r>
            <a:r>
              <a:rPr lang="ko-KR" altLang="en-US" sz="2400" dirty="0" smtClean="0"/>
              <a:t> </a:t>
            </a:r>
          </a:p>
          <a:p>
            <a:r>
              <a:rPr lang="ko-KR" altLang="en-US" sz="2400" dirty="0" smtClean="0"/>
              <a:t> </a:t>
            </a:r>
          </a:p>
          <a:p>
            <a:r>
              <a:rPr lang="en-US" altLang="ko-KR" sz="2400" b="1" dirty="0" smtClean="0"/>
              <a:t>@ </a:t>
            </a:r>
            <a:r>
              <a:rPr lang="ko-KR" altLang="en-US" sz="2400" b="1" dirty="0" smtClean="0"/>
              <a:t>초 </a:t>
            </a:r>
            <a:r>
              <a:rPr lang="en-US" altLang="ko-KR" sz="2400" b="1" dirty="0" smtClean="0"/>
              <a:t>5,6</a:t>
            </a:r>
            <a:r>
              <a:rPr lang="ko-KR" altLang="en-US" sz="2400" b="1" dirty="0" smtClean="0"/>
              <a:t>학년 지식채널 </a:t>
            </a:r>
            <a:endParaRPr lang="en-US" altLang="ko-KR" sz="2400" b="1" dirty="0" smtClean="0"/>
          </a:p>
          <a:p>
            <a:r>
              <a:rPr lang="en-US" altLang="ko-KR" sz="2400" b="1" dirty="0" smtClean="0">
                <a:hlinkClick r:id="rId3"/>
              </a:rPr>
              <a:t>http://www.coolearning.net/e/</a:t>
            </a:r>
            <a:endParaRPr lang="ko-KR" altLang="en-US" sz="2400" dirty="0" smtClean="0"/>
          </a:p>
          <a:p>
            <a:r>
              <a:rPr lang="ko-KR" altLang="en-US" sz="2400" dirty="0" smtClean="0"/>
              <a:t>   </a:t>
            </a:r>
          </a:p>
          <a:p>
            <a:r>
              <a:rPr lang="en-US" altLang="ko-KR" sz="2400" b="1" dirty="0" smtClean="0"/>
              <a:t>@ </a:t>
            </a:r>
            <a:r>
              <a:rPr lang="ko-KR" altLang="en-US" sz="2400" b="1" dirty="0" err="1" smtClean="0"/>
              <a:t>大大大</a:t>
            </a:r>
            <a:r>
              <a:rPr lang="ko-KR" altLang="en-US" sz="2400" b="1" dirty="0" smtClean="0"/>
              <a:t> </a:t>
            </a:r>
            <a:r>
              <a:rPr lang="ko-KR" altLang="en-US" sz="2400" b="1" dirty="0" err="1" smtClean="0"/>
              <a:t>대학모아</a:t>
            </a:r>
            <a:r>
              <a:rPr lang="ko-KR" altLang="en-US" sz="2400" b="1" dirty="0" smtClean="0"/>
              <a:t> </a:t>
            </a:r>
            <a:r>
              <a:rPr lang="en-US" altLang="ko-KR" sz="2400" b="1" dirty="0" smtClean="0"/>
              <a:t>&lt;</a:t>
            </a:r>
            <a:r>
              <a:rPr lang="en-US" altLang="ko-KR" sz="2400" b="1" dirty="0" smtClean="0">
                <a:hlinkClick r:id="rId4"/>
              </a:rPr>
              <a:t>http://www.daehakmoa.com/</a:t>
            </a:r>
            <a:r>
              <a:rPr lang="en-US" altLang="ko-KR" sz="2400" b="1" dirty="0" smtClean="0"/>
              <a:t>&gt;, </a:t>
            </a:r>
            <a:r>
              <a:rPr lang="ko-KR" altLang="en-US" sz="2400" dirty="0" smtClean="0"/>
              <a:t> </a:t>
            </a:r>
          </a:p>
          <a:p>
            <a:r>
              <a:rPr lang="ko-KR" altLang="en-US" sz="2400" dirty="0" smtClean="0"/>
              <a:t> </a:t>
            </a:r>
          </a:p>
          <a:p>
            <a:r>
              <a:rPr lang="en-US" altLang="ko-KR" sz="2400" b="1" dirty="0" smtClean="0"/>
              <a:t>@ </a:t>
            </a:r>
            <a:r>
              <a:rPr lang="ko-KR" altLang="en-US" sz="2400" b="1" dirty="0" smtClean="0"/>
              <a:t>세계 </a:t>
            </a:r>
            <a:r>
              <a:rPr lang="en-US" altLang="ko-KR" sz="2400" b="1" dirty="0" smtClean="0"/>
              <a:t>6000</a:t>
            </a:r>
            <a:r>
              <a:rPr lang="ko-KR" altLang="en-US" sz="2400" b="1" dirty="0" smtClean="0"/>
              <a:t>대 대학</a:t>
            </a:r>
            <a:r>
              <a:rPr lang="en-US" altLang="ko-KR" sz="2400" b="1" dirty="0" smtClean="0"/>
              <a:t>+</a:t>
            </a:r>
            <a:r>
              <a:rPr lang="ko-KR" altLang="en-US" sz="2400" b="1" dirty="0" err="1" smtClean="0"/>
              <a:t>대륙별</a:t>
            </a:r>
            <a:r>
              <a:rPr lang="ko-KR" altLang="en-US" sz="2400" b="1" dirty="0" smtClean="0"/>
              <a:t> 순위 </a:t>
            </a:r>
            <a:endParaRPr lang="ko-KR" altLang="en-US" sz="2400" dirty="0" smtClean="0"/>
          </a:p>
          <a:p>
            <a:r>
              <a:rPr lang="ko-KR" altLang="en-US" sz="2400" b="1" dirty="0" smtClean="0"/>
              <a:t>                         </a:t>
            </a:r>
            <a:r>
              <a:rPr lang="en-US" altLang="ko-KR" sz="2400" b="1" dirty="0" smtClean="0"/>
              <a:t>&lt;</a:t>
            </a:r>
            <a:r>
              <a:rPr lang="en-US" altLang="ko-KR" sz="2400" b="1" dirty="0" smtClean="0">
                <a:hlinkClick r:id="rId5"/>
              </a:rPr>
              <a:t>http://www.webometrics.info/</a:t>
            </a:r>
            <a:r>
              <a:rPr lang="en-US" altLang="ko-KR" sz="2400" b="1" dirty="0" smtClean="0"/>
              <a:t>&gt; </a:t>
            </a:r>
          </a:p>
          <a:p>
            <a:endParaRPr lang="ko-KR" altLang="en-US" sz="2400" dirty="0"/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ko-KR" altLang="en-US" b="1" dirty="0" smtClean="0"/>
              <a:t>수학 자기주도학습관련 링크사이트 </a:t>
            </a:r>
            <a:br>
              <a:rPr lang="ko-KR" altLang="en-US" b="1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r>
              <a:rPr lang="en-US" altLang="ko-KR" b="1" dirty="0" smtClean="0"/>
              <a:t>(</a:t>
            </a:r>
            <a:r>
              <a:rPr lang="ko-KR" altLang="en-US" b="1" dirty="0" smtClean="0"/>
              <a:t>서로 담았는지 중복되는 것도 있네요</a:t>
            </a:r>
            <a:r>
              <a:rPr lang="en-US" altLang="ko-KR" b="1" dirty="0" smtClean="0"/>
              <a:t>!)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 </a:t>
            </a:r>
            <a:r>
              <a:rPr lang="en-US" altLang="ko-KR" b="1" dirty="0" smtClean="0"/>
              <a:t>&lt;</a:t>
            </a:r>
            <a:r>
              <a:rPr lang="en-US" altLang="ko-KR" b="1" dirty="0" smtClean="0">
                <a:hlinkClick r:id="rId2"/>
              </a:rPr>
              <a:t>http://user.chollian.net/~geunnam/shklitnsit.htm</a:t>
            </a:r>
            <a:r>
              <a:rPr lang="en-US" altLang="ko-KR" b="1" dirty="0" smtClean="0"/>
              <a:t>&gt;,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    </a:t>
            </a:r>
            <a:r>
              <a:rPr lang="en-US" altLang="ko-KR" b="1" dirty="0" smtClean="0"/>
              <a:t>&lt;</a:t>
            </a:r>
            <a:r>
              <a:rPr lang="en-US" altLang="ko-KR" b="1" dirty="0" smtClean="0">
                <a:hlinkClick r:id="rId3"/>
              </a:rPr>
              <a:t>http://user.chollian.net/~mathland/ha_math.htm</a:t>
            </a:r>
            <a:r>
              <a:rPr lang="en-US" altLang="ko-KR" b="1" dirty="0" smtClean="0"/>
              <a:t>&gt;,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    </a:t>
            </a:r>
            <a:r>
              <a:rPr lang="en-US" altLang="ko-KR" b="1" dirty="0" smtClean="0"/>
              <a:t>&lt;</a:t>
            </a:r>
            <a:r>
              <a:rPr lang="en-US" altLang="ko-KR" b="1" dirty="0" smtClean="0">
                <a:hlinkClick r:id="rId4"/>
              </a:rPr>
              <a:t>http://www.mathlove.org/doc/links/</a:t>
            </a:r>
            <a:r>
              <a:rPr lang="ko-KR" altLang="en-US" b="1" dirty="0" smtClean="0"/>
              <a:t> </a:t>
            </a:r>
            <a:r>
              <a:rPr lang="en-US" altLang="ko-KR" b="1" dirty="0" smtClean="0"/>
              <a:t>&gt;,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    </a:t>
            </a:r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    </a:t>
            </a:r>
            <a:r>
              <a:rPr lang="en-US" altLang="ko-KR" b="1" dirty="0" smtClean="0"/>
              <a:t>&lt; </a:t>
            </a:r>
            <a:r>
              <a:rPr lang="en-US" altLang="ko-KR" b="1" dirty="0" smtClean="0">
                <a:hlinkClick r:id="rId5"/>
              </a:rPr>
              <a:t>http://mathtown.pe.kr/K04/k04k1.htm</a:t>
            </a:r>
            <a:r>
              <a:rPr lang="ko-KR" altLang="en-US" b="1" dirty="0" smtClean="0"/>
              <a:t> </a:t>
            </a:r>
            <a:r>
              <a:rPr lang="en-US" altLang="ko-KR" b="1" dirty="0" smtClean="0"/>
              <a:t>&gt;,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    </a:t>
            </a:r>
            <a:r>
              <a:rPr lang="en-US" altLang="ko-KR" b="1" dirty="0" smtClean="0"/>
              <a:t>&lt; </a:t>
            </a:r>
            <a:r>
              <a:rPr lang="en-US" altLang="ko-KR" b="1" dirty="0" smtClean="0">
                <a:hlinkClick r:id="rId6"/>
              </a:rPr>
              <a:t>http://math.khu.ac.kr/about/aboutlink.html&gt; 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    </a:t>
            </a:r>
            <a:r>
              <a:rPr lang="en-US" altLang="ko-KR" b="1" dirty="0" smtClean="0"/>
              <a:t>&lt; </a:t>
            </a:r>
            <a:r>
              <a:rPr lang="en-US" altLang="ko-KR" b="1" dirty="0" smtClean="0">
                <a:hlinkClick r:id="rId7"/>
              </a:rPr>
              <a:t>http://pythagoras0.springnote.com/pages/1922438</a:t>
            </a:r>
            <a:r>
              <a:rPr lang="ko-KR" altLang="en-US" b="1" dirty="0" smtClean="0"/>
              <a:t> </a:t>
            </a:r>
            <a:r>
              <a:rPr lang="en-US" altLang="ko-KR" b="1" dirty="0" smtClean="0"/>
              <a:t>&gt;,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    </a:t>
            </a:r>
            <a:r>
              <a:rPr lang="en-US" altLang="ko-KR" b="1" dirty="0" smtClean="0"/>
              <a:t>&lt; </a:t>
            </a:r>
            <a:r>
              <a:rPr lang="en-US" altLang="ko-KR" b="1" dirty="0" smtClean="0">
                <a:hlinkClick r:id="rId8"/>
              </a:rPr>
              <a:t>http://www.kimglish.com/mathematics.html</a:t>
            </a:r>
            <a:r>
              <a:rPr lang="en-US" altLang="ko-KR" b="1" dirty="0" smtClean="0"/>
              <a:t>&gt;,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    </a:t>
            </a:r>
            <a:r>
              <a:rPr lang="en-US" altLang="ko-KR" b="1" dirty="0" smtClean="0"/>
              <a:t>&lt;</a:t>
            </a:r>
            <a:r>
              <a:rPr lang="en-US" altLang="ko-KR" b="1" dirty="0" smtClean="0">
                <a:hlinkClick r:id="rId9"/>
              </a:rPr>
              <a:t>http://math.dicnote.com/bbs/board.php?bo_table=math_other&amp;wr_id=7</a:t>
            </a:r>
            <a:r>
              <a:rPr lang="en-US" altLang="ko-KR" b="1" dirty="0" smtClean="0"/>
              <a:t>&gt;,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    </a:t>
            </a:r>
            <a:r>
              <a:rPr lang="en-US" altLang="ko-KR" b="1" dirty="0" smtClean="0"/>
              <a:t>&lt;</a:t>
            </a:r>
            <a:r>
              <a:rPr lang="en-US" altLang="ko-KR" b="1" dirty="0" smtClean="0">
                <a:hlinkClick r:id="rId10"/>
              </a:rPr>
              <a:t>http://blog.mathclub.kr/1</a:t>
            </a:r>
            <a:r>
              <a:rPr lang="en-US" altLang="ko-KR" b="1" dirty="0" smtClean="0"/>
              <a:t>&gt;,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     </a:t>
            </a:r>
            <a:r>
              <a:rPr lang="en-US" altLang="ko-KR" b="1" dirty="0" smtClean="0"/>
              <a:t>&lt; </a:t>
            </a:r>
            <a:r>
              <a:rPr lang="en-US" altLang="ko-KR" b="1" dirty="0" smtClean="0">
                <a:hlinkClick r:id="rId11"/>
              </a:rPr>
              <a:t>http://www.mathedu.or.kr/source/Sites/mathsites.htm</a:t>
            </a:r>
            <a:r>
              <a:rPr lang="en-US" altLang="ko-KR" b="1" dirty="0" smtClean="0"/>
              <a:t>&gt;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/>
              <a:t>﻿자기주도학습적 학생의 선언 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en-US" altLang="ko-KR" dirty="0"/>
              <a:t>&lt;&lt;&lt;</a:t>
            </a:r>
            <a:r>
              <a:rPr lang="ko-KR" altLang="en-US" dirty="0"/>
              <a:t>나의 서약</a:t>
            </a:r>
            <a:r>
              <a:rPr lang="en-US" altLang="ko-KR" dirty="0"/>
              <a:t>&gt;&gt;&gt; </a:t>
            </a:r>
          </a:p>
          <a:p>
            <a:r>
              <a:rPr lang="en-US" altLang="ko-KR" dirty="0"/>
              <a:t> </a:t>
            </a:r>
          </a:p>
          <a:p>
            <a:r>
              <a:rPr lang="en-US" altLang="ko-KR" dirty="0"/>
              <a:t>1. </a:t>
            </a:r>
            <a:r>
              <a:rPr lang="ko-KR" altLang="en-US" dirty="0"/>
              <a:t>나는 지금</a:t>
            </a:r>
            <a:r>
              <a:rPr lang="en-US" altLang="ko-KR" dirty="0"/>
              <a:t>, </a:t>
            </a:r>
            <a:r>
              <a:rPr lang="ko-KR" altLang="en-US" dirty="0"/>
              <a:t>세계에서 제일 위대한 힘은 지식의 힘이라는 것을 시인합니다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 </a:t>
            </a:r>
          </a:p>
          <a:p>
            <a:r>
              <a:rPr lang="en-US" altLang="ko-KR" dirty="0"/>
              <a:t>2. </a:t>
            </a:r>
            <a:r>
              <a:rPr lang="ko-KR" altLang="en-US" dirty="0"/>
              <a:t>나는 교육받아 현명해져서 현재의 성취감에 더해 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/>
              <a:t>미래의 </a:t>
            </a:r>
            <a:r>
              <a:rPr lang="ko-KR" altLang="en-US" dirty="0"/>
              <a:t>여러 가지 목표들에 </a:t>
            </a:r>
          </a:p>
          <a:p>
            <a:r>
              <a:rPr lang="ko-KR" altLang="en-US" dirty="0"/>
              <a:t>   눈을 고정하고 일생을 매진하겠습니다</a:t>
            </a:r>
            <a:r>
              <a:rPr lang="en-US" altLang="ko-KR" dirty="0"/>
              <a:t>. </a:t>
            </a:r>
          </a:p>
          <a:p>
            <a:r>
              <a:rPr lang="en-US" altLang="ko-KR" dirty="0"/>
              <a:t> </a:t>
            </a:r>
          </a:p>
          <a:p>
            <a:r>
              <a:rPr lang="en-US" altLang="ko-KR" dirty="0"/>
              <a:t>3. </a:t>
            </a:r>
            <a:r>
              <a:rPr lang="ko-KR" altLang="en-US" dirty="0"/>
              <a:t>나는 전문적인 기초기술을 배우고</a:t>
            </a:r>
            <a:r>
              <a:rPr lang="en-US" altLang="ko-KR" dirty="0"/>
              <a:t>, </a:t>
            </a:r>
            <a:r>
              <a:rPr lang="ko-KR" altLang="en-US" dirty="0"/>
              <a:t>거기에 정통하겠습니다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 </a:t>
            </a:r>
          </a:p>
          <a:p>
            <a:r>
              <a:rPr lang="en-US" altLang="ko-KR" dirty="0"/>
              <a:t>4. </a:t>
            </a:r>
            <a:r>
              <a:rPr lang="ko-KR" altLang="en-US" dirty="0"/>
              <a:t>나는 자신이 제일 흥미를 느끼는 주제에 대해 쓰여진 책을 읽겠습니다</a:t>
            </a:r>
            <a:r>
              <a:rPr lang="en-US" altLang="ko-KR" dirty="0"/>
              <a:t>. </a:t>
            </a:r>
          </a:p>
          <a:p>
            <a:r>
              <a:rPr lang="en-US" altLang="ko-KR" dirty="0"/>
              <a:t>   </a:t>
            </a:r>
            <a:r>
              <a:rPr lang="ko-KR" altLang="en-US" dirty="0"/>
              <a:t>그뿐만 아니라</a:t>
            </a:r>
            <a:r>
              <a:rPr lang="en-US" altLang="ko-KR" dirty="0"/>
              <a:t>, </a:t>
            </a:r>
            <a:r>
              <a:rPr lang="ko-KR" altLang="en-US" dirty="0"/>
              <a:t>내 주위의 세계에 무엇이 일어나고 있는가를 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/>
              <a:t>보다 </a:t>
            </a:r>
            <a:r>
              <a:rPr lang="ko-KR" altLang="en-US" dirty="0"/>
              <a:t>넓게 이해하기 위하여</a:t>
            </a:r>
            <a:r>
              <a:rPr lang="en-US" altLang="ko-KR" dirty="0"/>
              <a:t>, </a:t>
            </a:r>
          </a:p>
          <a:p>
            <a:r>
              <a:rPr lang="en-US" altLang="ko-KR" dirty="0"/>
              <a:t>   </a:t>
            </a:r>
            <a:r>
              <a:rPr lang="ko-KR" altLang="en-US" dirty="0"/>
              <a:t>그 이외의 주제에 대해 쓰여진 책이나 기사도 읽겠습니다</a:t>
            </a:r>
            <a:r>
              <a:rPr lang="en-US" altLang="ko-KR" dirty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 smtClean="0"/>
              <a:t>자기주도학습적 학생의 선언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en-US" altLang="ko-KR" dirty="0"/>
              <a:t>5. </a:t>
            </a:r>
            <a:r>
              <a:rPr lang="ko-KR" altLang="en-US" dirty="0"/>
              <a:t>나는 저녁식사 때</a:t>
            </a:r>
            <a:r>
              <a:rPr lang="en-US" altLang="ko-KR" dirty="0"/>
              <a:t>, </a:t>
            </a:r>
            <a:r>
              <a:rPr lang="ko-KR" altLang="en-US" dirty="0"/>
              <a:t>그날 학교에서 배운 것이나 </a:t>
            </a:r>
            <a:r>
              <a:rPr lang="ko-KR" altLang="en-US" dirty="0" smtClean="0"/>
              <a:t>의문 나는 </a:t>
            </a:r>
            <a:r>
              <a:rPr lang="ko-KR" altLang="en-US" dirty="0"/>
              <a:t>점에 대해 </a:t>
            </a:r>
          </a:p>
          <a:p>
            <a:r>
              <a:rPr lang="ko-KR" altLang="en-US" dirty="0"/>
              <a:t>  서로 이야기를 나누겠습니다</a:t>
            </a:r>
            <a:r>
              <a:rPr lang="en-US" altLang="ko-KR" dirty="0"/>
              <a:t>. </a:t>
            </a:r>
          </a:p>
          <a:p>
            <a:r>
              <a:rPr lang="en-US" altLang="ko-KR" dirty="0"/>
              <a:t> </a:t>
            </a:r>
          </a:p>
          <a:p>
            <a:r>
              <a:rPr lang="en-US" altLang="ko-KR" dirty="0"/>
              <a:t>6. </a:t>
            </a:r>
            <a:r>
              <a:rPr lang="ko-KR" altLang="en-US" dirty="0"/>
              <a:t>나는 우리의 역사 속에 아로새겨져 있는 아이디어나 꿈을 공부해서</a:t>
            </a:r>
            <a:r>
              <a:rPr lang="en-US" altLang="ko-KR" dirty="0"/>
              <a:t>, </a:t>
            </a:r>
          </a:p>
          <a:p>
            <a:r>
              <a:rPr lang="en-US" altLang="ko-KR" dirty="0"/>
              <a:t>   </a:t>
            </a:r>
            <a:r>
              <a:rPr lang="ko-KR" altLang="en-US" dirty="0"/>
              <a:t>그것을 지금</a:t>
            </a:r>
            <a:r>
              <a:rPr lang="en-US" altLang="ko-KR" dirty="0"/>
              <a:t>, </a:t>
            </a:r>
            <a:r>
              <a:rPr lang="ko-KR" altLang="en-US" dirty="0"/>
              <a:t>나의 양식으로 할 것입니다</a:t>
            </a:r>
            <a:r>
              <a:rPr lang="en-US" altLang="ko-KR" dirty="0"/>
              <a:t>. </a:t>
            </a:r>
          </a:p>
          <a:p>
            <a:r>
              <a:rPr lang="en-US" altLang="ko-KR" dirty="0"/>
              <a:t> </a:t>
            </a:r>
          </a:p>
          <a:p>
            <a:r>
              <a:rPr lang="en-US" altLang="ko-KR" dirty="0"/>
              <a:t>7. </a:t>
            </a:r>
            <a:r>
              <a:rPr lang="ko-KR" altLang="en-US" dirty="0"/>
              <a:t>나는 매일 반드시 얼마간의 시간을 내어</a:t>
            </a:r>
            <a:r>
              <a:rPr lang="en-US" altLang="ko-KR" dirty="0"/>
              <a:t>, </a:t>
            </a:r>
            <a:r>
              <a:rPr lang="ko-KR" altLang="en-US" dirty="0"/>
              <a:t>자기 장래에 대해 생각하고</a:t>
            </a:r>
            <a:r>
              <a:rPr lang="en-US" altLang="ko-KR" dirty="0"/>
              <a:t>, </a:t>
            </a:r>
          </a:p>
          <a:p>
            <a:r>
              <a:rPr lang="en-US" altLang="ko-KR" dirty="0"/>
              <a:t>   </a:t>
            </a:r>
            <a:r>
              <a:rPr lang="ko-KR" altLang="en-US" dirty="0"/>
              <a:t>아울러 내가 존경하는 사람들과 토의하며</a:t>
            </a:r>
            <a:r>
              <a:rPr lang="en-US" altLang="ko-KR" dirty="0"/>
              <a:t>, </a:t>
            </a:r>
          </a:p>
          <a:p>
            <a:r>
              <a:rPr lang="en-US" altLang="ko-KR" dirty="0"/>
              <a:t>   </a:t>
            </a:r>
            <a:r>
              <a:rPr lang="ko-KR" altLang="en-US" dirty="0"/>
              <a:t>장래를 약속해 주는 지식을 축적하기 위해 공부하겠습니다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 </a:t>
            </a:r>
          </a:p>
          <a:p>
            <a:r>
              <a:rPr lang="en-US" altLang="ko-KR" dirty="0"/>
              <a:t>8. </a:t>
            </a:r>
            <a:r>
              <a:rPr lang="ko-KR" altLang="en-US" dirty="0"/>
              <a:t>나는 이상의 것을 나를 사랑해 주고 있는 사람들</a:t>
            </a:r>
            <a:r>
              <a:rPr lang="en-US" altLang="ko-KR" dirty="0"/>
              <a:t>, </a:t>
            </a:r>
          </a:p>
          <a:p>
            <a:r>
              <a:rPr lang="en-US" altLang="ko-KR" dirty="0"/>
              <a:t>   </a:t>
            </a:r>
            <a:r>
              <a:rPr lang="ko-KR" altLang="en-US" dirty="0"/>
              <a:t>그리고 나의 성공에 힘을 써준 사람들에게 서약합니다</a:t>
            </a:r>
            <a:r>
              <a:rPr lang="en-US" altLang="ko-KR" dirty="0"/>
              <a:t>. </a:t>
            </a:r>
          </a:p>
          <a:p>
            <a:r>
              <a:rPr lang="en-US" altLang="ko-KR" dirty="0"/>
              <a:t>   </a:t>
            </a:r>
            <a:r>
              <a:rPr lang="ko-KR" altLang="en-US" dirty="0"/>
              <a:t>무엇보다도 나는 이것을 내 자신에게 서약합니다</a:t>
            </a:r>
            <a:r>
              <a:rPr lang="en-US" altLang="ko-KR" dirty="0"/>
              <a:t>.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 smtClean="0"/>
              <a:t>자기주도학습적 학생의 선언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1700" dirty="0"/>
              <a:t>학생</a:t>
            </a:r>
            <a:r>
              <a:rPr lang="en-US" altLang="ko-KR" sz="1700" dirty="0"/>
              <a:t>(</a:t>
            </a:r>
            <a:r>
              <a:rPr lang="ko-KR" altLang="en-US" sz="1700" dirty="0"/>
              <a:t>교육의 최종 목표이지요</a:t>
            </a:r>
            <a:r>
              <a:rPr lang="en-US" altLang="ko-KR" sz="1700" dirty="0"/>
              <a:t>)   ________________________________________</a:t>
            </a:r>
          </a:p>
          <a:p>
            <a:r>
              <a:rPr lang="en-US" altLang="ko-KR" sz="1700" dirty="0"/>
              <a:t>      </a:t>
            </a:r>
            <a:r>
              <a:rPr lang="ko-KR" altLang="en-US" sz="1700" dirty="0"/>
              <a:t>선생님</a:t>
            </a:r>
            <a:r>
              <a:rPr lang="en-US" altLang="ko-KR" sz="1700" dirty="0"/>
              <a:t>(</a:t>
            </a:r>
            <a:r>
              <a:rPr lang="ko-KR" altLang="en-US" sz="1700" dirty="0"/>
              <a:t>도와드리지요</a:t>
            </a:r>
            <a:r>
              <a:rPr lang="en-US" altLang="ko-KR" sz="1700" dirty="0"/>
              <a:t>)   _______________________________________________</a:t>
            </a:r>
          </a:p>
          <a:p>
            <a:r>
              <a:rPr lang="en-US" altLang="ko-KR" sz="1700" dirty="0"/>
              <a:t>      </a:t>
            </a:r>
            <a:r>
              <a:rPr lang="ko-KR" altLang="en-US" sz="1700" dirty="0"/>
              <a:t>부모님</a:t>
            </a:r>
            <a:r>
              <a:rPr lang="en-US" altLang="ko-KR" sz="1700" dirty="0"/>
              <a:t>(</a:t>
            </a:r>
            <a:r>
              <a:rPr lang="ko-KR" altLang="en-US" sz="1700" dirty="0"/>
              <a:t>사랑과 칭찬으로</a:t>
            </a:r>
            <a:r>
              <a:rPr lang="en-US" altLang="ko-KR" sz="1700" dirty="0"/>
              <a:t>)   ____________________________________________ </a:t>
            </a:r>
            <a:endParaRPr lang="en-US" altLang="ko-KR" sz="1700" dirty="0" smtClean="0"/>
          </a:p>
          <a:p>
            <a:endParaRPr lang="en-US" altLang="ko-KR" sz="1700" dirty="0" smtClean="0"/>
          </a:p>
          <a:p>
            <a:endParaRPr lang="en-US" altLang="ko-KR" sz="1700" dirty="0"/>
          </a:p>
          <a:p>
            <a:endParaRPr lang="en-US" altLang="ko-KR" sz="1700" dirty="0" smtClean="0"/>
          </a:p>
          <a:p>
            <a:endParaRPr lang="en-US" altLang="ko-KR" sz="1700" dirty="0"/>
          </a:p>
          <a:p>
            <a:r>
              <a:rPr lang="ko-KR" altLang="en-US" sz="1400" dirty="0"/>
              <a:t>***카피</a:t>
            </a:r>
            <a:r>
              <a:rPr lang="en-US" altLang="ko-KR" sz="1400" dirty="0"/>
              <a:t>,</a:t>
            </a:r>
            <a:r>
              <a:rPr lang="ko-KR" altLang="en-US" sz="1400" dirty="0"/>
              <a:t>카피 카피 </a:t>
            </a:r>
            <a:r>
              <a:rPr lang="en-US" altLang="ko-KR" sz="1400" dirty="0"/>
              <a:t>(</a:t>
            </a:r>
            <a:r>
              <a:rPr lang="ko-KR" altLang="en-US" sz="1400" dirty="0" err="1"/>
              <a:t>그레이</a:t>
            </a:r>
            <a:r>
              <a:rPr lang="ko-KR" altLang="en-US" sz="1400" dirty="0"/>
              <a:t> </a:t>
            </a:r>
            <a:r>
              <a:rPr lang="ko-KR" altLang="en-US" sz="1400" dirty="0" err="1"/>
              <a:t>매터</a:t>
            </a:r>
            <a:r>
              <a:rPr lang="ko-KR" altLang="en-US" sz="1400" dirty="0"/>
              <a:t> 저</a:t>
            </a:r>
            <a:r>
              <a:rPr lang="en-US" altLang="ko-KR" sz="1400" dirty="0"/>
              <a:t>/</a:t>
            </a:r>
            <a:r>
              <a:rPr lang="ko-KR" altLang="en-US" sz="1400" dirty="0" err="1"/>
              <a:t>신해진역</a:t>
            </a:r>
            <a:r>
              <a:rPr lang="en-US" altLang="ko-KR" sz="1400" dirty="0"/>
              <a:t>/</a:t>
            </a:r>
            <a:r>
              <a:rPr lang="ko-KR" altLang="en-US" sz="1400" dirty="0" err="1"/>
              <a:t>한겨레</a:t>
            </a:r>
            <a:r>
              <a:rPr lang="ko-KR" altLang="en-US" sz="1400" dirty="0"/>
              <a:t> </a:t>
            </a:r>
            <a:r>
              <a:rPr lang="en-US" altLang="ko-KR" sz="1400" dirty="0"/>
              <a:t>1989) 35</a:t>
            </a:r>
            <a:r>
              <a:rPr lang="ko-KR" altLang="en-US" sz="1400" dirty="0"/>
              <a:t>쪽에서 </a:t>
            </a:r>
          </a:p>
          <a:p>
            <a:r>
              <a:rPr lang="ko-KR" altLang="en-US" sz="1400" dirty="0"/>
              <a:t>    일부 아주 조금 바꾸었어요</a:t>
            </a:r>
            <a:r>
              <a:rPr lang="en-US" altLang="ko-KR" sz="1400" dirty="0"/>
              <a:t>!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o-KR" altLang="en-US" sz="4000" b="1" dirty="0" smtClean="0"/>
              <a:t>자기주도학습을 이끌어내는  </a:t>
            </a:r>
            <a:r>
              <a:rPr lang="en-US" altLang="ko-KR" sz="4000" b="1" dirty="0" smtClean="0"/>
              <a:t/>
            </a:r>
            <a:br>
              <a:rPr lang="en-US" altLang="ko-KR" sz="4000" b="1" dirty="0" smtClean="0"/>
            </a:br>
            <a:r>
              <a:rPr lang="ko-KR" altLang="en-US" sz="4000" b="1" dirty="0" smtClean="0"/>
              <a:t>부모의 선언</a:t>
            </a:r>
            <a:endParaRPr lang="ko-KR" altLang="en-US" sz="4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en-US" altLang="ko-KR" dirty="0"/>
              <a:t>&lt;&lt;&lt; </a:t>
            </a:r>
            <a:r>
              <a:rPr lang="ko-KR" altLang="en-US" dirty="0"/>
              <a:t>부모로서의 선언</a:t>
            </a:r>
            <a:r>
              <a:rPr lang="en-US" altLang="ko-KR" dirty="0"/>
              <a:t>&gt;&gt;&gt;</a:t>
            </a:r>
          </a:p>
          <a:p>
            <a:r>
              <a:rPr lang="en-US" altLang="ko-KR" dirty="0"/>
              <a:t> </a:t>
            </a:r>
          </a:p>
          <a:p>
            <a:r>
              <a:rPr lang="en-US" altLang="ko-KR" dirty="0"/>
              <a:t>1. </a:t>
            </a:r>
            <a:r>
              <a:rPr lang="ko-KR" altLang="en-US" dirty="0"/>
              <a:t>나는 나의 아이가 가능한 한 최고의 교육을 받기를 </a:t>
            </a:r>
            <a:endParaRPr lang="en-US" altLang="ko-KR" dirty="0" smtClean="0"/>
          </a:p>
          <a:p>
            <a:r>
              <a:rPr lang="ko-KR" altLang="en-US" dirty="0" smtClean="0"/>
              <a:t>희망합니다</a:t>
            </a:r>
            <a:r>
              <a:rPr lang="en-US" altLang="ko-KR" dirty="0"/>
              <a:t>. </a:t>
            </a:r>
          </a:p>
          <a:p>
            <a:r>
              <a:rPr lang="en-US" altLang="ko-KR" dirty="0"/>
              <a:t> </a:t>
            </a:r>
          </a:p>
          <a:p>
            <a:r>
              <a:rPr lang="en-US" altLang="ko-KR" dirty="0"/>
              <a:t>2. </a:t>
            </a:r>
            <a:r>
              <a:rPr lang="ko-KR" altLang="en-US" dirty="0"/>
              <a:t>나는 아이들에게 공부를 잘할 수 있도록 </a:t>
            </a:r>
            <a:endParaRPr lang="en-US" altLang="ko-KR" dirty="0" smtClean="0"/>
          </a:p>
          <a:p>
            <a:r>
              <a:rPr lang="ko-KR" altLang="en-US" dirty="0" smtClean="0"/>
              <a:t>가정환경을 </a:t>
            </a:r>
            <a:r>
              <a:rPr lang="ko-KR" altLang="en-US" dirty="0"/>
              <a:t>만들겠습니다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 </a:t>
            </a:r>
          </a:p>
          <a:p>
            <a:r>
              <a:rPr lang="en-US" altLang="ko-KR" dirty="0"/>
              <a:t>3. </a:t>
            </a:r>
            <a:r>
              <a:rPr lang="ko-KR" altLang="en-US" dirty="0"/>
              <a:t>나는 아이들이 작아도 내용 있는 가정문고를 </a:t>
            </a:r>
            <a:endParaRPr lang="en-US" altLang="ko-KR" dirty="0" smtClean="0"/>
          </a:p>
          <a:p>
            <a:r>
              <a:rPr lang="ko-KR" altLang="en-US" dirty="0" smtClean="0"/>
              <a:t>만들도록 </a:t>
            </a:r>
            <a:r>
              <a:rPr lang="ko-KR" altLang="en-US" dirty="0"/>
              <a:t>돕겠습니다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 </a:t>
            </a:r>
          </a:p>
          <a:p>
            <a:r>
              <a:rPr lang="en-US" altLang="ko-KR" dirty="0"/>
              <a:t>4. </a:t>
            </a:r>
            <a:r>
              <a:rPr lang="ko-KR" altLang="en-US" dirty="0"/>
              <a:t>나는 </a:t>
            </a:r>
            <a:r>
              <a:rPr lang="ko-KR" altLang="en-US" dirty="0" err="1"/>
              <a:t>매일밤</a:t>
            </a:r>
            <a:r>
              <a:rPr lang="ko-KR" altLang="en-US" dirty="0"/>
              <a:t> 숙제를 완전히 끝내도록 강조하고 </a:t>
            </a:r>
            <a:endParaRPr lang="en-US" altLang="ko-KR" dirty="0" smtClean="0"/>
          </a:p>
          <a:p>
            <a:r>
              <a:rPr lang="ko-KR" altLang="en-US" dirty="0" smtClean="0"/>
              <a:t>간접적으로 </a:t>
            </a:r>
            <a:r>
              <a:rPr lang="ko-KR" altLang="en-US" dirty="0"/>
              <a:t>돕겠습니다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ko-KR" altLang="en-US" b="1" dirty="0" smtClean="0"/>
              <a:t>자기주도학습을 </a:t>
            </a:r>
            <a:r>
              <a:rPr lang="ko-KR" altLang="en-US" b="1" dirty="0"/>
              <a:t>이끌어내는  </a:t>
            </a: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ko-KR" altLang="en-US" b="1" dirty="0" smtClean="0"/>
              <a:t>부모의 </a:t>
            </a:r>
            <a:r>
              <a:rPr lang="ko-KR" altLang="en-US" b="1" dirty="0"/>
              <a:t>선언 </a:t>
            </a:r>
            <a:br>
              <a:rPr lang="ko-KR" altLang="en-US" b="1" dirty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en-US" altLang="ko-KR" dirty="0"/>
              <a:t>5. </a:t>
            </a:r>
            <a:r>
              <a:rPr lang="ko-KR" altLang="en-US" dirty="0"/>
              <a:t>나는 저녁식사 때 그날 아이들이 학교에서 배운 것을 </a:t>
            </a:r>
          </a:p>
          <a:p>
            <a:r>
              <a:rPr lang="ko-KR" altLang="en-US" dirty="0"/>
              <a:t>   서로 이야기하도록 노력하겠습니다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 </a:t>
            </a:r>
          </a:p>
          <a:p>
            <a:r>
              <a:rPr lang="en-US" altLang="ko-KR" dirty="0"/>
              <a:t>6. </a:t>
            </a:r>
            <a:r>
              <a:rPr lang="ko-KR" altLang="en-US" dirty="0"/>
              <a:t>나는 아이들에게 주는 선물 속에 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/>
              <a:t>아이의 </a:t>
            </a:r>
            <a:r>
              <a:rPr lang="ko-KR" altLang="en-US" dirty="0"/>
              <a:t>흥미를 끌만한 책을 넣겠습니다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 </a:t>
            </a:r>
          </a:p>
          <a:p>
            <a:r>
              <a:rPr lang="en-US" altLang="ko-KR" dirty="0"/>
              <a:t>7. </a:t>
            </a:r>
            <a:r>
              <a:rPr lang="ko-KR" altLang="en-US" dirty="0"/>
              <a:t>나는 신문기사나 </a:t>
            </a:r>
            <a:r>
              <a:rPr lang="en-US" altLang="ko-KR" dirty="0"/>
              <a:t>TV </a:t>
            </a:r>
            <a:r>
              <a:rPr lang="ko-KR" altLang="en-US" dirty="0"/>
              <a:t>뉴스 프로를 아이들과 함께 보고 </a:t>
            </a:r>
          </a:p>
          <a:p>
            <a:r>
              <a:rPr lang="ko-KR" altLang="en-US" dirty="0"/>
              <a:t>   그 뉴스가 우리들 생활에 어떤 영향을 미치는지 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/>
              <a:t>이야기하겠습니다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 </a:t>
            </a:r>
          </a:p>
          <a:p>
            <a:r>
              <a:rPr lang="en-US" altLang="ko-KR" dirty="0"/>
              <a:t>8. </a:t>
            </a:r>
            <a:r>
              <a:rPr lang="ko-KR" altLang="en-US" dirty="0"/>
              <a:t>나는 아이들의 선생님과 정기적으로 만나 </a:t>
            </a:r>
          </a:p>
          <a:p>
            <a:r>
              <a:rPr lang="ko-KR" altLang="en-US" dirty="0"/>
              <a:t>   아이의 발전상태에 대해 얘기 나누겠습니다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o-KR" altLang="en-US" sz="4000" b="1" dirty="0" smtClean="0"/>
              <a:t>자기주도학습을 이끌어내는  </a:t>
            </a:r>
            <a:r>
              <a:rPr lang="en-US" altLang="ko-KR" sz="4000" b="1" dirty="0" smtClean="0"/>
              <a:t/>
            </a:r>
            <a:br>
              <a:rPr lang="en-US" altLang="ko-KR" sz="4000" b="1" dirty="0" smtClean="0"/>
            </a:br>
            <a:r>
              <a:rPr lang="ko-KR" altLang="en-US" sz="4000" b="1" dirty="0" smtClean="0"/>
              <a:t>부모의 선언</a:t>
            </a:r>
            <a:endParaRPr lang="ko-KR" altLang="en-US" sz="4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en-US" altLang="ko-KR" sz="3100" dirty="0"/>
              <a:t>9. </a:t>
            </a:r>
            <a:r>
              <a:rPr lang="ko-KR" altLang="en-US" sz="3100" dirty="0"/>
              <a:t>나는 아이들의 교실에서의 규율</a:t>
            </a:r>
            <a:r>
              <a:rPr lang="en-US" altLang="ko-KR" sz="3100" dirty="0"/>
              <a:t>, </a:t>
            </a:r>
            <a:r>
              <a:rPr lang="ko-KR" altLang="en-US" sz="3100" dirty="0"/>
              <a:t>특히 자기 자신의 </a:t>
            </a:r>
          </a:p>
          <a:p>
            <a:r>
              <a:rPr lang="ko-KR" altLang="en-US" sz="3100" dirty="0"/>
              <a:t>   모범이 되는 규율이 필요하다는 것을 가르치겠습니다</a:t>
            </a:r>
            <a:r>
              <a:rPr lang="en-US" altLang="ko-KR" sz="3100" dirty="0"/>
              <a:t>. </a:t>
            </a:r>
          </a:p>
          <a:p>
            <a:r>
              <a:rPr lang="en-US" altLang="ko-KR" sz="3100" dirty="0"/>
              <a:t> </a:t>
            </a:r>
          </a:p>
          <a:p>
            <a:r>
              <a:rPr lang="en-US" altLang="ko-KR" sz="3100" dirty="0"/>
              <a:t>10. </a:t>
            </a:r>
            <a:r>
              <a:rPr lang="ko-KR" altLang="en-US" sz="3100" dirty="0"/>
              <a:t>나는 아이들이 배움의 즐거움이나 탐구함으로써 </a:t>
            </a:r>
            <a:endParaRPr lang="en-US" altLang="ko-KR" sz="3100" dirty="0" smtClean="0"/>
          </a:p>
          <a:p>
            <a:r>
              <a:rPr lang="en-US" altLang="ko-KR" sz="3100" dirty="0"/>
              <a:t> </a:t>
            </a:r>
            <a:r>
              <a:rPr lang="en-US" altLang="ko-KR" sz="3100" dirty="0" smtClean="0"/>
              <a:t>    </a:t>
            </a:r>
            <a:r>
              <a:rPr lang="ko-KR" altLang="en-US" sz="3100" dirty="0" smtClean="0"/>
              <a:t>얻을 </a:t>
            </a:r>
            <a:r>
              <a:rPr lang="ko-KR" altLang="en-US" sz="3100" dirty="0"/>
              <a:t>수 있는 </a:t>
            </a:r>
            <a:r>
              <a:rPr lang="ko-KR" altLang="en-US" sz="3100" dirty="0" smtClean="0"/>
              <a:t> </a:t>
            </a:r>
            <a:r>
              <a:rPr lang="ko-KR" altLang="en-US" sz="3100" dirty="0"/>
              <a:t>즐거움을 인식하고</a:t>
            </a:r>
            <a:r>
              <a:rPr lang="en-US" altLang="ko-KR" sz="3100" dirty="0"/>
              <a:t>, </a:t>
            </a:r>
            <a:endParaRPr lang="en-US" altLang="ko-KR" sz="3100" dirty="0" smtClean="0"/>
          </a:p>
          <a:p>
            <a:r>
              <a:rPr lang="en-US" altLang="ko-KR" sz="3100" dirty="0"/>
              <a:t> </a:t>
            </a:r>
            <a:r>
              <a:rPr lang="en-US" altLang="ko-KR" sz="3100" dirty="0" smtClean="0"/>
              <a:t>    </a:t>
            </a:r>
            <a:r>
              <a:rPr lang="ko-KR" altLang="en-US" sz="3100" dirty="0" smtClean="0"/>
              <a:t>그렇게 </a:t>
            </a:r>
            <a:r>
              <a:rPr lang="ko-KR" altLang="en-US" sz="3100" dirty="0"/>
              <a:t>할 수 있도록  돕겠습니다</a:t>
            </a:r>
            <a:r>
              <a:rPr lang="en-US" altLang="ko-KR" sz="3100" dirty="0"/>
              <a:t>.</a:t>
            </a:r>
          </a:p>
          <a:p>
            <a:r>
              <a:rPr lang="en-US" altLang="ko-KR" dirty="0"/>
              <a:t> </a:t>
            </a:r>
          </a:p>
          <a:p>
            <a:r>
              <a:rPr lang="en-US" altLang="ko-KR" dirty="0"/>
              <a:t>  </a:t>
            </a:r>
            <a:r>
              <a:rPr lang="ko-KR" altLang="en-US" sz="2300" dirty="0"/>
              <a:t>양친의 서명</a:t>
            </a:r>
            <a:r>
              <a:rPr lang="en-US" altLang="ko-KR" sz="2300" dirty="0"/>
              <a:t>(</a:t>
            </a:r>
            <a:r>
              <a:rPr lang="ko-KR" altLang="en-US" sz="2300" dirty="0"/>
              <a:t>사랑과 책임을 다해서</a:t>
            </a:r>
            <a:r>
              <a:rPr lang="en-US" altLang="ko-KR" sz="2300" dirty="0"/>
              <a:t>)   __________________________________</a:t>
            </a:r>
          </a:p>
          <a:p>
            <a:r>
              <a:rPr lang="en-US" altLang="ko-KR" sz="2300" dirty="0"/>
              <a:t>  </a:t>
            </a:r>
            <a:r>
              <a:rPr lang="ko-KR" altLang="en-US" sz="2300" dirty="0"/>
              <a:t>아이</a:t>
            </a:r>
            <a:r>
              <a:rPr lang="en-US" altLang="ko-KR" sz="2300" dirty="0"/>
              <a:t>(</a:t>
            </a:r>
            <a:r>
              <a:rPr lang="ko-KR" altLang="en-US" sz="2300" dirty="0"/>
              <a:t>사랑과 감사로</a:t>
            </a:r>
            <a:r>
              <a:rPr lang="en-US" altLang="ko-KR" sz="2300" dirty="0"/>
              <a:t>)   ________________________________________________</a:t>
            </a:r>
          </a:p>
          <a:p>
            <a:r>
              <a:rPr lang="en-US" altLang="ko-KR" sz="2300" dirty="0"/>
              <a:t>  </a:t>
            </a:r>
            <a:r>
              <a:rPr lang="ko-KR" altLang="en-US" sz="2300" dirty="0"/>
              <a:t>선생님</a:t>
            </a:r>
            <a:r>
              <a:rPr lang="en-US" altLang="ko-KR" sz="2300" dirty="0"/>
              <a:t>(</a:t>
            </a:r>
            <a:r>
              <a:rPr lang="ko-KR" altLang="en-US" sz="2300" dirty="0"/>
              <a:t>학생에 대한 큰 기대를 가지고</a:t>
            </a:r>
            <a:r>
              <a:rPr lang="en-US" altLang="ko-KR" sz="2300" dirty="0"/>
              <a:t>)   ________________________________ </a:t>
            </a:r>
          </a:p>
          <a:p>
            <a:endParaRPr lang="en-US" altLang="ko-KR" dirty="0" smtClean="0"/>
          </a:p>
          <a:p>
            <a:r>
              <a:rPr lang="ko-KR" altLang="en-US" sz="1700" dirty="0"/>
              <a:t>**카피</a:t>
            </a:r>
            <a:r>
              <a:rPr lang="en-US" altLang="ko-KR" sz="1700" dirty="0"/>
              <a:t>,</a:t>
            </a:r>
            <a:r>
              <a:rPr lang="ko-KR" altLang="en-US" sz="1700" dirty="0"/>
              <a:t>카피 카피</a:t>
            </a:r>
            <a:r>
              <a:rPr lang="en-US" altLang="ko-KR" sz="1700" dirty="0"/>
              <a:t>(1983</a:t>
            </a:r>
            <a:r>
              <a:rPr lang="ko-KR" altLang="en-US" sz="1700" dirty="0"/>
              <a:t>년 </a:t>
            </a:r>
            <a:r>
              <a:rPr lang="en-US" altLang="ko-KR" sz="1700" dirty="0"/>
              <a:t>3</a:t>
            </a:r>
            <a:r>
              <a:rPr lang="ko-KR" altLang="en-US" sz="1700" dirty="0"/>
              <a:t>월 게재 </a:t>
            </a:r>
            <a:r>
              <a:rPr lang="ko-KR" altLang="en-US" sz="1700" dirty="0" err="1"/>
              <a:t>그레이</a:t>
            </a:r>
            <a:r>
              <a:rPr lang="ko-KR" altLang="en-US" sz="1700" dirty="0"/>
              <a:t> </a:t>
            </a:r>
            <a:r>
              <a:rPr lang="ko-KR" altLang="en-US" sz="1700" dirty="0" err="1"/>
              <a:t>매터</a:t>
            </a:r>
            <a:r>
              <a:rPr lang="ko-KR" altLang="en-US" sz="1700" dirty="0"/>
              <a:t> 저</a:t>
            </a:r>
            <a:r>
              <a:rPr lang="en-US" altLang="ko-KR" sz="1700" dirty="0"/>
              <a:t>/</a:t>
            </a:r>
            <a:r>
              <a:rPr lang="ko-KR" altLang="en-US" sz="1700" dirty="0" err="1"/>
              <a:t>신해진역</a:t>
            </a:r>
            <a:r>
              <a:rPr lang="en-US" altLang="ko-KR" sz="1700" dirty="0"/>
              <a:t>/</a:t>
            </a:r>
            <a:r>
              <a:rPr lang="ko-KR" altLang="en-US" sz="1700" dirty="0" err="1"/>
              <a:t>한겨레</a:t>
            </a:r>
            <a:r>
              <a:rPr lang="ko-KR" altLang="en-US" sz="1700" dirty="0"/>
              <a:t> </a:t>
            </a:r>
            <a:r>
              <a:rPr lang="en-US" altLang="ko-KR" sz="1700" dirty="0"/>
              <a:t>1989) </a:t>
            </a:r>
          </a:p>
          <a:p>
            <a:r>
              <a:rPr lang="en-US" altLang="ko-KR" sz="1700" dirty="0"/>
              <a:t>   </a:t>
            </a:r>
            <a:r>
              <a:rPr lang="ko-KR" altLang="en-US" sz="1700" dirty="0"/>
              <a:t>일부 조금 바꾸었어요</a:t>
            </a:r>
            <a:r>
              <a:rPr lang="en-US" altLang="ko-KR" sz="1700" dirty="0"/>
              <a:t>!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 smtClean="0"/>
              <a:t>위인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철학자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사상</a:t>
            </a:r>
            <a:r>
              <a:rPr lang="en-US" altLang="ko-KR" b="1" dirty="0" smtClean="0"/>
              <a:t>) 100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r>
              <a:rPr lang="ko-KR" altLang="en-US" b="1" dirty="0" smtClean="0"/>
              <a:t>  </a:t>
            </a:r>
            <a:r>
              <a:rPr lang="ko-KR" altLang="en-US" b="1" dirty="0" err="1" smtClean="0"/>
              <a:t>사르트르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실존</a:t>
            </a:r>
            <a:r>
              <a:rPr lang="en-US" altLang="ko-KR" b="1" dirty="0" smtClean="0"/>
              <a:t>),</a:t>
            </a:r>
            <a:r>
              <a:rPr lang="ko-KR" altLang="en-US" b="1" dirty="0" smtClean="0"/>
              <a:t>베이컨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우상</a:t>
            </a:r>
            <a:r>
              <a:rPr lang="en-US" altLang="ko-KR" b="1" dirty="0" smtClean="0"/>
              <a:t>),</a:t>
            </a:r>
            <a:r>
              <a:rPr lang="ko-KR" altLang="en-US" b="1" dirty="0" smtClean="0"/>
              <a:t>신채호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자강론</a:t>
            </a:r>
            <a:r>
              <a:rPr lang="en-US" altLang="ko-KR" b="1" dirty="0" smtClean="0"/>
              <a:t>),</a:t>
            </a:r>
          </a:p>
          <a:p>
            <a:r>
              <a:rPr lang="en-US" altLang="ko-KR" b="1" dirty="0" smtClean="0"/>
              <a:t> </a:t>
            </a:r>
            <a:r>
              <a:rPr lang="en-US" altLang="ko-KR" b="1" dirty="0" smtClean="0"/>
              <a:t> </a:t>
            </a:r>
            <a:r>
              <a:rPr lang="ko-KR" altLang="en-US" b="1" dirty="0" smtClean="0"/>
              <a:t>콩트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실증주의</a:t>
            </a:r>
            <a:r>
              <a:rPr lang="en-US" altLang="ko-KR" b="1" dirty="0" smtClean="0"/>
              <a:t>),</a:t>
            </a:r>
            <a:r>
              <a:rPr lang="ko-KR" altLang="en-US" b="1" dirty="0" err="1" smtClean="0"/>
              <a:t>기대승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사단칠정</a:t>
            </a:r>
            <a:r>
              <a:rPr lang="en-US" altLang="ko-KR" b="1" dirty="0" smtClean="0"/>
              <a:t>),</a:t>
            </a:r>
          </a:p>
          <a:p>
            <a:r>
              <a:rPr lang="en-US" altLang="ko-KR" b="1" dirty="0" smtClean="0"/>
              <a:t> </a:t>
            </a:r>
            <a:r>
              <a:rPr lang="en-US" altLang="ko-KR" b="1" dirty="0" smtClean="0"/>
              <a:t> </a:t>
            </a:r>
            <a:r>
              <a:rPr lang="ko-KR" altLang="en-US" b="1" dirty="0" smtClean="0"/>
              <a:t>마호메트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평화</a:t>
            </a:r>
            <a:r>
              <a:rPr lang="en-US" altLang="ko-KR" b="1" dirty="0" smtClean="0"/>
              <a:t>),</a:t>
            </a:r>
            <a:r>
              <a:rPr lang="ko-KR" altLang="en-US" b="1" dirty="0" smtClean="0"/>
              <a:t>데리다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해체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  </a:t>
            </a:r>
            <a:r>
              <a:rPr lang="ko-KR" altLang="en-US" b="1" dirty="0" err="1" smtClean="0"/>
              <a:t>리쾨르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해석</a:t>
            </a:r>
            <a:r>
              <a:rPr lang="en-US" altLang="ko-KR" b="1" dirty="0" smtClean="0"/>
              <a:t>),</a:t>
            </a:r>
            <a:r>
              <a:rPr lang="ko-KR" altLang="en-US" b="1" dirty="0" err="1" smtClean="0"/>
              <a:t>흄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원인과 결과</a:t>
            </a:r>
            <a:r>
              <a:rPr lang="en-US" altLang="ko-KR" b="1" dirty="0" smtClean="0"/>
              <a:t>),</a:t>
            </a:r>
            <a:r>
              <a:rPr lang="ko-KR" altLang="en-US" b="1" dirty="0" err="1" smtClean="0"/>
              <a:t>맥루한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미디어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  장자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달인</a:t>
            </a:r>
            <a:r>
              <a:rPr lang="en-US" altLang="ko-KR" b="1" dirty="0" smtClean="0"/>
              <a:t>),</a:t>
            </a:r>
            <a:r>
              <a:rPr lang="ko-KR" altLang="en-US" b="1" dirty="0" err="1" smtClean="0"/>
              <a:t>하이트헤드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과정</a:t>
            </a:r>
            <a:r>
              <a:rPr lang="en-US" altLang="ko-KR" b="1" dirty="0" smtClean="0"/>
              <a:t>),</a:t>
            </a:r>
            <a:r>
              <a:rPr lang="ko-KR" altLang="en-US" b="1" dirty="0" err="1" smtClean="0"/>
              <a:t>주돈이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태극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  </a:t>
            </a:r>
            <a:r>
              <a:rPr lang="ko-KR" altLang="en-US" b="1" dirty="0" err="1" smtClean="0"/>
              <a:t>듀이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실용주의</a:t>
            </a:r>
            <a:r>
              <a:rPr lang="en-US" altLang="ko-KR" b="1" dirty="0" smtClean="0"/>
              <a:t>),</a:t>
            </a:r>
            <a:r>
              <a:rPr lang="ko-KR" altLang="en-US" b="1" dirty="0" smtClean="0"/>
              <a:t>존 </a:t>
            </a:r>
            <a:r>
              <a:rPr lang="ko-KR" altLang="en-US" b="1" dirty="0" err="1" smtClean="0"/>
              <a:t>롤즈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정의</a:t>
            </a:r>
            <a:r>
              <a:rPr lang="en-US" altLang="ko-KR" b="1" dirty="0" smtClean="0"/>
              <a:t>),</a:t>
            </a:r>
            <a:r>
              <a:rPr lang="ko-KR" altLang="en-US" b="1" dirty="0" smtClean="0"/>
              <a:t>스피노자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윤리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  파스칼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갈대</a:t>
            </a:r>
            <a:r>
              <a:rPr lang="en-US" altLang="ko-KR" b="1" dirty="0" smtClean="0"/>
              <a:t>),</a:t>
            </a:r>
            <a:r>
              <a:rPr lang="ko-KR" altLang="en-US" b="1" dirty="0" err="1" smtClean="0"/>
              <a:t>포이어바흐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인간</a:t>
            </a:r>
            <a:r>
              <a:rPr lang="en-US" altLang="ko-KR" b="1" dirty="0" smtClean="0"/>
              <a:t>),</a:t>
            </a:r>
            <a:r>
              <a:rPr lang="ko-KR" altLang="en-US" b="1" dirty="0" err="1" smtClean="0"/>
              <a:t>오캄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면도날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  </a:t>
            </a:r>
            <a:r>
              <a:rPr lang="ko-KR" altLang="en-US" b="1" dirty="0" err="1" smtClean="0"/>
              <a:t>피터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싱어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동물 해방</a:t>
            </a:r>
            <a:r>
              <a:rPr lang="en-US" altLang="ko-KR" b="1" dirty="0" smtClean="0"/>
              <a:t>),</a:t>
            </a:r>
            <a:r>
              <a:rPr lang="ko-KR" altLang="en-US" b="1" dirty="0" err="1" smtClean="0"/>
              <a:t>베르그송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삶</a:t>
            </a:r>
            <a:r>
              <a:rPr lang="en-US" altLang="ko-KR" b="1" dirty="0" smtClean="0"/>
              <a:t>),</a:t>
            </a:r>
            <a:r>
              <a:rPr lang="ko-KR" altLang="en-US" b="1" dirty="0" err="1" smtClean="0"/>
              <a:t>공손룡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이름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  융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콤플렉스</a:t>
            </a:r>
            <a:r>
              <a:rPr lang="en-US" altLang="ko-KR" b="1" dirty="0" smtClean="0"/>
              <a:t>),</a:t>
            </a:r>
            <a:r>
              <a:rPr lang="ko-KR" altLang="en-US" b="1" dirty="0" err="1" smtClean="0"/>
              <a:t>러셀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지식</a:t>
            </a:r>
            <a:r>
              <a:rPr lang="en-US" altLang="ko-KR" b="1" dirty="0" smtClean="0"/>
              <a:t>),</a:t>
            </a:r>
            <a:r>
              <a:rPr lang="ko-KR" altLang="en-US" b="1" dirty="0" err="1" smtClean="0"/>
              <a:t>에피쿠로스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쾌락</a:t>
            </a:r>
            <a:r>
              <a:rPr lang="en-US" altLang="ko-KR" b="1" dirty="0" smtClean="0"/>
              <a:t>),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ko-KR" altLang="en-US" b="1" dirty="0" smtClean="0"/>
              <a:t>자기주도학습의 </a:t>
            </a:r>
            <a:r>
              <a:rPr lang="ko-KR" altLang="en-US" b="1" dirty="0"/>
              <a:t>종류와 방향 </a:t>
            </a:r>
            <a:br>
              <a:rPr lang="ko-KR" altLang="en-US" b="1" dirty="0"/>
            </a:b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엄마주도학습</a:t>
                      </a:r>
                      <a:endParaRPr lang="ko-KR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초중고</a:t>
                      </a:r>
                      <a:r>
                        <a:rPr lang="ko-KR" altLang="en-US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공교육</a:t>
                      </a:r>
                      <a:endParaRPr lang="en-US" altLang="ko-KR" sz="2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lang="ko-KR" altLang="en-US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교사주도학습</a:t>
                      </a:r>
                      <a:endParaRPr lang="ko-KR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학원주도학습</a:t>
                      </a:r>
                      <a:endParaRPr lang="ko-KR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예체능</a:t>
                      </a:r>
                      <a:endParaRPr lang="en-US" altLang="ko-KR" sz="2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lang="ko-KR" alt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주도학습</a:t>
                      </a:r>
                      <a:endParaRPr lang="ko-KR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학습자 </a:t>
                      </a:r>
                      <a:endParaRPr lang="en-US" altLang="ko-KR" sz="2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o-KR" alt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매일 </a:t>
                      </a:r>
                      <a:r>
                        <a:rPr lang="en-US" altLang="ko-KR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ko-KR" alt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시간확보</a:t>
                      </a:r>
                      <a:endParaRPr lang="en-US" altLang="ko-KR" sz="2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o-KR" alt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자기주도</a:t>
                      </a:r>
                      <a:endParaRPr lang="en-US" altLang="ko-KR" sz="2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o-KR" alt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학습 </a:t>
                      </a:r>
                    </a:p>
                    <a:p>
                      <a:pPr latinLnBrk="1"/>
                      <a:endParaRPr lang="ko-KR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인강주도학습</a:t>
                      </a:r>
                      <a:endParaRPr lang="ko-KR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사회봉사</a:t>
                      </a:r>
                      <a:endParaRPr lang="en-US" altLang="ko-KR" sz="2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lang="ko-KR" alt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주도학습</a:t>
                      </a:r>
                      <a:endParaRPr lang="ko-KR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체험여행</a:t>
                      </a:r>
                      <a:endParaRPr lang="en-US" altLang="ko-KR" sz="2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lang="ko-KR" alt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주도학습</a:t>
                      </a:r>
                      <a:endParaRPr lang="ko-KR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자율자유학습</a:t>
                      </a:r>
                      <a:endParaRPr lang="ko-KR" altLang="en-US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자기주도학습전형 홍보자료 </a:t>
            </a:r>
            <a:br>
              <a:rPr lang="ko-KR" altLang="en-US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ko-KR" altLang="en-US" dirty="0"/>
              <a:t>자기주도학습전형 홍보자료 </a:t>
            </a:r>
          </a:p>
          <a:p>
            <a:r>
              <a:rPr lang="ko-KR" altLang="en-US" dirty="0"/>
              <a:t> </a:t>
            </a:r>
          </a:p>
          <a:p>
            <a:r>
              <a:rPr lang="en-US" altLang="ko-KR" b="1" dirty="0">
                <a:hlinkClick r:id="rId2"/>
              </a:rPr>
              <a:t>http://www.aol.com/</a:t>
            </a:r>
            <a:r>
              <a:rPr lang="ko-KR" altLang="en-US" b="1" dirty="0"/>
              <a:t> </a:t>
            </a:r>
            <a:r>
              <a:rPr lang="en-US" altLang="ko-KR" b="1" dirty="0"/>
              <a:t>&lt;</a:t>
            </a:r>
            <a:r>
              <a:rPr lang="ko-KR" altLang="en-US" b="1" dirty="0"/>
              <a:t>자기주도학습전형 홍보자료 검색</a:t>
            </a:r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b="1" dirty="0"/>
              <a:t> </a:t>
            </a:r>
            <a:r>
              <a:rPr lang="ko-KR" altLang="en-US" b="1" u="sng" dirty="0">
                <a:hlinkClick r:id="rId3"/>
              </a:rPr>
              <a:t>자기주도학습전형 홍보자료</a:t>
            </a:r>
            <a:r>
              <a:rPr lang="ko-KR" altLang="en-US" dirty="0"/>
              <a:t> </a:t>
            </a:r>
            <a:r>
              <a:rPr lang="en-US" altLang="ko-KR" dirty="0"/>
              <a:t>(</a:t>
            </a:r>
            <a:r>
              <a:rPr lang="ko-KR" altLang="en-US" dirty="0"/>
              <a:t>클릭</a:t>
            </a:r>
            <a:r>
              <a:rPr lang="en-US" altLang="ko-KR" dirty="0"/>
              <a:t>!!)</a:t>
            </a:r>
            <a:endParaRPr lang="ko-KR" altLang="en-US" dirty="0"/>
          </a:p>
          <a:p>
            <a:r>
              <a:rPr lang="ko-KR" altLang="en-US" b="1" dirty="0"/>
              <a:t>  </a:t>
            </a:r>
            <a:r>
              <a:rPr lang="ko-KR" altLang="en-US" b="1" dirty="0" err="1"/>
              <a:t>교과부에서</a:t>
            </a:r>
            <a:r>
              <a:rPr lang="ko-KR" altLang="en-US" b="1" dirty="0"/>
              <a:t> 제작한 자기주도학습 전형 홍보자료입니다</a:t>
            </a:r>
            <a:r>
              <a:rPr lang="en-US" altLang="ko-KR" b="1" dirty="0"/>
              <a:t>.  </a:t>
            </a:r>
            <a:endParaRPr lang="ko-KR" altLang="en-US" dirty="0"/>
          </a:p>
          <a:p>
            <a:r>
              <a:rPr lang="ko-KR" altLang="en-US" b="1" dirty="0"/>
              <a:t>  </a:t>
            </a:r>
            <a:r>
              <a:rPr lang="ko-KR" altLang="en-US" b="1" dirty="0" err="1"/>
              <a:t>외국어고ㆍ국제고</a:t>
            </a:r>
            <a:r>
              <a:rPr lang="en-US" altLang="ko-KR" b="1" dirty="0"/>
              <a:t>·</a:t>
            </a:r>
            <a:r>
              <a:rPr lang="ko-KR" altLang="en-US" b="1" dirty="0"/>
              <a:t>과학고</a:t>
            </a:r>
            <a:r>
              <a:rPr lang="en-US" altLang="ko-KR" b="1" dirty="0"/>
              <a:t>·</a:t>
            </a:r>
            <a:r>
              <a:rPr lang="ko-KR" altLang="en-US" b="1" dirty="0" err="1"/>
              <a:t>자율형</a:t>
            </a:r>
            <a:r>
              <a:rPr lang="ko-KR" altLang="en-US" b="1" dirty="0"/>
              <a:t> 사립고 </a:t>
            </a:r>
            <a:r>
              <a:rPr lang="en-US" altLang="ko-KR" b="1" dirty="0"/>
              <a:t>(</a:t>
            </a:r>
            <a:r>
              <a:rPr lang="ko-KR" altLang="en-US" b="1" dirty="0"/>
              <a:t>비평준화 지역</a:t>
            </a:r>
            <a:r>
              <a:rPr lang="en-US" altLang="ko-KR" b="1" dirty="0"/>
              <a:t>)</a:t>
            </a:r>
            <a:r>
              <a:rPr lang="ko-KR" altLang="en-US" b="1" dirty="0"/>
              <a:t/>
            </a:r>
            <a:br>
              <a:rPr lang="ko-KR" altLang="en-US" b="1" dirty="0"/>
            </a:br>
            <a:r>
              <a:rPr lang="ko-KR" altLang="en-US" b="1" dirty="0"/>
              <a:t>   </a:t>
            </a:r>
            <a:r>
              <a:rPr lang="en-US" altLang="ko-KR" b="1" dirty="0"/>
              <a:t>2011</a:t>
            </a:r>
            <a:r>
              <a:rPr lang="ko-KR" altLang="en-US" b="1" dirty="0"/>
              <a:t>학년도 자기주도 학습전형 설명자료</a:t>
            </a:r>
            <a:br>
              <a:rPr lang="ko-KR" altLang="en-US" b="1" dirty="0"/>
            </a:br>
            <a:r>
              <a:rPr lang="ko-KR" altLang="en-US" b="1" dirty="0"/>
              <a:t>  사교육 없이 원하는 고등학교에 입학한다</a:t>
            </a:r>
            <a:r>
              <a:rPr lang="en-US" altLang="ko-KR" b="1" dirty="0"/>
              <a:t>!</a:t>
            </a:r>
            <a:r>
              <a:rPr lang="ko-KR" altLang="en-US" b="1" dirty="0"/>
              <a:t/>
            </a:r>
            <a:br>
              <a:rPr lang="ko-KR" altLang="en-US" b="1" dirty="0"/>
            </a:br>
            <a:r>
              <a:rPr lang="ko-KR" altLang="en-US" dirty="0"/>
              <a:t>                          </a:t>
            </a:r>
            <a:r>
              <a:rPr lang="en-US" altLang="ko-KR" b="1" dirty="0">
                <a:hlinkClick r:id="rId4"/>
              </a:rPr>
              <a:t>www.mest.go.kr</a:t>
            </a:r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b="1" dirty="0"/>
              <a:t>              자기주도 </a:t>
            </a:r>
            <a:r>
              <a:rPr lang="ko-KR" altLang="en-US" b="1" dirty="0" err="1"/>
              <a:t>학습전형바</a:t>
            </a:r>
            <a:r>
              <a:rPr lang="ko-KR" altLang="en-US" b="1" dirty="0"/>
              <a:t> </a:t>
            </a:r>
            <a:r>
              <a:rPr lang="ko-KR" altLang="en-US" b="1" dirty="0" err="1"/>
              <a:t>로</a:t>
            </a:r>
            <a:r>
              <a:rPr lang="ko-KR" altLang="en-US" b="1" dirty="0"/>
              <a:t> 알 기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초중고</a:t>
            </a:r>
            <a:r>
              <a:rPr lang="ko-KR" altLang="en-US" dirty="0" smtClean="0"/>
              <a:t> </a:t>
            </a:r>
            <a:r>
              <a:rPr lang="ko-KR" altLang="en-US" dirty="0" err="1"/>
              <a:t>자기주도학습코칭</a:t>
            </a:r>
            <a:r>
              <a:rPr lang="ko-KR" altLang="en-US" dirty="0"/>
              <a:t> 도서 </a:t>
            </a:r>
            <a:r>
              <a:rPr lang="en-US" altLang="ko-KR" dirty="0"/>
              <a:t>9</a:t>
            </a:r>
            <a:r>
              <a:rPr lang="ko-KR" altLang="en-US" dirty="0"/>
              <a:t>권 </a:t>
            </a:r>
            <a:br>
              <a:rPr lang="ko-KR" altLang="en-US" dirty="0"/>
            </a:b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5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8718"/>
                <a:gridCol w="6900882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갈래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도서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초등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YES24 - [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국내도서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]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교과서만 보고 </a:t>
                      </a:r>
                      <a:r>
                        <a:rPr lang="en-US" altLang="ko-K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1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등 했어요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– </a:t>
                      </a:r>
                      <a:r>
                        <a:rPr lang="ko-KR" alt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초등편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 </a:t>
                      </a:r>
                    </a:p>
                    <a:p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YES24 - [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국내도서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]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평생 성적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, 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초등 </a:t>
                      </a:r>
                      <a:r>
                        <a:rPr lang="en-US" altLang="ko-K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4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학년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에 결정된다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YES24 - [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국내도서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]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송인섭 교수의 중위권 공부혁명 </a:t>
                      </a:r>
                      <a:r>
                        <a:rPr lang="en-US" altLang="ko-K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1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YES24 - [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국내도서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]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송인섭 교수의 중위권 공부혁명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 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2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 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중등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알라딘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]New 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중학생 공부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혁명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YES24 - [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국내도서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]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상위 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1%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로 가는 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중학생 </a:t>
                      </a:r>
                      <a:r>
                        <a:rPr lang="ko-KR" alt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공부법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YES24 - [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국내도서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]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명문대를 준비하는 중학생 </a:t>
                      </a:r>
                      <a:r>
                        <a:rPr lang="ko-KR" alt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공부법</a:t>
                      </a:r>
                      <a:endParaRPr lang="ko-KR" alt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 </a:t>
                      </a:r>
                      <a:endParaRPr lang="ko-KR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고등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S24 - [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국내도서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]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공부 방법을 알면 성적이 보인다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YES24 - [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국내도서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]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고</a:t>
                      </a:r>
                      <a:r>
                        <a:rPr lang="en-US" altLang="ko-K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3 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혁명</a:t>
                      </a:r>
                      <a:endParaRPr lang="ko-KR" alt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YES24 - [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국내도서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]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김동환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의 </a:t>
                      </a:r>
                      <a:r>
                        <a:rPr lang="ko-KR" alt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다니엘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 건강관리법 </a:t>
                      </a:r>
                      <a:endParaRPr lang="ko-KR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hlinkClick r:id="rId11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/>
              <a:t>자기주도 학습전형</a:t>
            </a:r>
            <a:r>
              <a:rPr lang="ko-KR" altLang="en-US" dirty="0"/>
              <a:t>  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r>
              <a:rPr lang="en-US" altLang="ko-KR" sz="4300" b="1" dirty="0">
                <a:hlinkClick r:id="rId2"/>
              </a:rPr>
              <a:t>IDEA FACTORY :: </a:t>
            </a:r>
            <a:r>
              <a:rPr lang="ko-KR" altLang="en-US" sz="4300" b="1" dirty="0">
                <a:hlinkClick r:id="rId2"/>
              </a:rPr>
              <a:t>중고등입시</a:t>
            </a:r>
            <a:r>
              <a:rPr lang="en-US" altLang="ko-KR" sz="4300" b="1" dirty="0">
                <a:hlinkClick r:id="rId2"/>
              </a:rPr>
              <a:t>, </a:t>
            </a:r>
            <a:r>
              <a:rPr lang="ko-KR" altLang="en-US" sz="4300" b="1" dirty="0">
                <a:hlinkClick r:id="rId2"/>
              </a:rPr>
              <a:t>자기주도 학습전형 도입 이유는</a:t>
            </a:r>
            <a:r>
              <a:rPr lang="en-US" altLang="ko-KR" sz="4300" b="1" dirty="0">
                <a:hlinkClick r:id="rId2"/>
              </a:rPr>
              <a:t>?</a:t>
            </a:r>
            <a:r>
              <a:rPr lang="ko-KR" altLang="en-US" sz="4300" dirty="0"/>
              <a:t> </a:t>
            </a:r>
          </a:p>
          <a:p>
            <a:r>
              <a:rPr lang="ko-KR" altLang="en-US" sz="4300" dirty="0"/>
              <a:t>  </a:t>
            </a:r>
          </a:p>
          <a:p>
            <a:r>
              <a:rPr lang="ko-KR" altLang="en-US" sz="4300" dirty="0"/>
              <a:t>  </a:t>
            </a:r>
          </a:p>
          <a:p>
            <a:r>
              <a:rPr lang="ko-KR" altLang="en-US" sz="4300" dirty="0"/>
              <a:t>  </a:t>
            </a:r>
          </a:p>
          <a:p>
            <a:r>
              <a:rPr lang="en-US" altLang="ko-KR" sz="4300" b="1" dirty="0">
                <a:hlinkClick r:id="rId3"/>
              </a:rPr>
              <a:t>IDEA FACTORY :: </a:t>
            </a:r>
            <a:r>
              <a:rPr lang="ko-KR" altLang="en-US" sz="4300" b="1" dirty="0" err="1">
                <a:hlinkClick r:id="rId3"/>
              </a:rPr>
              <a:t>고교별</a:t>
            </a:r>
            <a:r>
              <a:rPr lang="ko-KR" altLang="en-US" sz="4300" b="1" dirty="0">
                <a:hlinkClick r:id="rId3"/>
              </a:rPr>
              <a:t> 자기주도 학습전형 방식과 준비전략</a:t>
            </a:r>
            <a:r>
              <a:rPr lang="ko-KR" altLang="en-US" sz="4300" dirty="0"/>
              <a:t> </a:t>
            </a:r>
          </a:p>
          <a:p>
            <a:r>
              <a:rPr lang="ko-KR" altLang="en-US" sz="4300" dirty="0"/>
              <a:t>  </a:t>
            </a:r>
          </a:p>
          <a:p>
            <a:r>
              <a:rPr lang="ko-KR" altLang="en-US" sz="4300" dirty="0"/>
              <a:t>  </a:t>
            </a:r>
          </a:p>
          <a:p>
            <a:r>
              <a:rPr lang="ko-KR" altLang="en-US" sz="4300" dirty="0"/>
              <a:t>  </a:t>
            </a:r>
          </a:p>
          <a:p>
            <a:r>
              <a:rPr lang="en-US" altLang="ko-KR" sz="4300" b="1" dirty="0"/>
              <a:t>[PDF] </a:t>
            </a:r>
            <a:r>
              <a:rPr lang="en-US" altLang="ko-KR" sz="4300" b="1" dirty="0">
                <a:hlinkClick r:id="rId4"/>
              </a:rPr>
              <a:t>2011</a:t>
            </a:r>
            <a:r>
              <a:rPr lang="ko-KR" altLang="en-US" sz="4300" b="1" dirty="0">
                <a:hlinkClick r:id="rId4"/>
              </a:rPr>
              <a:t>학년도 고교 유형별 입학전형 분석 및 </a:t>
            </a:r>
            <a:r>
              <a:rPr lang="en-US" altLang="ko-KR" sz="4300" b="1" dirty="0">
                <a:hlinkClick r:id="rId4"/>
              </a:rPr>
              <a:t>'</a:t>
            </a:r>
            <a:r>
              <a:rPr lang="ko-KR" altLang="en-US" sz="4300" b="1" dirty="0">
                <a:hlinkClick r:id="rId4"/>
              </a:rPr>
              <a:t>자기주도 학습전형</a:t>
            </a:r>
            <a:r>
              <a:rPr lang="en-US" altLang="ko-KR" sz="4300" b="1" dirty="0">
                <a:hlinkClick r:id="rId4"/>
              </a:rPr>
              <a:t>'</a:t>
            </a:r>
            <a:r>
              <a:rPr lang="ko-KR" altLang="en-US" sz="4300" b="1" dirty="0">
                <a:hlinkClick r:id="rId4"/>
              </a:rPr>
              <a:t>대비 </a:t>
            </a:r>
            <a:r>
              <a:rPr lang="en-US" altLang="ko-KR" sz="4300" b="1" dirty="0">
                <a:hlinkClick r:id="rId4"/>
              </a:rPr>
              <a:t>...</a:t>
            </a:r>
            <a:r>
              <a:rPr lang="ko-KR" altLang="en-US" sz="4300" dirty="0"/>
              <a:t>  </a:t>
            </a:r>
          </a:p>
          <a:p>
            <a:r>
              <a:rPr lang="ko-KR" altLang="en-US" sz="4300" b="1" dirty="0">
                <a:hlinkClick r:id="rId5"/>
              </a:rPr>
              <a:t>자기주도 </a:t>
            </a:r>
            <a:r>
              <a:rPr lang="ko-KR" altLang="en-US" sz="4300" b="1" dirty="0" err="1">
                <a:hlinkClick r:id="rId5"/>
              </a:rPr>
              <a:t>학습전형메뉴얼</a:t>
            </a:r>
            <a:r>
              <a:rPr lang="ko-KR" altLang="en-US" sz="4300" b="1" dirty="0">
                <a:hlinkClick r:id="rId5"/>
              </a:rPr>
              <a:t> 등 </a:t>
            </a:r>
            <a:r>
              <a:rPr lang="en-US" altLang="ko-KR" sz="4300" b="1" dirty="0">
                <a:hlinkClick r:id="rId5"/>
              </a:rPr>
              <a:t>(</a:t>
            </a:r>
            <a:r>
              <a:rPr lang="ko-KR" altLang="en-US" sz="4300" b="1" dirty="0" err="1">
                <a:hlinkClick r:id="rId5"/>
              </a:rPr>
              <a:t>교과부</a:t>
            </a:r>
            <a:r>
              <a:rPr lang="ko-KR" altLang="en-US" sz="4300" b="1" dirty="0">
                <a:hlinkClick r:id="rId5"/>
              </a:rPr>
              <a:t> 자료</a:t>
            </a:r>
            <a:r>
              <a:rPr lang="en-US" altLang="ko-KR" sz="4300" b="1" dirty="0">
                <a:hlinkClick r:id="rId5"/>
              </a:rPr>
              <a:t>) - </a:t>
            </a:r>
            <a:r>
              <a:rPr lang="ko-KR" altLang="en-US" sz="4300" b="1" dirty="0" err="1">
                <a:hlinkClick r:id="rId5"/>
              </a:rPr>
              <a:t>링서스</a:t>
            </a:r>
            <a:r>
              <a:rPr lang="ko-KR" altLang="en-US" sz="4300" dirty="0"/>
              <a:t> </a:t>
            </a:r>
          </a:p>
          <a:p>
            <a:r>
              <a:rPr lang="ko-KR" altLang="en-US" sz="4300" dirty="0"/>
              <a:t>  </a:t>
            </a:r>
          </a:p>
          <a:p>
            <a:r>
              <a:rPr lang="ko-KR" altLang="en-US" sz="4300" dirty="0"/>
              <a:t>  </a:t>
            </a:r>
          </a:p>
          <a:p>
            <a:r>
              <a:rPr lang="en-US" altLang="ko-KR" sz="4300" b="1" dirty="0">
                <a:hlinkClick r:id="rId6"/>
              </a:rPr>
              <a:t>`</a:t>
            </a:r>
            <a:r>
              <a:rPr lang="ko-KR" altLang="en-US" sz="4300" b="1" dirty="0">
                <a:hlinkClick r:id="rId6"/>
              </a:rPr>
              <a:t>자기주도학습전형</a:t>
            </a:r>
            <a:r>
              <a:rPr lang="en-US" altLang="ko-KR" sz="4300" b="1" dirty="0">
                <a:hlinkClick r:id="rId6"/>
              </a:rPr>
              <a:t>` </a:t>
            </a:r>
            <a:r>
              <a:rPr lang="ko-KR" altLang="en-US" sz="4300" b="1" dirty="0">
                <a:hlinkClick r:id="rId6"/>
              </a:rPr>
              <a:t>도입된 외고 입시 가이드 </a:t>
            </a:r>
            <a:r>
              <a:rPr lang="en-US" altLang="ko-KR" sz="4300" b="1" dirty="0">
                <a:hlinkClick r:id="rId6"/>
              </a:rPr>
              <a:t>- </a:t>
            </a:r>
            <a:r>
              <a:rPr lang="en-US" altLang="ko-KR" sz="4300" b="1" dirty="0" err="1">
                <a:hlinkClick r:id="rId6"/>
              </a:rPr>
              <a:t>mk</a:t>
            </a:r>
            <a:r>
              <a:rPr lang="en-US" altLang="ko-KR" sz="4300" b="1" dirty="0">
                <a:hlinkClick r:id="rId6"/>
              </a:rPr>
              <a:t> </a:t>
            </a:r>
            <a:r>
              <a:rPr lang="ko-KR" altLang="en-US" sz="4300" b="1" dirty="0">
                <a:hlinkClick r:id="rId6"/>
              </a:rPr>
              <a:t>뉴스</a:t>
            </a:r>
            <a:r>
              <a:rPr lang="ko-KR" altLang="en-US" sz="4300" dirty="0"/>
              <a:t> </a:t>
            </a:r>
          </a:p>
          <a:p>
            <a:r>
              <a:rPr lang="ko-KR" altLang="en-US" sz="4300" dirty="0"/>
              <a:t>  </a:t>
            </a:r>
          </a:p>
          <a:p>
            <a:r>
              <a:rPr lang="ko-KR" altLang="en-US" sz="4300" dirty="0"/>
              <a:t>  </a:t>
            </a:r>
          </a:p>
          <a:p>
            <a:r>
              <a:rPr lang="en-US" altLang="ko-KR" sz="4300" b="1" dirty="0">
                <a:hlinkClick r:id="rId7"/>
              </a:rPr>
              <a:t>[</a:t>
            </a:r>
            <a:r>
              <a:rPr lang="ko-KR" altLang="en-US" sz="4300" b="1" dirty="0">
                <a:hlinkClick r:id="rId7"/>
              </a:rPr>
              <a:t>서울신문</a:t>
            </a:r>
            <a:r>
              <a:rPr lang="en-US" altLang="ko-KR" sz="4300" b="1" dirty="0">
                <a:hlinkClick r:id="rId7"/>
              </a:rPr>
              <a:t>] [</a:t>
            </a:r>
            <a:r>
              <a:rPr lang="ko-KR" altLang="en-US" sz="4300" b="1" dirty="0">
                <a:hlinkClick r:id="rId7"/>
              </a:rPr>
              <a:t>입학사정관제 심층진단</a:t>
            </a:r>
            <a:r>
              <a:rPr lang="en-US" altLang="ko-KR" sz="4300" b="1" dirty="0">
                <a:hlinkClick r:id="rId7"/>
              </a:rPr>
              <a:t>] &lt;⑤·</a:t>
            </a:r>
            <a:r>
              <a:rPr lang="ko-KR" altLang="en-US" sz="4300" b="1" dirty="0">
                <a:hlinkClick r:id="rId7"/>
              </a:rPr>
              <a:t>끝</a:t>
            </a:r>
            <a:r>
              <a:rPr lang="en-US" altLang="ko-KR" sz="4300" b="1" dirty="0">
                <a:hlinkClick r:id="rId7"/>
              </a:rPr>
              <a:t>&gt; </a:t>
            </a:r>
            <a:r>
              <a:rPr lang="ko-KR" altLang="en-US" sz="4300" b="1" dirty="0">
                <a:hlinkClick r:id="rId7"/>
              </a:rPr>
              <a:t>자기주도학습 전형의 역설</a:t>
            </a:r>
            <a:r>
              <a:rPr lang="ko-KR" altLang="en-US" sz="4300" dirty="0"/>
              <a:t> </a:t>
            </a:r>
          </a:p>
          <a:p>
            <a:r>
              <a:rPr lang="ko-KR" altLang="en-US" sz="4300" dirty="0"/>
              <a:t>  </a:t>
            </a:r>
          </a:p>
          <a:p>
            <a:r>
              <a:rPr lang="ko-KR" altLang="en-US" sz="4300" dirty="0"/>
              <a:t>  </a:t>
            </a:r>
          </a:p>
          <a:p>
            <a:r>
              <a:rPr lang="ko-KR" altLang="en-US" sz="4300" b="1" dirty="0">
                <a:hlinkClick r:id="rId8"/>
              </a:rPr>
              <a:t>자기주도학습전형 도입하는 자사고</a:t>
            </a:r>
            <a:r>
              <a:rPr lang="en-US" altLang="ko-KR" sz="4300" b="1" dirty="0">
                <a:hlinkClick r:id="rId8"/>
              </a:rPr>
              <a:t>·</a:t>
            </a:r>
            <a:r>
              <a:rPr lang="ko-KR" altLang="en-US" sz="4300" b="1" dirty="0" err="1">
                <a:hlinkClick r:id="rId8"/>
              </a:rPr>
              <a:t>자율고</a:t>
            </a:r>
            <a:r>
              <a:rPr lang="ko-KR" altLang="en-US" sz="4300" b="1" dirty="0">
                <a:hlinkClick r:id="rId8"/>
              </a:rPr>
              <a:t> 대비 </a:t>
            </a:r>
            <a:r>
              <a:rPr lang="en-US" altLang="ko-KR" sz="4300" b="1" dirty="0">
                <a:hlinkClick r:id="rId8"/>
              </a:rPr>
              <a:t>- JOINS | </a:t>
            </a:r>
            <a:r>
              <a:rPr lang="ko-KR" altLang="en-US" sz="4300" b="1" dirty="0">
                <a:hlinkClick r:id="rId8"/>
              </a:rPr>
              <a:t>아시아 </a:t>
            </a:r>
            <a:r>
              <a:rPr lang="en-US" altLang="ko-KR" sz="4300" b="1" dirty="0">
                <a:hlinkClick r:id="rId8"/>
              </a:rPr>
              <a:t>...</a:t>
            </a:r>
            <a:r>
              <a:rPr lang="ko-KR" altLang="en-US" sz="4300" dirty="0"/>
              <a:t> </a:t>
            </a:r>
          </a:p>
          <a:p>
            <a:r>
              <a:rPr lang="ko-KR" altLang="en-US" sz="4300" dirty="0"/>
              <a:t>  </a:t>
            </a:r>
          </a:p>
          <a:p>
            <a:r>
              <a:rPr lang="ko-KR" altLang="en-US" dirty="0"/>
              <a:t>  </a:t>
            </a:r>
          </a:p>
          <a:p>
            <a:r>
              <a:rPr lang="ko-KR" altLang="en-US" dirty="0"/>
              <a:t>  </a:t>
            </a:r>
          </a:p>
          <a:p>
            <a:r>
              <a:rPr lang="ko-KR" altLang="en-US" dirty="0"/>
              <a:t>  </a:t>
            </a:r>
          </a:p>
          <a:p>
            <a:r>
              <a:rPr lang="ko-KR" altLang="en-US" dirty="0"/>
              <a:t> 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 smtClean="0"/>
              <a:t>자기주도 학습전형</a:t>
            </a:r>
            <a:r>
              <a:rPr lang="ko-KR" altLang="en-US" dirty="0" smtClean="0"/>
              <a:t>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r>
              <a:rPr lang="en-US" altLang="ko-KR" b="1" dirty="0">
                <a:hlinkClick r:id="rId2"/>
              </a:rPr>
              <a:t>GOCREATIVE - </a:t>
            </a:r>
            <a:r>
              <a:rPr lang="ko-KR" altLang="en-US" b="1" dirty="0">
                <a:hlinkClick r:id="rId2"/>
              </a:rPr>
              <a:t>자기주도학습 전형소개</a:t>
            </a:r>
            <a:r>
              <a:rPr lang="ko-KR" altLang="en-US" dirty="0"/>
              <a:t> </a:t>
            </a:r>
          </a:p>
          <a:p>
            <a:r>
              <a:rPr lang="ko-KR" altLang="en-US" dirty="0"/>
              <a:t>  </a:t>
            </a:r>
          </a:p>
          <a:p>
            <a:r>
              <a:rPr lang="ko-KR" altLang="en-US" dirty="0"/>
              <a:t>  </a:t>
            </a:r>
          </a:p>
          <a:p>
            <a:r>
              <a:rPr lang="ko-KR" altLang="en-US" dirty="0"/>
              <a:t>  </a:t>
            </a:r>
          </a:p>
          <a:p>
            <a:r>
              <a:rPr lang="ko-KR" altLang="en-US" b="1" dirty="0" err="1">
                <a:hlinkClick r:id="rId3"/>
              </a:rPr>
              <a:t>매일신문</a:t>
            </a:r>
            <a:r>
              <a:rPr lang="ko-KR" altLang="en-US" b="1" dirty="0">
                <a:hlinkClick r:id="rId3"/>
              </a:rPr>
              <a:t> </a:t>
            </a:r>
            <a:r>
              <a:rPr lang="en-US" altLang="ko-KR" b="1" dirty="0">
                <a:hlinkClick r:id="rId3"/>
              </a:rPr>
              <a:t>- </a:t>
            </a:r>
            <a:r>
              <a:rPr lang="ko-KR" altLang="en-US" b="1" dirty="0">
                <a:hlinkClick r:id="rId3"/>
              </a:rPr>
              <a:t>선발방식 확 달라진 </a:t>
            </a:r>
            <a:r>
              <a:rPr lang="ko-KR" altLang="en-US" b="1" dirty="0" err="1">
                <a:hlinkClick r:id="rId3"/>
              </a:rPr>
              <a:t>특목고</a:t>
            </a:r>
            <a:r>
              <a:rPr lang="en-US" altLang="ko-KR" b="1" dirty="0">
                <a:hlinkClick r:id="rId3"/>
              </a:rPr>
              <a:t>·</a:t>
            </a:r>
            <a:r>
              <a:rPr lang="ko-KR" altLang="en-US" b="1" dirty="0">
                <a:hlinkClick r:id="rId3"/>
              </a:rPr>
              <a:t>자사고</a:t>
            </a:r>
            <a:r>
              <a:rPr lang="en-US" altLang="ko-KR" b="1" dirty="0">
                <a:hlinkClick r:id="rId3"/>
              </a:rPr>
              <a:t>…</a:t>
            </a:r>
            <a:r>
              <a:rPr lang="ko-KR" altLang="en-US" b="1" dirty="0">
                <a:hlinkClick r:id="rId3"/>
              </a:rPr>
              <a:t>자기주도적 학습전형 </a:t>
            </a:r>
            <a:r>
              <a:rPr lang="en-US" altLang="ko-KR" b="1" dirty="0">
                <a:hlinkClick r:id="rId3"/>
              </a:rPr>
              <a:t>...</a:t>
            </a:r>
            <a:r>
              <a:rPr lang="ko-KR" altLang="en-US" dirty="0"/>
              <a:t> </a:t>
            </a:r>
          </a:p>
          <a:p>
            <a:r>
              <a:rPr lang="ko-KR" altLang="en-US" dirty="0"/>
              <a:t>  </a:t>
            </a:r>
          </a:p>
          <a:p>
            <a:r>
              <a:rPr lang="ko-KR" altLang="en-US" dirty="0"/>
              <a:t>  </a:t>
            </a:r>
          </a:p>
          <a:p>
            <a:r>
              <a:rPr lang="ko-KR" altLang="en-US" dirty="0"/>
              <a:t>  </a:t>
            </a:r>
          </a:p>
          <a:p>
            <a:r>
              <a:rPr lang="ko-KR" altLang="en-US" b="1" dirty="0">
                <a:hlinkClick r:id="rId4"/>
              </a:rPr>
              <a:t> </a:t>
            </a:r>
            <a:r>
              <a:rPr lang="en-US" altLang="ko-KR" b="1" dirty="0">
                <a:hlinkClick r:id="rId4"/>
              </a:rPr>
              <a:t>- '</a:t>
            </a:r>
            <a:r>
              <a:rPr lang="ko-KR" altLang="en-US" b="1" dirty="0">
                <a:hlinkClick r:id="rId4"/>
              </a:rPr>
              <a:t>자기주도 학습전형 길라잡이</a:t>
            </a:r>
            <a:r>
              <a:rPr lang="en-US" altLang="ko-KR" b="1" dirty="0">
                <a:hlinkClick r:id="rId4"/>
              </a:rPr>
              <a:t>' </a:t>
            </a:r>
            <a:r>
              <a:rPr lang="ko-KR" altLang="en-US" b="1" dirty="0">
                <a:hlinkClick r:id="rId4"/>
              </a:rPr>
              <a:t>전국 배포</a:t>
            </a:r>
            <a:r>
              <a:rPr lang="ko-KR" altLang="en-US" dirty="0"/>
              <a:t> </a:t>
            </a:r>
          </a:p>
          <a:p>
            <a:r>
              <a:rPr lang="ko-KR" altLang="en-US" dirty="0"/>
              <a:t>  </a:t>
            </a:r>
          </a:p>
          <a:p>
            <a:r>
              <a:rPr lang="ko-KR" altLang="en-US" dirty="0"/>
              <a:t>  </a:t>
            </a:r>
          </a:p>
          <a:p>
            <a:r>
              <a:rPr lang="ko-KR" altLang="en-US" dirty="0"/>
              <a:t>  </a:t>
            </a:r>
          </a:p>
          <a:p>
            <a:r>
              <a:rPr lang="ko-KR" altLang="en-US" b="1" dirty="0">
                <a:hlinkClick r:id="rId5"/>
              </a:rPr>
              <a:t>입학사정관 전형 대비한 자기주도 학습캠프</a:t>
            </a:r>
            <a:r>
              <a:rPr lang="ko-KR" altLang="en-US" dirty="0"/>
              <a:t> </a:t>
            </a:r>
          </a:p>
          <a:p>
            <a:r>
              <a:rPr lang="ko-KR" altLang="en-US" dirty="0"/>
              <a:t>  </a:t>
            </a:r>
          </a:p>
          <a:p>
            <a:r>
              <a:rPr lang="ko-KR" altLang="en-US" dirty="0"/>
              <a:t>  </a:t>
            </a:r>
          </a:p>
          <a:p>
            <a:r>
              <a:rPr lang="ko-KR" altLang="en-US" dirty="0"/>
              <a:t>  </a:t>
            </a:r>
          </a:p>
          <a:p>
            <a:r>
              <a:rPr lang="en-US" altLang="ko-KR" b="1" dirty="0">
                <a:hlinkClick r:id="rId6"/>
              </a:rPr>
              <a:t>[</a:t>
            </a:r>
            <a:r>
              <a:rPr lang="ko-KR" altLang="en-US" b="1" dirty="0">
                <a:hlinkClick r:id="rId6"/>
              </a:rPr>
              <a:t>임성호의 </a:t>
            </a:r>
            <a:r>
              <a:rPr lang="ko-KR" altLang="en-US" b="1" dirty="0" err="1">
                <a:hlinkClick r:id="rId6"/>
              </a:rPr>
              <a:t>특목고</a:t>
            </a:r>
            <a:r>
              <a:rPr lang="ko-KR" altLang="en-US" b="1" dirty="0">
                <a:hlinkClick r:id="rId6"/>
              </a:rPr>
              <a:t> 입시파일</a:t>
            </a:r>
            <a:r>
              <a:rPr lang="en-US" altLang="ko-KR" b="1" dirty="0">
                <a:hlinkClick r:id="rId6"/>
              </a:rPr>
              <a:t>] </a:t>
            </a:r>
            <a:r>
              <a:rPr lang="ko-KR" altLang="en-US" b="1" dirty="0">
                <a:hlinkClick r:id="rId6"/>
              </a:rPr>
              <a:t>외고 입시</a:t>
            </a:r>
            <a:r>
              <a:rPr lang="en-US" altLang="ko-KR" b="1" dirty="0">
                <a:hlinkClick r:id="rId6"/>
              </a:rPr>
              <a:t>, '</a:t>
            </a:r>
            <a:r>
              <a:rPr lang="ko-KR" altLang="en-US" b="1" dirty="0">
                <a:hlinkClick r:id="rId6"/>
              </a:rPr>
              <a:t>자기주도학습전형</a:t>
            </a:r>
            <a:r>
              <a:rPr lang="en-US" altLang="ko-KR" b="1" dirty="0">
                <a:hlinkClick r:id="rId6"/>
              </a:rPr>
              <a:t>' </a:t>
            </a:r>
            <a:r>
              <a:rPr lang="ko-KR" altLang="en-US" b="1" dirty="0">
                <a:hlinkClick r:id="rId6"/>
              </a:rPr>
              <a:t>파악부터 </a:t>
            </a:r>
            <a:r>
              <a:rPr lang="en-US" altLang="ko-KR" b="1" dirty="0">
                <a:hlinkClick r:id="rId6"/>
              </a:rPr>
              <a:t>...</a:t>
            </a:r>
            <a:r>
              <a:rPr lang="ko-KR" altLang="en-US" dirty="0"/>
              <a:t> </a:t>
            </a:r>
          </a:p>
          <a:p>
            <a:r>
              <a:rPr lang="ko-KR" altLang="en-US" dirty="0"/>
              <a:t>  </a:t>
            </a:r>
          </a:p>
          <a:p>
            <a:r>
              <a:rPr lang="ko-KR" altLang="en-US" dirty="0"/>
              <a:t>   </a:t>
            </a:r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ko-KR" altLang="en-US" sz="3600" dirty="0"/>
              <a:t>조남호의 지능적인 </a:t>
            </a:r>
            <a:r>
              <a:rPr lang="ko-KR" altLang="en-US" sz="3600" dirty="0" err="1"/>
              <a:t>스타디코드</a:t>
            </a:r>
            <a:r>
              <a:rPr lang="ko-KR" altLang="en-US" sz="3600" dirty="0"/>
              <a:t> </a:t>
            </a:r>
            <a:r>
              <a:rPr lang="en-US" altLang="ko-KR" sz="3600" dirty="0" smtClean="0"/>
              <a:t/>
            </a:r>
            <a:br>
              <a:rPr lang="en-US" altLang="ko-KR" sz="3600" dirty="0" smtClean="0"/>
            </a:br>
            <a:r>
              <a:rPr lang="en-US" altLang="ko-KR" sz="3600" dirty="0" smtClean="0"/>
              <a:t>5</a:t>
            </a:r>
            <a:r>
              <a:rPr lang="ko-KR" altLang="en-US" sz="3600" dirty="0"/>
              <a:t>大 전과목 </a:t>
            </a:r>
            <a:r>
              <a:rPr lang="ko-KR" altLang="en-US" sz="3600" dirty="0" err="1"/>
              <a:t>공부법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b="1" i="1" dirty="0"/>
              <a:t>**</a:t>
            </a:r>
            <a:r>
              <a:rPr lang="en-US" altLang="ko-KR" b="1" i="1" dirty="0" err="1"/>
              <a:t>명강사의</a:t>
            </a:r>
            <a:r>
              <a:rPr lang="en-US" altLang="ko-KR" b="1" i="1" dirty="0"/>
              <a:t> </a:t>
            </a:r>
            <a:r>
              <a:rPr lang="en-US" altLang="ko-KR" b="1" i="1" dirty="0" err="1"/>
              <a:t>자격</a:t>
            </a:r>
            <a:endParaRPr lang="en-US" altLang="ko-KR" b="1" dirty="0"/>
          </a:p>
          <a:p>
            <a:r>
              <a:rPr lang="en-US" altLang="ko-KR" b="1" i="1" dirty="0"/>
              <a:t>   &lt;</a:t>
            </a:r>
            <a:r>
              <a:rPr lang="en-US" altLang="ko-KR" b="1" i="1" dirty="0" err="1"/>
              <a:t>외국</a:t>
            </a:r>
            <a:r>
              <a:rPr lang="en-US" altLang="ko-KR" b="1" i="1" dirty="0"/>
              <a:t> </a:t>
            </a:r>
            <a:r>
              <a:rPr lang="en-US" altLang="ko-KR" b="1" i="1" dirty="0" err="1"/>
              <a:t>교습법</a:t>
            </a:r>
            <a:r>
              <a:rPr lang="en-US" altLang="ko-KR" b="1" i="1" dirty="0"/>
              <a:t> </a:t>
            </a:r>
            <a:r>
              <a:rPr lang="en-US" altLang="ko-KR" b="1" i="1" dirty="0" err="1"/>
              <a:t>교수</a:t>
            </a:r>
            <a:r>
              <a:rPr lang="en-US" altLang="ko-KR" b="1" i="1" dirty="0"/>
              <a:t> 曰</a:t>
            </a:r>
            <a:r>
              <a:rPr lang="en-US" altLang="ko-KR" b="1" i="1" dirty="0" smtClean="0"/>
              <a:t>:</a:t>
            </a:r>
          </a:p>
          <a:p>
            <a:r>
              <a:rPr lang="en-US" altLang="ko-KR" b="1" i="1" dirty="0"/>
              <a:t> </a:t>
            </a:r>
            <a:r>
              <a:rPr lang="en-US" altLang="ko-KR" b="1" i="1" dirty="0" smtClean="0"/>
              <a:t>    2</a:t>
            </a:r>
            <a:r>
              <a:rPr lang="en-US" altLang="ko-KR" b="1" i="1" dirty="0"/>
              <a:t>개 </a:t>
            </a:r>
            <a:r>
              <a:rPr lang="en-US" altLang="ko-KR" b="1" i="1" dirty="0" err="1"/>
              <a:t>요소</a:t>
            </a:r>
            <a:endParaRPr lang="en-US" altLang="ko-KR" b="1" dirty="0"/>
          </a:p>
          <a:p>
            <a:r>
              <a:rPr lang="en-US" altLang="ko-KR" b="1" i="1" dirty="0"/>
              <a:t>     @ </a:t>
            </a:r>
            <a:r>
              <a:rPr lang="en-US" altLang="ko-KR" b="1" i="1" dirty="0" err="1"/>
              <a:t>내용에</a:t>
            </a:r>
            <a:r>
              <a:rPr lang="en-US" altLang="ko-KR" b="1" i="1" dirty="0"/>
              <a:t> </a:t>
            </a:r>
            <a:r>
              <a:rPr lang="en-US" altLang="ko-KR" b="1" i="1" dirty="0" err="1"/>
              <a:t>대한</a:t>
            </a:r>
            <a:r>
              <a:rPr lang="en-US" altLang="ko-KR" b="1" i="1" dirty="0"/>
              <a:t> 200% </a:t>
            </a:r>
            <a:r>
              <a:rPr lang="en-US" altLang="ko-KR" b="1" i="1" dirty="0" err="1"/>
              <a:t>이해</a:t>
            </a:r>
            <a:endParaRPr lang="en-US" altLang="ko-KR" b="1" dirty="0"/>
          </a:p>
          <a:p>
            <a:r>
              <a:rPr lang="en-US" altLang="ko-KR" b="1" i="1" dirty="0"/>
              <a:t>     @ </a:t>
            </a:r>
            <a:r>
              <a:rPr lang="en-US" altLang="ko-KR" b="1" i="1" dirty="0" err="1"/>
              <a:t>강의시간</a:t>
            </a:r>
            <a:r>
              <a:rPr lang="en-US" altLang="ko-KR" b="1" i="1" dirty="0"/>
              <a:t> 10배 </a:t>
            </a:r>
            <a:r>
              <a:rPr lang="en-US" altLang="ko-KR" b="1" i="1" dirty="0" err="1"/>
              <a:t>넘는</a:t>
            </a:r>
            <a:r>
              <a:rPr lang="en-US" altLang="ko-KR" b="1" i="1" dirty="0"/>
              <a:t> </a:t>
            </a:r>
            <a:endParaRPr lang="en-US" altLang="ko-KR" b="1" dirty="0"/>
          </a:p>
          <a:p>
            <a:r>
              <a:rPr lang="en-US" altLang="ko-KR" b="1" i="1" dirty="0"/>
              <a:t>         </a:t>
            </a:r>
            <a:r>
              <a:rPr lang="en-US" altLang="ko-KR" b="1" i="1" dirty="0" err="1"/>
              <a:t>준비시간</a:t>
            </a:r>
            <a:r>
              <a:rPr lang="en-US" altLang="ko-KR" b="1" dirty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o-KR" altLang="en-US" sz="3600" dirty="0"/>
              <a:t>조남호의 지능적인 </a:t>
            </a:r>
            <a:r>
              <a:rPr lang="ko-KR" altLang="en-US" sz="3600" dirty="0" err="1"/>
              <a:t>스타디코드</a:t>
            </a:r>
            <a:r>
              <a:rPr lang="ko-KR" altLang="en-US" sz="3600" dirty="0"/>
              <a:t> </a:t>
            </a:r>
            <a:r>
              <a:rPr lang="en-US" altLang="ko-KR" sz="3600" dirty="0" smtClean="0"/>
              <a:t/>
            </a:r>
            <a:br>
              <a:rPr lang="en-US" altLang="ko-KR" sz="3600" dirty="0" smtClean="0"/>
            </a:br>
            <a:r>
              <a:rPr lang="en-US" altLang="ko-KR" sz="3600" dirty="0" smtClean="0"/>
              <a:t>5</a:t>
            </a:r>
            <a:r>
              <a:rPr lang="ko-KR" altLang="en-US" sz="3600" dirty="0"/>
              <a:t>大 전과목 </a:t>
            </a:r>
            <a:r>
              <a:rPr lang="ko-KR" altLang="en-US" sz="3600" dirty="0" err="1"/>
              <a:t>공부법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altLang="ko-KR" b="1" i="1" dirty="0" err="1"/>
              <a:t>제철학습과</a:t>
            </a:r>
            <a:r>
              <a:rPr lang="en-US" altLang="ko-KR" b="1" i="1" dirty="0"/>
              <a:t> </a:t>
            </a:r>
            <a:r>
              <a:rPr lang="en-US" altLang="ko-KR" b="1" i="1" dirty="0" err="1"/>
              <a:t>독서</a:t>
            </a:r>
            <a:r>
              <a:rPr lang="en-US" altLang="ko-KR" b="1" i="1" dirty="0"/>
              <a:t>,</a:t>
            </a:r>
            <a:endParaRPr lang="en-US" altLang="ko-KR" b="1" dirty="0"/>
          </a:p>
          <a:p>
            <a:r>
              <a:rPr lang="en-US" altLang="ko-KR" b="1" i="1" dirty="0" err="1"/>
              <a:t>한문공부와</a:t>
            </a:r>
            <a:endParaRPr lang="en-US" altLang="ko-KR" b="1" dirty="0"/>
          </a:p>
          <a:p>
            <a:r>
              <a:rPr lang="en-US" altLang="ko-KR" b="1" i="1" dirty="0" err="1"/>
              <a:t>에빙하우스</a:t>
            </a:r>
            <a:r>
              <a:rPr lang="en-US" altLang="ko-KR" b="1" i="1" dirty="0"/>
              <a:t> </a:t>
            </a:r>
            <a:r>
              <a:rPr lang="en-US" altLang="ko-KR" b="1" i="1" dirty="0" err="1"/>
              <a:t>망각곡선을</a:t>
            </a:r>
            <a:r>
              <a:rPr lang="en-US" altLang="ko-KR" b="1" i="1" dirty="0"/>
              <a:t> </a:t>
            </a:r>
            <a:r>
              <a:rPr lang="en-US" altLang="ko-KR" b="1" i="1" dirty="0" err="1"/>
              <a:t>커버하는</a:t>
            </a:r>
            <a:endParaRPr lang="en-US" altLang="ko-KR" b="1" dirty="0"/>
          </a:p>
          <a:p>
            <a:r>
              <a:rPr lang="en-US" altLang="ko-KR" b="1" i="1" dirty="0" err="1"/>
              <a:t>단계적간격회상학습법으로</a:t>
            </a:r>
            <a:endParaRPr lang="en-US" altLang="ko-KR" b="1" dirty="0"/>
          </a:p>
          <a:p>
            <a:r>
              <a:rPr lang="en-US" altLang="ko-KR" b="1" i="1" dirty="0" err="1"/>
              <a:t>자기주도전진학습</a:t>
            </a:r>
            <a:r>
              <a:rPr lang="en-US" altLang="ko-KR" b="1" i="1" dirty="0"/>
              <a:t> &amp;  </a:t>
            </a:r>
            <a:endParaRPr lang="en-US" altLang="ko-KR" b="1" dirty="0"/>
          </a:p>
          <a:p>
            <a:r>
              <a:rPr lang="en-US" altLang="ko-KR" b="1" i="1" dirty="0" err="1"/>
              <a:t>WHY?피드백을</a:t>
            </a:r>
            <a:r>
              <a:rPr lang="en-US" altLang="ko-KR" b="1" i="1" dirty="0"/>
              <a:t> </a:t>
            </a:r>
            <a:r>
              <a:rPr lang="en-US" altLang="ko-KR" b="1" i="1" dirty="0" err="1"/>
              <a:t>강조한</a:t>
            </a:r>
            <a:endParaRPr lang="en-US" altLang="ko-KR" b="1" dirty="0"/>
          </a:p>
          <a:p>
            <a:r>
              <a:rPr lang="en-US" altLang="ko-KR" b="1" dirty="0"/>
              <a:t>  </a:t>
            </a:r>
          </a:p>
          <a:p>
            <a:r>
              <a:rPr lang="en-US" altLang="ko-KR" b="1" dirty="0" err="1"/>
              <a:t>조남호의</a:t>
            </a:r>
            <a:r>
              <a:rPr lang="en-US" altLang="ko-KR" b="1" dirty="0"/>
              <a:t> STUDYCODE :: </a:t>
            </a:r>
            <a:r>
              <a:rPr lang="en-US" altLang="ko-KR" b="1" dirty="0" err="1"/>
              <a:t>지능적인</a:t>
            </a:r>
            <a:r>
              <a:rPr lang="en-US" altLang="ko-KR" b="1" dirty="0"/>
              <a:t> </a:t>
            </a:r>
            <a:r>
              <a:rPr lang="en-US" altLang="ko-KR" b="1" dirty="0" err="1"/>
              <a:t>공부</a:t>
            </a:r>
            <a:r>
              <a:rPr lang="en-US" altLang="ko-KR" b="1" dirty="0"/>
              <a:t>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o-KR" altLang="en-US" sz="3600" dirty="0" smtClean="0"/>
              <a:t>조남호의 지능적인 </a:t>
            </a:r>
            <a:r>
              <a:rPr lang="ko-KR" altLang="en-US" sz="3600" dirty="0" err="1" smtClean="0"/>
              <a:t>스타디코드</a:t>
            </a:r>
            <a:r>
              <a:rPr lang="ko-KR" altLang="en-US" sz="3600" dirty="0" smtClean="0"/>
              <a:t> </a:t>
            </a:r>
            <a:r>
              <a:rPr lang="en-US" altLang="ko-KR" sz="3600" dirty="0" smtClean="0"/>
              <a:t/>
            </a:r>
            <a:br>
              <a:rPr lang="en-US" altLang="ko-KR" sz="3600" dirty="0" smtClean="0"/>
            </a:br>
            <a:r>
              <a:rPr lang="en-US" altLang="ko-KR" sz="3600" dirty="0" smtClean="0"/>
              <a:t>5</a:t>
            </a:r>
            <a:r>
              <a:rPr lang="ko-KR" altLang="en-US" sz="3600" dirty="0" smtClean="0"/>
              <a:t>大 전과목 </a:t>
            </a:r>
            <a:r>
              <a:rPr lang="ko-KR" altLang="en-US" sz="3600" dirty="0" err="1" smtClean="0"/>
              <a:t>공부법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n-US" altLang="ko-KR" b="1" dirty="0" err="1"/>
              <a:t>학學</a:t>
            </a:r>
            <a:r>
              <a:rPr lang="en-US" altLang="ko-KR" b="1" dirty="0"/>
              <a:t> text-study  </a:t>
            </a:r>
            <a:r>
              <a:rPr lang="en-US" altLang="ko-KR" b="1" dirty="0" smtClean="0"/>
              <a:t>&amp; </a:t>
            </a:r>
            <a:r>
              <a:rPr lang="en-US" altLang="ko-KR" b="1" dirty="0" err="1"/>
              <a:t>습習self</a:t>
            </a:r>
            <a:r>
              <a:rPr lang="en-US" altLang="ko-KR" b="1" dirty="0"/>
              <a:t>-study 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en-US" altLang="ko-KR" b="1" u="sng" dirty="0">
                <a:hlinkClick r:id="rId2"/>
              </a:rPr>
              <a:t>[</a:t>
            </a:r>
            <a:r>
              <a:rPr lang="en-US" altLang="ko-KR" b="1" u="sng" dirty="0" err="1">
                <a:hlinkClick r:id="rId2"/>
              </a:rPr>
              <a:t>조남호의</a:t>
            </a:r>
            <a:r>
              <a:rPr lang="en-US" altLang="ko-KR" b="1" u="sng" dirty="0">
                <a:hlinkClick r:id="rId2"/>
              </a:rPr>
              <a:t> </a:t>
            </a:r>
            <a:r>
              <a:rPr lang="en-US" altLang="ko-KR" b="1" u="sng" dirty="0" err="1">
                <a:hlinkClick r:id="rId2"/>
              </a:rPr>
              <a:t>엄마매니저</a:t>
            </a:r>
            <a:r>
              <a:rPr lang="en-US" altLang="ko-KR" b="1" u="sng" dirty="0">
                <a:hlinkClick r:id="rId2"/>
              </a:rPr>
              <a:t>] </a:t>
            </a:r>
            <a:r>
              <a:rPr lang="en-US" altLang="ko-KR" b="1" u="sng" dirty="0" err="1">
                <a:hlinkClick r:id="rId2"/>
              </a:rPr>
              <a:t>입시제도</a:t>
            </a:r>
            <a:r>
              <a:rPr lang="en-US" altLang="ko-KR" b="1" u="sng" dirty="0">
                <a:hlinkClick r:id="rId2"/>
              </a:rPr>
              <a:t> </a:t>
            </a:r>
            <a:r>
              <a:rPr lang="en-US" altLang="ko-KR" b="1" u="sng" dirty="0" err="1">
                <a:hlinkClick r:id="rId2"/>
              </a:rPr>
              <a:t>꿰뚫기</a:t>
            </a:r>
            <a:r>
              <a:rPr lang="en-US" altLang="ko-KR" b="1" u="sng" dirty="0">
                <a:hlinkClick r:id="rId2"/>
              </a:rPr>
              <a:t> 4편- </a:t>
            </a:r>
            <a:r>
              <a:rPr lang="en-US" altLang="ko-KR" b="1" u="sng" dirty="0" err="1">
                <a:hlinkClick r:id="rId2"/>
              </a:rPr>
              <a:t>총정리</a:t>
            </a:r>
            <a:r>
              <a:rPr lang="en-US" altLang="ko-KR" b="1" u="sng" dirty="0">
                <a:hlinkClick r:id="rId2"/>
              </a:rPr>
              <a:t> :: </a:t>
            </a:r>
            <a:r>
              <a:rPr lang="en-US" altLang="ko-KR" b="1" u="sng" dirty="0" err="1">
                <a:hlinkClick r:id="rId2"/>
              </a:rPr>
              <a:t>내일을</a:t>
            </a:r>
            <a:r>
              <a:rPr lang="en-US" altLang="ko-KR" b="1" u="sng" dirty="0">
                <a:hlinkClick r:id="rId2"/>
              </a:rPr>
              <a:t> </a:t>
            </a:r>
            <a:r>
              <a:rPr lang="en-US" altLang="ko-KR" b="1" u="sng" dirty="0" err="1">
                <a:hlinkClick r:id="rId2"/>
              </a:rPr>
              <a:t>바꾸는</a:t>
            </a:r>
            <a:r>
              <a:rPr lang="en-US" altLang="ko-KR" b="1" u="sng" dirty="0">
                <a:hlinkClick r:id="rId2"/>
              </a:rPr>
              <a:t> ...</a:t>
            </a:r>
            <a:endParaRPr lang="en-US" altLang="ko-KR" b="1" dirty="0"/>
          </a:p>
          <a:p>
            <a:r>
              <a:rPr lang="en-US" altLang="ko-KR" b="1" dirty="0"/>
              <a:t>   </a:t>
            </a:r>
          </a:p>
          <a:p>
            <a:endParaRPr lang="en-US" altLang="ko-KR" b="1" dirty="0"/>
          </a:p>
          <a:p>
            <a:r>
              <a:rPr lang="en-US" altLang="ko-KR" b="1" dirty="0"/>
              <a:t>2010년 5월 11일 ...</a:t>
            </a:r>
            <a:r>
              <a:rPr lang="en-US" altLang="ko-KR" b="1" dirty="0" err="1"/>
              <a:t>수능</a:t>
            </a:r>
            <a:r>
              <a:rPr lang="en-US" altLang="ko-KR" b="1" dirty="0"/>
              <a:t>/</a:t>
            </a:r>
            <a:r>
              <a:rPr lang="en-US" altLang="ko-KR" b="1" dirty="0" err="1"/>
              <a:t>논술</a:t>
            </a:r>
            <a:r>
              <a:rPr lang="en-US" altLang="ko-KR" b="1" dirty="0"/>
              <a:t> </a:t>
            </a:r>
            <a:r>
              <a:rPr lang="en-US" altLang="ko-KR" b="1" dirty="0" err="1"/>
              <a:t>시대에는</a:t>
            </a:r>
            <a:r>
              <a:rPr lang="en-US" altLang="ko-KR" b="1" dirty="0"/>
              <a:t> </a:t>
            </a:r>
          </a:p>
          <a:p>
            <a:r>
              <a:rPr lang="en-US" altLang="ko-KR" b="1" dirty="0" err="1"/>
              <a:t>이러한</a:t>
            </a:r>
            <a:r>
              <a:rPr lang="en-US" altLang="ko-KR" b="1" dirty="0"/>
              <a:t> </a:t>
            </a:r>
            <a:r>
              <a:rPr lang="en-US" altLang="ko-KR" b="1" dirty="0" err="1"/>
              <a:t>패러다임을</a:t>
            </a:r>
            <a:r>
              <a:rPr lang="en-US" altLang="ko-KR" b="1" dirty="0"/>
              <a:t> </a:t>
            </a:r>
            <a:r>
              <a:rPr lang="en-US" altLang="ko-KR" b="1" dirty="0" err="1"/>
              <a:t>바꿔야</a:t>
            </a:r>
            <a:r>
              <a:rPr lang="en-US" altLang="ko-KR" b="1" dirty="0"/>
              <a:t> </a:t>
            </a:r>
            <a:r>
              <a:rPr lang="en-US" altLang="ko-KR" b="1" dirty="0" err="1"/>
              <a:t>한다</a:t>
            </a:r>
            <a:r>
              <a:rPr lang="en-US" altLang="ko-KR" b="1" dirty="0"/>
              <a:t>. </a:t>
            </a:r>
          </a:p>
          <a:p>
            <a:r>
              <a:rPr lang="en-US" altLang="ko-KR" b="1" dirty="0" err="1"/>
              <a:t>자녀</a:t>
            </a:r>
            <a:r>
              <a:rPr lang="en-US" altLang="ko-KR" b="1" dirty="0"/>
              <a:t> </a:t>
            </a:r>
            <a:r>
              <a:rPr lang="en-US" altLang="ko-KR" b="1" dirty="0" err="1"/>
              <a:t>학습능력의</a:t>
            </a:r>
            <a:r>
              <a:rPr lang="en-US" altLang="ko-KR" b="1" dirty="0"/>
              <a:t> </a:t>
            </a:r>
            <a:r>
              <a:rPr lang="en-US" altLang="ko-KR" b="1" dirty="0" err="1"/>
              <a:t>포커스를</a:t>
            </a:r>
            <a:r>
              <a:rPr lang="en-US" altLang="ko-KR" b="1" dirty="0"/>
              <a:t> </a:t>
            </a:r>
          </a:p>
          <a:p>
            <a:r>
              <a:rPr lang="en-US" altLang="ko-KR" b="1" dirty="0"/>
              <a:t>더 </a:t>
            </a:r>
            <a:r>
              <a:rPr lang="en-US" altLang="ko-KR" b="1" dirty="0" err="1"/>
              <a:t>이상</a:t>
            </a:r>
            <a:r>
              <a:rPr lang="en-US" altLang="ko-KR" b="1" dirty="0"/>
              <a:t> </a:t>
            </a:r>
            <a:r>
              <a:rPr lang="en-US" altLang="ko-KR" b="1" dirty="0" err="1"/>
              <a:t>기억력이</a:t>
            </a:r>
            <a:r>
              <a:rPr lang="en-US" altLang="ko-KR" b="1" dirty="0"/>
              <a:t> </a:t>
            </a:r>
            <a:r>
              <a:rPr lang="en-US" altLang="ko-KR" b="1" dirty="0" err="1"/>
              <a:t>아닌</a:t>
            </a:r>
            <a:r>
              <a:rPr lang="en-US" altLang="ko-KR" b="1" dirty="0"/>
              <a:t> </a:t>
            </a:r>
            <a:r>
              <a:rPr lang="en-US" altLang="ko-KR" b="1" dirty="0" smtClean="0"/>
              <a:t>'</a:t>
            </a:r>
            <a:r>
              <a:rPr lang="en-US" altLang="ko-KR" b="1" dirty="0" err="1"/>
              <a:t>응용력'에</a:t>
            </a:r>
            <a:r>
              <a:rPr lang="en-US" altLang="ko-KR" b="1" dirty="0"/>
              <a:t> </a:t>
            </a:r>
            <a:r>
              <a:rPr lang="en-US" altLang="ko-KR" b="1" dirty="0" err="1"/>
              <a:t>맞추어야</a:t>
            </a:r>
            <a:r>
              <a:rPr lang="en-US" altLang="ko-KR" b="1" dirty="0"/>
              <a:t> </a:t>
            </a:r>
            <a:r>
              <a:rPr lang="en-US" altLang="ko-KR" b="1" dirty="0" err="1"/>
              <a:t>한다</a:t>
            </a:r>
            <a:r>
              <a:rPr lang="en-US" altLang="ko-KR" b="1" dirty="0"/>
              <a:t>. </a:t>
            </a:r>
          </a:p>
          <a:p>
            <a:r>
              <a:rPr lang="en-US" altLang="ko-KR" b="1" dirty="0"/>
              <a:t> 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o-KR" altLang="en-US" sz="3600" dirty="0" smtClean="0"/>
              <a:t>조남호의 지능적인 </a:t>
            </a:r>
            <a:r>
              <a:rPr lang="ko-KR" altLang="en-US" sz="3600" dirty="0" err="1" smtClean="0"/>
              <a:t>스타디코드</a:t>
            </a:r>
            <a:r>
              <a:rPr lang="ko-KR" altLang="en-US" sz="3600" dirty="0" smtClean="0"/>
              <a:t> </a:t>
            </a:r>
            <a:r>
              <a:rPr lang="en-US" altLang="ko-KR" sz="3600" dirty="0" smtClean="0"/>
              <a:t/>
            </a:r>
            <a:br>
              <a:rPr lang="en-US" altLang="ko-KR" sz="3600" dirty="0" smtClean="0"/>
            </a:br>
            <a:r>
              <a:rPr lang="en-US" altLang="ko-KR" sz="3600" dirty="0" smtClean="0"/>
              <a:t>5</a:t>
            </a:r>
            <a:r>
              <a:rPr lang="ko-KR" altLang="en-US" sz="3600" dirty="0" smtClean="0"/>
              <a:t>大 전과목 </a:t>
            </a:r>
            <a:r>
              <a:rPr lang="ko-KR" altLang="en-US" sz="3600" dirty="0" err="1" smtClean="0"/>
              <a:t>공부법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US" altLang="ko-KR" b="1" u="sng" dirty="0">
                <a:hlinkClick r:id="rId2"/>
              </a:rPr>
              <a:t>[</a:t>
            </a:r>
            <a:r>
              <a:rPr lang="en-US" altLang="ko-KR" b="1" u="sng" dirty="0" err="1">
                <a:hlinkClick r:id="rId2"/>
              </a:rPr>
              <a:t>조남호의</a:t>
            </a:r>
            <a:r>
              <a:rPr lang="en-US" altLang="ko-KR" b="1" u="sng" dirty="0">
                <a:hlinkClick r:id="rId2"/>
              </a:rPr>
              <a:t> </a:t>
            </a:r>
            <a:r>
              <a:rPr lang="en-US" altLang="ko-KR" b="1" u="sng" dirty="0" err="1">
                <a:hlinkClick r:id="rId2"/>
              </a:rPr>
              <a:t>엄마매니저</a:t>
            </a:r>
            <a:r>
              <a:rPr lang="en-US" altLang="ko-KR" b="1" u="sng" dirty="0">
                <a:hlinkClick r:id="rId2"/>
              </a:rPr>
              <a:t>] </a:t>
            </a:r>
            <a:r>
              <a:rPr lang="en-US" altLang="ko-KR" b="1" u="sng" dirty="0" err="1">
                <a:hlinkClick r:id="rId2"/>
              </a:rPr>
              <a:t>학원의</a:t>
            </a:r>
            <a:r>
              <a:rPr lang="en-US" altLang="ko-KR" b="1" u="sng" dirty="0">
                <a:hlinkClick r:id="rId2"/>
              </a:rPr>
              <a:t> </a:t>
            </a:r>
            <a:r>
              <a:rPr lang="en-US" altLang="ko-KR" b="1" u="sng" dirty="0" err="1">
                <a:hlinkClick r:id="rId2"/>
              </a:rPr>
              <a:t>치명적</a:t>
            </a:r>
            <a:r>
              <a:rPr lang="en-US" altLang="ko-KR" b="1" u="sng" dirty="0">
                <a:hlinkClick r:id="rId2"/>
              </a:rPr>
              <a:t> 독 7편 :: </a:t>
            </a:r>
            <a:r>
              <a:rPr lang="en-US" altLang="ko-KR" b="1" u="sng" dirty="0" err="1">
                <a:hlinkClick r:id="rId2"/>
              </a:rPr>
              <a:t>내일을</a:t>
            </a:r>
            <a:r>
              <a:rPr lang="en-US" altLang="ko-KR" b="1" u="sng" dirty="0">
                <a:hlinkClick r:id="rId2"/>
              </a:rPr>
              <a:t> </a:t>
            </a:r>
            <a:r>
              <a:rPr lang="en-US" altLang="ko-KR" b="1" u="sng" dirty="0" err="1">
                <a:hlinkClick r:id="rId2"/>
              </a:rPr>
              <a:t>바꾸는</a:t>
            </a:r>
            <a:r>
              <a:rPr lang="en-US" altLang="ko-KR" b="1" u="sng" dirty="0">
                <a:hlinkClick r:id="rId2"/>
              </a:rPr>
              <a:t> 힘 ...</a:t>
            </a:r>
            <a:endParaRPr lang="en-US" altLang="ko-KR" b="1" dirty="0"/>
          </a:p>
          <a:p>
            <a:r>
              <a:rPr lang="en-US" altLang="ko-KR" b="1" dirty="0"/>
              <a:t>  </a:t>
            </a:r>
          </a:p>
          <a:p>
            <a:r>
              <a:rPr lang="en-US" altLang="ko-KR" b="1" dirty="0"/>
              <a:t>2010년 7월 13일 ...</a:t>
            </a:r>
            <a:r>
              <a:rPr lang="en-US" altLang="ko-KR" b="1" dirty="0" err="1"/>
              <a:t>수능</a:t>
            </a:r>
            <a:r>
              <a:rPr lang="en-US" altLang="ko-KR" b="1" dirty="0"/>
              <a:t>/</a:t>
            </a:r>
            <a:r>
              <a:rPr lang="en-US" altLang="ko-KR" b="1" dirty="0" err="1"/>
              <a:t>논술에</a:t>
            </a:r>
            <a:r>
              <a:rPr lang="en-US" altLang="ko-KR" b="1" dirty="0"/>
              <a:t> </a:t>
            </a:r>
            <a:r>
              <a:rPr lang="en-US" altLang="ko-KR" b="1" dirty="0" err="1"/>
              <a:t>필요한</a:t>
            </a:r>
            <a:r>
              <a:rPr lang="en-US" altLang="ko-KR" b="1" dirty="0"/>
              <a:t> </a:t>
            </a:r>
          </a:p>
          <a:p>
            <a:r>
              <a:rPr lang="en-US" altLang="ko-KR" b="1" dirty="0" err="1"/>
              <a:t>이해,응용력을</a:t>
            </a:r>
            <a:r>
              <a:rPr lang="en-US" altLang="ko-KR" b="1" dirty="0"/>
              <a:t> </a:t>
            </a:r>
            <a:r>
              <a:rPr lang="en-US" altLang="ko-KR" b="1" dirty="0" err="1"/>
              <a:t>위한</a:t>
            </a:r>
            <a:r>
              <a:rPr lang="en-US" altLang="ko-KR" b="1" dirty="0"/>
              <a:t> '</a:t>
            </a:r>
            <a:r>
              <a:rPr lang="en-US" altLang="ko-KR" b="1" dirty="0" err="1"/>
              <a:t>혼자</a:t>
            </a:r>
            <a:r>
              <a:rPr lang="en-US" altLang="ko-KR" b="1" dirty="0"/>
              <a:t> </a:t>
            </a:r>
            <a:r>
              <a:rPr lang="en-US" altLang="ko-KR" b="1" dirty="0" err="1"/>
              <a:t>고민할</a:t>
            </a:r>
            <a:r>
              <a:rPr lang="en-US" altLang="ko-KR" b="1" dirty="0"/>
              <a:t> </a:t>
            </a:r>
            <a:r>
              <a:rPr lang="en-US" altLang="ko-KR" b="1" dirty="0" err="1"/>
              <a:t>시간'이</a:t>
            </a:r>
            <a:r>
              <a:rPr lang="en-US" altLang="ko-KR" b="1" dirty="0"/>
              <a:t> </a:t>
            </a:r>
            <a:r>
              <a:rPr lang="en-US" altLang="ko-KR" b="1" dirty="0" err="1"/>
              <a:t>점점</a:t>
            </a:r>
            <a:r>
              <a:rPr lang="en-US" altLang="ko-KR" b="1" dirty="0"/>
              <a:t> </a:t>
            </a:r>
            <a:r>
              <a:rPr lang="en-US" altLang="ko-KR" b="1" dirty="0" err="1"/>
              <a:t>없어진다</a:t>
            </a:r>
            <a:r>
              <a:rPr lang="en-US" altLang="ko-KR" b="1" dirty="0"/>
              <a:t>. </a:t>
            </a:r>
          </a:p>
          <a:p>
            <a:r>
              <a:rPr lang="en-US" altLang="ko-KR" b="1" dirty="0" err="1"/>
              <a:t>그렇다고</a:t>
            </a:r>
            <a:r>
              <a:rPr lang="en-US" altLang="ko-KR" b="1" dirty="0"/>
              <a:t> </a:t>
            </a:r>
            <a:r>
              <a:rPr lang="en-US" altLang="ko-KR" b="1" dirty="0" err="1"/>
              <a:t>같은</a:t>
            </a:r>
            <a:r>
              <a:rPr lang="en-US" altLang="ko-KR" b="1" dirty="0"/>
              <a:t> </a:t>
            </a:r>
            <a:r>
              <a:rPr lang="en-US" altLang="ko-KR" b="1" dirty="0" err="1"/>
              <a:t>내용을</a:t>
            </a:r>
            <a:r>
              <a:rPr lang="en-US" altLang="ko-KR" b="1" dirty="0"/>
              <a:t> '두 번' </a:t>
            </a:r>
            <a:r>
              <a:rPr lang="en-US" altLang="ko-KR" b="1" dirty="0" err="1"/>
              <a:t>듣는</a:t>
            </a:r>
            <a:r>
              <a:rPr lang="en-US" altLang="ko-KR" b="1" dirty="0"/>
              <a:t> </a:t>
            </a:r>
            <a:r>
              <a:rPr lang="en-US" altLang="ko-KR" b="1" dirty="0" err="1"/>
              <a:t>것도</a:t>
            </a:r>
            <a:r>
              <a:rPr lang="en-US" altLang="ko-KR" b="1" dirty="0"/>
              <a:t> </a:t>
            </a:r>
            <a:r>
              <a:rPr lang="en-US" altLang="ko-KR" b="1" dirty="0" err="1"/>
              <a:t>아니다</a:t>
            </a:r>
            <a:r>
              <a:rPr lang="en-US" altLang="ko-KR" b="1" dirty="0"/>
              <a:t>. </a:t>
            </a:r>
          </a:p>
          <a:p>
            <a:r>
              <a:rPr lang="en-US" altLang="ko-KR" b="1" dirty="0"/>
              <a:t> 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ko-KR" altLang="en-US" sz="3600" dirty="0" smtClean="0"/>
              <a:t>조남호의 지능적인 </a:t>
            </a:r>
            <a:r>
              <a:rPr lang="ko-KR" altLang="en-US" sz="3600" dirty="0" err="1" smtClean="0"/>
              <a:t>스타디코드</a:t>
            </a:r>
            <a:r>
              <a:rPr lang="ko-KR" altLang="en-US" sz="3600" dirty="0" smtClean="0"/>
              <a:t> </a:t>
            </a:r>
            <a:r>
              <a:rPr lang="en-US" altLang="ko-KR" sz="3600" dirty="0" smtClean="0"/>
              <a:t/>
            </a:r>
            <a:br>
              <a:rPr lang="en-US" altLang="ko-KR" sz="3600" dirty="0" smtClean="0"/>
            </a:br>
            <a:r>
              <a:rPr lang="en-US" altLang="ko-KR" sz="3600" dirty="0" smtClean="0"/>
              <a:t>5</a:t>
            </a:r>
            <a:r>
              <a:rPr lang="ko-KR" altLang="en-US" sz="3600" dirty="0" smtClean="0"/>
              <a:t>大 전과목 </a:t>
            </a:r>
            <a:r>
              <a:rPr lang="ko-KR" altLang="en-US" sz="3600" dirty="0" err="1" smtClean="0"/>
              <a:t>공부법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en-US" altLang="ko-KR" b="1" dirty="0" err="1"/>
              <a:t>이해</a:t>
            </a:r>
            <a:r>
              <a:rPr lang="en-US" altLang="ko-KR" b="1" dirty="0"/>
              <a:t>(Deep &amp; Back) self-study</a:t>
            </a:r>
          </a:p>
          <a:p>
            <a:r>
              <a:rPr lang="en-US" altLang="ko-KR" b="1" dirty="0"/>
              <a:t> </a:t>
            </a:r>
          </a:p>
          <a:p>
            <a:r>
              <a:rPr lang="en-US" altLang="ko-KR" b="1" u="sng" dirty="0">
                <a:hlinkClick r:id="rId2"/>
              </a:rPr>
              <a:t>네 </a:t>
            </a:r>
            <a:r>
              <a:rPr lang="en-US" altLang="ko-KR" b="1" u="sng" dirty="0" err="1">
                <a:hlinkClick r:id="rId2"/>
              </a:rPr>
              <a:t>꿈을</a:t>
            </a:r>
            <a:r>
              <a:rPr lang="en-US" altLang="ko-KR" b="1" u="sng" dirty="0">
                <a:hlinkClick r:id="rId2"/>
              </a:rPr>
              <a:t> </a:t>
            </a:r>
            <a:r>
              <a:rPr lang="en-US" altLang="ko-KR" b="1" u="sng" dirty="0" err="1">
                <a:hlinkClick r:id="rId2"/>
              </a:rPr>
              <a:t>펼쳐라</a:t>
            </a:r>
            <a:r>
              <a:rPr lang="en-US" altLang="ko-KR" b="1" u="sng" dirty="0">
                <a:hlinkClick r:id="rId2"/>
              </a:rPr>
              <a:t>!! :: [</a:t>
            </a:r>
            <a:r>
              <a:rPr lang="en-US" altLang="ko-KR" b="1" u="sng" dirty="0" err="1">
                <a:hlinkClick r:id="rId2"/>
              </a:rPr>
              <a:t>기숙학원</a:t>
            </a:r>
            <a:r>
              <a:rPr lang="en-US" altLang="ko-KR" b="1" u="sng" dirty="0">
                <a:hlinkClick r:id="rId2"/>
              </a:rPr>
              <a:t> </a:t>
            </a:r>
            <a:r>
              <a:rPr lang="en-US" altLang="ko-KR" b="1" u="sng" dirty="0" err="1">
                <a:hlinkClick r:id="rId2"/>
              </a:rPr>
              <a:t>한샘아카데미</a:t>
            </a:r>
            <a:r>
              <a:rPr lang="en-US" altLang="ko-KR" b="1" u="sng" dirty="0">
                <a:hlinkClick r:id="rId2"/>
              </a:rPr>
              <a:t>] </a:t>
            </a:r>
            <a:r>
              <a:rPr lang="en-US" altLang="ko-KR" b="1" u="sng" dirty="0" err="1">
                <a:hlinkClick r:id="rId2"/>
              </a:rPr>
              <a:t>서울대생들의</a:t>
            </a:r>
            <a:r>
              <a:rPr lang="en-US" altLang="ko-KR" b="1" u="sng" dirty="0">
                <a:hlinkClick r:id="rId2"/>
              </a:rPr>
              <a:t> </a:t>
            </a:r>
            <a:r>
              <a:rPr lang="en-US" altLang="ko-KR" b="1" u="sng" dirty="0" err="1">
                <a:hlinkClick r:id="rId2"/>
              </a:rPr>
              <a:t>공부법</a:t>
            </a:r>
            <a:r>
              <a:rPr lang="en-US" altLang="ko-KR" b="1" u="sng" dirty="0">
                <a:hlinkClick r:id="rId2"/>
              </a:rPr>
              <a:t>!!!</a:t>
            </a:r>
            <a:endParaRPr lang="en-US" altLang="ko-KR" b="1" dirty="0"/>
          </a:p>
          <a:p>
            <a:r>
              <a:rPr lang="en-US" altLang="ko-KR" b="1" dirty="0"/>
              <a:t>2010년 8월 27일 </a:t>
            </a:r>
          </a:p>
          <a:p>
            <a:r>
              <a:rPr lang="en-US" altLang="ko-KR" b="1" dirty="0" err="1"/>
              <a:t>수능</a:t>
            </a:r>
            <a:r>
              <a:rPr lang="en-US" altLang="ko-KR" b="1" dirty="0"/>
              <a:t>/</a:t>
            </a:r>
            <a:r>
              <a:rPr lang="en-US" altLang="ko-KR" b="1" dirty="0" err="1"/>
              <a:t>논술에서</a:t>
            </a:r>
            <a:r>
              <a:rPr lang="en-US" altLang="ko-KR" b="1" dirty="0"/>
              <a:t> </a:t>
            </a:r>
            <a:r>
              <a:rPr lang="en-US" altLang="ko-KR" b="1" dirty="0" err="1"/>
              <a:t>원하는</a:t>
            </a:r>
            <a:r>
              <a:rPr lang="en-US" altLang="ko-KR" b="1" dirty="0"/>
              <a:t> '</a:t>
            </a:r>
            <a:r>
              <a:rPr lang="en-US" altLang="ko-KR" b="1" dirty="0" err="1"/>
              <a:t>이해'는</a:t>
            </a:r>
            <a:r>
              <a:rPr lang="en-US" altLang="ko-KR" b="1" dirty="0"/>
              <a:t> </a:t>
            </a:r>
          </a:p>
          <a:p>
            <a:r>
              <a:rPr lang="en-US" altLang="ko-KR" b="1" dirty="0" err="1"/>
              <a:t>책에</a:t>
            </a:r>
            <a:r>
              <a:rPr lang="en-US" altLang="ko-KR" b="1" dirty="0"/>
              <a:t> </a:t>
            </a:r>
            <a:r>
              <a:rPr lang="en-US" altLang="ko-KR" b="1" dirty="0" err="1"/>
              <a:t>씌여진</a:t>
            </a:r>
            <a:r>
              <a:rPr lang="en-US" altLang="ko-KR" b="1" dirty="0"/>
              <a:t> 것 </a:t>
            </a:r>
            <a:r>
              <a:rPr lang="en-US" altLang="ko-KR" b="1" dirty="0" err="1"/>
              <a:t>뿐만</a:t>
            </a:r>
            <a:r>
              <a:rPr lang="en-US" altLang="ko-KR" b="1" dirty="0"/>
              <a:t> </a:t>
            </a:r>
            <a:r>
              <a:rPr lang="en-US" altLang="ko-KR" b="1" dirty="0" err="1"/>
              <a:t>아니라</a:t>
            </a:r>
            <a:r>
              <a:rPr lang="en-US" altLang="ko-KR" b="1" dirty="0"/>
              <a:t>, </a:t>
            </a:r>
          </a:p>
          <a:p>
            <a:r>
              <a:rPr lang="en-US" altLang="ko-KR" b="1" dirty="0" err="1"/>
              <a:t>질문'을</a:t>
            </a:r>
            <a:r>
              <a:rPr lang="en-US" altLang="ko-KR" b="1" dirty="0"/>
              <a:t> </a:t>
            </a:r>
            <a:r>
              <a:rPr lang="en-US" altLang="ko-KR" b="1" dirty="0" err="1"/>
              <a:t>통해</a:t>
            </a:r>
            <a:r>
              <a:rPr lang="en-US" altLang="ko-KR" b="1" dirty="0"/>
              <a:t> </a:t>
            </a:r>
            <a:r>
              <a:rPr lang="en-US" altLang="ko-KR" b="1" dirty="0" err="1"/>
              <a:t>한없이</a:t>
            </a:r>
            <a:r>
              <a:rPr lang="en-US" altLang="ko-KR" b="1" dirty="0"/>
              <a:t> </a:t>
            </a:r>
            <a:r>
              <a:rPr lang="en-US" altLang="ko-KR" b="1" dirty="0" err="1"/>
              <a:t>깊게</a:t>
            </a:r>
            <a:r>
              <a:rPr lang="en-US" altLang="ko-KR" b="1" dirty="0"/>
              <a:t>(Deep) </a:t>
            </a:r>
            <a:r>
              <a:rPr lang="en-US" altLang="ko-KR" b="1" dirty="0" err="1"/>
              <a:t>내려갔을</a:t>
            </a:r>
            <a:r>
              <a:rPr lang="en-US" altLang="ko-KR" b="1" dirty="0"/>
              <a:t> 뿐!) </a:t>
            </a:r>
          </a:p>
          <a:p>
            <a:r>
              <a:rPr lang="en-US" altLang="ko-KR" b="1" dirty="0"/>
              <a:t>Back – </a:t>
            </a:r>
            <a:r>
              <a:rPr lang="en-US" altLang="ko-KR" b="1" dirty="0" err="1"/>
              <a:t>그들은</a:t>
            </a:r>
            <a:r>
              <a:rPr lang="en-US" altLang="ko-KR" b="1" dirty="0"/>
              <a:t> </a:t>
            </a:r>
            <a:r>
              <a:rPr lang="en-US" altLang="ko-KR" b="1" dirty="0" err="1"/>
              <a:t>깊게</a:t>
            </a:r>
            <a:r>
              <a:rPr lang="en-US" altLang="ko-KR" b="1" dirty="0"/>
              <a:t> </a:t>
            </a:r>
            <a:r>
              <a:rPr lang="en-US" altLang="ko-KR" b="1" dirty="0" err="1"/>
              <a:t>파고든다</a:t>
            </a:r>
            <a:r>
              <a:rPr lang="en-US" altLang="ko-KR" b="1" dirty="0"/>
              <a:t>.</a:t>
            </a:r>
          </a:p>
          <a:p>
            <a:r>
              <a:rPr lang="en-US" altLang="ko-KR" b="1" dirty="0"/>
              <a:t> 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 smtClean="0"/>
              <a:t>위인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철학자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사상</a:t>
            </a:r>
            <a:r>
              <a:rPr lang="en-US" altLang="ko-KR" b="1" dirty="0" smtClean="0"/>
              <a:t>) 100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r>
              <a:rPr lang="ko-KR" altLang="en-US" b="1" dirty="0" smtClean="0"/>
              <a:t>  하이데거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존재</a:t>
            </a:r>
            <a:r>
              <a:rPr lang="en-US" altLang="ko-KR" b="1" dirty="0" smtClean="0"/>
              <a:t>),</a:t>
            </a:r>
            <a:r>
              <a:rPr lang="ko-KR" altLang="en-US" b="1" dirty="0" err="1" smtClean="0"/>
              <a:t>발터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벤야민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복제</a:t>
            </a:r>
            <a:r>
              <a:rPr lang="en-US" altLang="ko-KR" b="1" dirty="0" smtClean="0"/>
              <a:t>),</a:t>
            </a:r>
            <a:r>
              <a:rPr lang="ko-KR" altLang="en-US" b="1" dirty="0" err="1" smtClean="0"/>
              <a:t>하버마스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의사소통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  </a:t>
            </a:r>
            <a:r>
              <a:rPr lang="ko-KR" altLang="en-US" b="1" dirty="0" err="1" smtClean="0"/>
              <a:t>레오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스트라우스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정치</a:t>
            </a:r>
            <a:r>
              <a:rPr lang="en-US" altLang="ko-KR" b="1" dirty="0" smtClean="0"/>
              <a:t>),</a:t>
            </a:r>
            <a:r>
              <a:rPr lang="ko-KR" altLang="en-US" b="1" dirty="0" err="1" smtClean="0"/>
              <a:t>한스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요나스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환경</a:t>
            </a:r>
            <a:r>
              <a:rPr lang="en-US" altLang="ko-KR" b="1" dirty="0" smtClean="0"/>
              <a:t>),</a:t>
            </a:r>
          </a:p>
          <a:p>
            <a:r>
              <a:rPr lang="en-US" altLang="ko-KR" b="1" dirty="0" smtClean="0"/>
              <a:t> </a:t>
            </a:r>
            <a:r>
              <a:rPr lang="en-US" altLang="ko-KR" b="1" dirty="0" smtClean="0"/>
              <a:t> </a:t>
            </a:r>
            <a:r>
              <a:rPr lang="ko-KR" altLang="en-US" b="1" dirty="0" err="1" smtClean="0"/>
              <a:t>푸코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권력</a:t>
            </a:r>
            <a:r>
              <a:rPr lang="en-US" altLang="ko-KR" b="1" dirty="0" smtClean="0"/>
              <a:t>),</a:t>
            </a:r>
            <a:r>
              <a:rPr lang="ko-KR" altLang="en-US" b="1" dirty="0" smtClean="0"/>
              <a:t> </a:t>
            </a:r>
            <a:r>
              <a:rPr lang="ko-KR" altLang="en-US" b="1" dirty="0" smtClean="0"/>
              <a:t>박은식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眞我</a:t>
            </a:r>
            <a:r>
              <a:rPr lang="en-US" altLang="ko-KR" b="1" dirty="0" smtClean="0"/>
              <a:t>),</a:t>
            </a:r>
            <a:r>
              <a:rPr lang="ko-KR" altLang="en-US" b="1" dirty="0" err="1" smtClean="0"/>
              <a:t>딜타이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이해</a:t>
            </a:r>
            <a:r>
              <a:rPr lang="en-US" altLang="ko-KR" b="1" dirty="0" smtClean="0"/>
              <a:t>),</a:t>
            </a:r>
          </a:p>
          <a:p>
            <a:r>
              <a:rPr lang="en-US" altLang="ko-KR" b="1" dirty="0" smtClean="0"/>
              <a:t> </a:t>
            </a:r>
            <a:r>
              <a:rPr lang="en-US" altLang="ko-KR" b="1" dirty="0" smtClean="0"/>
              <a:t> </a:t>
            </a:r>
            <a:r>
              <a:rPr lang="ko-KR" altLang="en-US" b="1" dirty="0" err="1" smtClean="0"/>
              <a:t>자크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라캉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욕망</a:t>
            </a:r>
            <a:r>
              <a:rPr lang="en-US" altLang="ko-KR" b="1" dirty="0" smtClean="0"/>
              <a:t>),</a:t>
            </a:r>
            <a:r>
              <a:rPr lang="ko-KR" altLang="en-US" b="1" dirty="0" smtClean="0"/>
              <a:t>유성룡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징비록</a:t>
            </a:r>
            <a:r>
              <a:rPr lang="en-US" altLang="ko-KR" b="1" dirty="0" smtClean="0"/>
              <a:t>),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강유위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大同</a:t>
            </a:r>
            <a:r>
              <a:rPr lang="en-US" altLang="ko-KR" b="1" dirty="0" smtClean="0"/>
              <a:t>),</a:t>
            </a:r>
          </a:p>
          <a:p>
            <a:r>
              <a:rPr lang="en-US" altLang="ko-KR" b="1" dirty="0" smtClean="0"/>
              <a:t> </a:t>
            </a:r>
            <a:r>
              <a:rPr lang="en-US" altLang="ko-KR" b="1" dirty="0" smtClean="0"/>
              <a:t> </a:t>
            </a:r>
            <a:r>
              <a:rPr lang="ko-KR" altLang="en-US" b="1" dirty="0" smtClean="0"/>
              <a:t>후설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현상</a:t>
            </a:r>
            <a:r>
              <a:rPr lang="en-US" altLang="ko-KR" b="1" dirty="0" smtClean="0"/>
              <a:t>),E.H.</a:t>
            </a:r>
            <a:r>
              <a:rPr lang="ko-KR" altLang="en-US" b="1" dirty="0" smtClean="0"/>
              <a:t>카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역사</a:t>
            </a:r>
            <a:r>
              <a:rPr lang="en-US" altLang="ko-KR" b="1" dirty="0" smtClean="0"/>
              <a:t>),</a:t>
            </a:r>
            <a:r>
              <a:rPr lang="ko-KR" altLang="en-US" b="1" dirty="0" smtClean="0"/>
              <a:t>서경덕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氣</a:t>
            </a:r>
            <a:r>
              <a:rPr lang="en-US" altLang="ko-KR" b="1" dirty="0" smtClean="0"/>
              <a:t>),</a:t>
            </a:r>
            <a:r>
              <a:rPr lang="ko-KR" altLang="en-US" b="1" dirty="0" smtClean="0"/>
              <a:t> </a:t>
            </a:r>
            <a:r>
              <a:rPr lang="ko-KR" altLang="en-US" b="1" dirty="0" smtClean="0"/>
              <a:t>신사임당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효행과 예술</a:t>
            </a:r>
            <a:r>
              <a:rPr lang="en-US" altLang="ko-KR" b="1" dirty="0" smtClean="0"/>
              <a:t>), </a:t>
            </a:r>
          </a:p>
          <a:p>
            <a:r>
              <a:rPr lang="en-US" altLang="ko-KR" b="1" dirty="0" smtClean="0"/>
              <a:t> </a:t>
            </a:r>
            <a:r>
              <a:rPr lang="en-US" altLang="ko-KR" b="1" dirty="0" smtClean="0"/>
              <a:t> </a:t>
            </a:r>
            <a:r>
              <a:rPr lang="ko-KR" altLang="en-US" b="1" dirty="0" smtClean="0"/>
              <a:t>피타고라스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수</a:t>
            </a:r>
            <a:r>
              <a:rPr lang="en-US" altLang="ko-KR" b="1" dirty="0" smtClean="0"/>
              <a:t>),</a:t>
            </a:r>
            <a:r>
              <a:rPr lang="ko-KR" altLang="en-US" b="1" dirty="0" err="1" smtClean="0"/>
              <a:t>카시러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상징</a:t>
            </a:r>
            <a:r>
              <a:rPr lang="en-US" altLang="ko-KR" b="1" dirty="0" smtClean="0"/>
              <a:t>),</a:t>
            </a:r>
            <a:r>
              <a:rPr lang="ko-KR" altLang="en-US" b="1" dirty="0" smtClean="0"/>
              <a:t> </a:t>
            </a:r>
            <a:r>
              <a:rPr lang="ko-KR" altLang="en-US" b="1" dirty="0" smtClean="0"/>
              <a:t>김시습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유불도</a:t>
            </a:r>
            <a:r>
              <a:rPr lang="en-US" altLang="ko-KR" b="1" dirty="0" smtClean="0"/>
              <a:t>),</a:t>
            </a:r>
            <a:r>
              <a:rPr lang="ko-KR" altLang="en-US" b="1" dirty="0" smtClean="0"/>
              <a:t>버클리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관념</a:t>
            </a:r>
            <a:r>
              <a:rPr lang="en-US" altLang="ko-KR" b="1" dirty="0" smtClean="0"/>
              <a:t>), </a:t>
            </a:r>
          </a:p>
          <a:p>
            <a:r>
              <a:rPr lang="en-US" altLang="ko-KR" b="1" dirty="0" smtClean="0"/>
              <a:t> </a:t>
            </a:r>
            <a:r>
              <a:rPr lang="en-US" altLang="ko-KR" b="1" dirty="0" smtClean="0"/>
              <a:t> </a:t>
            </a:r>
            <a:r>
              <a:rPr lang="ko-KR" altLang="en-US" b="1" dirty="0" smtClean="0"/>
              <a:t>아도르노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예술</a:t>
            </a:r>
            <a:r>
              <a:rPr lang="en-US" altLang="ko-KR" b="1" dirty="0" smtClean="0"/>
              <a:t>), </a:t>
            </a:r>
            <a:r>
              <a:rPr lang="ko-KR" altLang="en-US" b="1" dirty="0" smtClean="0"/>
              <a:t>김정희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실사구시</a:t>
            </a:r>
            <a:r>
              <a:rPr lang="en-US" altLang="ko-KR" b="1" dirty="0" smtClean="0"/>
              <a:t>),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마루틴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부버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만남</a:t>
            </a:r>
            <a:r>
              <a:rPr lang="en-US" altLang="ko-KR" b="1" dirty="0" smtClean="0"/>
              <a:t>),</a:t>
            </a:r>
          </a:p>
          <a:p>
            <a:r>
              <a:rPr lang="en-US" altLang="ko-KR" b="1" dirty="0" smtClean="0"/>
              <a:t> </a:t>
            </a:r>
            <a:r>
              <a:rPr lang="en-US" altLang="ko-KR" b="1" dirty="0" smtClean="0"/>
              <a:t> </a:t>
            </a:r>
            <a:r>
              <a:rPr lang="ko-KR" altLang="en-US" b="1" dirty="0" smtClean="0"/>
              <a:t>마키아벨리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군주론</a:t>
            </a:r>
            <a:r>
              <a:rPr lang="en-US" altLang="ko-KR" b="1" dirty="0" smtClean="0"/>
              <a:t>),</a:t>
            </a:r>
            <a:r>
              <a:rPr lang="ko-KR" altLang="en-US" b="1" dirty="0" smtClean="0"/>
              <a:t>라이프니츠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모나드</a:t>
            </a:r>
            <a:r>
              <a:rPr lang="en-US" altLang="ko-KR" b="1" dirty="0" smtClean="0"/>
              <a:t>),</a:t>
            </a:r>
            <a:r>
              <a:rPr lang="ko-KR" altLang="en-US" b="1" dirty="0" smtClean="0"/>
              <a:t>원효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한마음</a:t>
            </a:r>
            <a:r>
              <a:rPr lang="en-US" altLang="ko-KR" b="1" dirty="0" smtClean="0"/>
              <a:t>),</a:t>
            </a:r>
          </a:p>
          <a:p>
            <a:r>
              <a:rPr lang="en-US" altLang="ko-KR" b="1" dirty="0" smtClean="0"/>
              <a:t> </a:t>
            </a:r>
            <a:r>
              <a:rPr lang="en-US" altLang="ko-KR" b="1" dirty="0" smtClean="0"/>
              <a:t> </a:t>
            </a:r>
            <a:r>
              <a:rPr lang="ko-KR" altLang="en-US" b="1" dirty="0" err="1" smtClean="0"/>
              <a:t>켈젠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법</a:t>
            </a:r>
            <a:r>
              <a:rPr lang="en-US" altLang="ko-KR" b="1" dirty="0" smtClean="0"/>
              <a:t>),</a:t>
            </a:r>
            <a:r>
              <a:rPr lang="ko-KR" altLang="en-US" b="1" dirty="0" smtClean="0"/>
              <a:t>루터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죄와 용서</a:t>
            </a:r>
            <a:r>
              <a:rPr lang="en-US" altLang="ko-KR" b="1" dirty="0" smtClean="0"/>
              <a:t>),</a:t>
            </a:r>
          </a:p>
          <a:p>
            <a:r>
              <a:rPr lang="en-US" altLang="ko-KR" b="1" dirty="0" smtClean="0"/>
              <a:t> </a:t>
            </a:r>
            <a:r>
              <a:rPr lang="en-US" altLang="ko-KR" b="1" dirty="0" smtClean="0"/>
              <a:t> </a:t>
            </a:r>
            <a:r>
              <a:rPr lang="ko-KR" altLang="en-US" b="1" dirty="0" smtClean="0"/>
              <a:t>석가모니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해탈</a:t>
            </a:r>
            <a:r>
              <a:rPr lang="en-US" altLang="ko-KR" b="1" dirty="0" smtClean="0"/>
              <a:t>),</a:t>
            </a:r>
            <a:r>
              <a:rPr lang="ko-KR" altLang="en-US" b="1" dirty="0" smtClean="0"/>
              <a:t> </a:t>
            </a:r>
            <a:r>
              <a:rPr lang="ko-KR" altLang="en-US" b="1" dirty="0" smtClean="0"/>
              <a:t>칼 </a:t>
            </a:r>
            <a:r>
              <a:rPr lang="ko-KR" altLang="en-US" b="1" dirty="0" err="1" smtClean="0"/>
              <a:t>포퍼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열린 사회</a:t>
            </a:r>
            <a:r>
              <a:rPr lang="en-US" altLang="ko-KR" b="1" dirty="0" smtClean="0"/>
              <a:t>),</a:t>
            </a:r>
            <a:r>
              <a:rPr lang="ko-KR" altLang="en-US" b="1" dirty="0" smtClean="0"/>
              <a:t>마르크스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자본론</a:t>
            </a:r>
            <a:r>
              <a:rPr lang="en-US" altLang="ko-KR" b="1" dirty="0" smtClean="0"/>
              <a:t>),</a:t>
            </a:r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  </a:t>
            </a:r>
            <a:r>
              <a:rPr lang="ko-KR" altLang="en-US" dirty="0" smtClean="0"/>
              <a:t>  </a:t>
            </a:r>
            <a:endParaRPr lang="en-US" altLang="ko-KR" dirty="0" smtClean="0"/>
          </a:p>
          <a:p>
            <a:r>
              <a:rPr lang="ko-KR" altLang="en-US" sz="2600" b="1" dirty="0" smtClean="0"/>
              <a:t>자음과 모음 </a:t>
            </a:r>
            <a:r>
              <a:rPr lang="ko-KR" altLang="en-US" sz="2600" b="1" dirty="0" smtClean="0"/>
              <a:t>철학이야기 서평</a:t>
            </a:r>
            <a:endParaRPr lang="ko-KR" altLang="en-US" dirty="0" smtClean="0"/>
          </a:p>
          <a:p>
            <a:r>
              <a:rPr lang="en-US" altLang="ko-KR" sz="2300" dirty="0" smtClean="0">
                <a:hlinkClick r:id="rId2"/>
              </a:rPr>
              <a:t>http://blog.naver.com/jamophilo?Redirect=Log&amp;logNo=150026873517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o-KR" altLang="en-US" sz="3600" dirty="0" smtClean="0"/>
              <a:t>조남호의 지능적인 </a:t>
            </a:r>
            <a:r>
              <a:rPr lang="ko-KR" altLang="en-US" sz="3600" dirty="0" err="1" smtClean="0"/>
              <a:t>스타디코드</a:t>
            </a:r>
            <a:r>
              <a:rPr lang="ko-KR" altLang="en-US" sz="3600" dirty="0" smtClean="0"/>
              <a:t> </a:t>
            </a:r>
            <a:r>
              <a:rPr lang="en-US" altLang="ko-KR" sz="3600" dirty="0" smtClean="0"/>
              <a:t/>
            </a:r>
            <a:br>
              <a:rPr lang="en-US" altLang="ko-KR" sz="3600" dirty="0" smtClean="0"/>
            </a:br>
            <a:r>
              <a:rPr lang="en-US" altLang="ko-KR" sz="3600" dirty="0" smtClean="0"/>
              <a:t>5</a:t>
            </a:r>
            <a:r>
              <a:rPr lang="ko-KR" altLang="en-US" sz="3600" dirty="0" smtClean="0"/>
              <a:t>大 전과목 </a:t>
            </a:r>
            <a:r>
              <a:rPr lang="ko-KR" altLang="en-US" sz="3600" dirty="0" err="1" smtClean="0"/>
              <a:t>공부법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altLang="ko-KR" b="1" u="sng" dirty="0">
                <a:hlinkClick r:id="rId2"/>
              </a:rPr>
              <a:t>[</a:t>
            </a:r>
            <a:r>
              <a:rPr lang="en-US" altLang="ko-KR" b="1" u="sng" dirty="0" err="1">
                <a:hlinkClick r:id="rId2"/>
              </a:rPr>
              <a:t>인터넷</a:t>
            </a:r>
            <a:r>
              <a:rPr lang="en-US" altLang="ko-KR" b="1" u="sng" dirty="0">
                <a:hlinkClick r:id="rId2"/>
              </a:rPr>
              <a:t> </a:t>
            </a:r>
            <a:r>
              <a:rPr lang="en-US" altLang="ko-KR" b="1" u="sng" dirty="0" err="1">
                <a:hlinkClick r:id="rId2"/>
              </a:rPr>
              <a:t>교보문고</a:t>
            </a:r>
            <a:r>
              <a:rPr lang="en-US" altLang="ko-KR" b="1" u="sng" dirty="0">
                <a:hlinkClick r:id="rId2"/>
              </a:rPr>
              <a:t>] </a:t>
            </a:r>
            <a:r>
              <a:rPr lang="en-US" altLang="ko-KR" b="1" u="sng" dirty="0" err="1">
                <a:hlinkClick r:id="rId2"/>
              </a:rPr>
              <a:t>스터디</a:t>
            </a:r>
            <a:r>
              <a:rPr lang="en-US" altLang="ko-KR" b="1" u="sng" dirty="0">
                <a:hlinkClick r:id="rId2"/>
              </a:rPr>
              <a:t> </a:t>
            </a:r>
            <a:r>
              <a:rPr lang="en-US" altLang="ko-KR" b="1" u="sng" dirty="0" err="1">
                <a:hlinkClick r:id="rId2"/>
              </a:rPr>
              <a:t>코드</a:t>
            </a:r>
            <a:endParaRPr lang="en-US" altLang="ko-KR" b="1" dirty="0"/>
          </a:p>
          <a:p>
            <a:r>
              <a:rPr lang="en-US" altLang="ko-KR" b="1" dirty="0"/>
              <a:t>  </a:t>
            </a:r>
          </a:p>
          <a:p>
            <a:r>
              <a:rPr lang="en-US" altLang="ko-KR" b="1" dirty="0"/>
              <a:t>CODE- Think Deep &amp;Back, </a:t>
            </a:r>
          </a:p>
          <a:p>
            <a:r>
              <a:rPr lang="en-US" altLang="ko-KR" b="1" dirty="0"/>
              <a:t>Dream, Yourself, Plan, Keep Thinking ..... </a:t>
            </a:r>
          </a:p>
          <a:p>
            <a:r>
              <a:rPr lang="en-US" altLang="ko-KR" b="1" dirty="0" err="1"/>
              <a:t>계획에</a:t>
            </a:r>
            <a:r>
              <a:rPr lang="en-US" altLang="ko-KR" b="1" dirty="0"/>
              <a:t> </a:t>
            </a:r>
            <a:r>
              <a:rPr lang="en-US" altLang="ko-KR" b="1" dirty="0" err="1"/>
              <a:t>입각</a:t>
            </a:r>
            <a:r>
              <a:rPr lang="en-US" altLang="ko-KR" b="1" dirty="0"/>
              <a:t> 한 </a:t>
            </a:r>
            <a:r>
              <a:rPr lang="en-US" altLang="ko-KR" b="1" dirty="0" err="1"/>
              <a:t>공부</a:t>
            </a:r>
            <a:r>
              <a:rPr lang="en-US" altLang="ko-KR" b="1" dirty="0"/>
              <a:t>, </a:t>
            </a:r>
            <a:r>
              <a:rPr lang="en-US" altLang="ko-KR" b="1" dirty="0" err="1"/>
              <a:t>과정</a:t>
            </a:r>
            <a:r>
              <a:rPr lang="en-US" altLang="ko-KR" b="1" dirty="0"/>
              <a:t> </a:t>
            </a:r>
          </a:p>
          <a:p>
            <a:r>
              <a:rPr lang="en-US" altLang="ko-KR" b="1" dirty="0" err="1"/>
              <a:t>또는</a:t>
            </a:r>
            <a:r>
              <a:rPr lang="en-US" altLang="ko-KR" b="1" dirty="0"/>
              <a:t> </a:t>
            </a:r>
            <a:r>
              <a:rPr lang="en-US" altLang="ko-KR" b="1" dirty="0" err="1"/>
              <a:t>사건의</a:t>
            </a:r>
            <a:r>
              <a:rPr lang="en-US" altLang="ko-KR" b="1" dirty="0"/>
              <a:t> </a:t>
            </a:r>
            <a:r>
              <a:rPr lang="en-US" altLang="ko-KR" b="1" dirty="0" err="1"/>
              <a:t>배경에</a:t>
            </a:r>
            <a:r>
              <a:rPr lang="en-US" altLang="ko-KR" b="1" dirty="0"/>
              <a:t> </a:t>
            </a:r>
            <a:r>
              <a:rPr lang="en-US" altLang="ko-KR" b="1" dirty="0" err="1"/>
              <a:t>대한</a:t>
            </a:r>
            <a:r>
              <a:rPr lang="en-US" altLang="ko-KR" b="1" dirty="0"/>
              <a:t> </a:t>
            </a:r>
            <a:r>
              <a:rPr lang="en-US" altLang="ko-KR" b="1" dirty="0" err="1"/>
              <a:t>이해</a:t>
            </a:r>
            <a:r>
              <a:rPr lang="en-US" altLang="ko-KR" b="1" dirty="0"/>
              <a:t>, </a:t>
            </a:r>
          </a:p>
          <a:p>
            <a:r>
              <a:rPr lang="en-US" altLang="ko-KR" b="1" dirty="0" err="1"/>
              <a:t>이해를</a:t>
            </a:r>
            <a:r>
              <a:rPr lang="en-US" altLang="ko-KR" b="1" dirty="0"/>
              <a:t> </a:t>
            </a:r>
            <a:r>
              <a:rPr lang="en-US" altLang="ko-KR" b="1" dirty="0" err="1"/>
              <a:t>기초로</a:t>
            </a:r>
            <a:r>
              <a:rPr lang="en-US" altLang="ko-KR" b="1" dirty="0"/>
              <a:t> 한 </a:t>
            </a:r>
            <a:r>
              <a:rPr lang="en-US" altLang="ko-KR" b="1" dirty="0" err="1"/>
              <a:t>암기</a:t>
            </a:r>
            <a:r>
              <a:rPr lang="en-US" altLang="ko-KR" b="1" dirty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o-KR" altLang="en-US" sz="3600" dirty="0" smtClean="0"/>
              <a:t>조남호의 지능적인 </a:t>
            </a:r>
            <a:r>
              <a:rPr lang="ko-KR" altLang="en-US" sz="3600" dirty="0" err="1" smtClean="0"/>
              <a:t>스타디코드</a:t>
            </a:r>
            <a:r>
              <a:rPr lang="ko-KR" altLang="en-US" sz="3600" dirty="0" smtClean="0"/>
              <a:t> </a:t>
            </a:r>
            <a:r>
              <a:rPr lang="en-US" altLang="ko-KR" sz="3600" dirty="0" smtClean="0"/>
              <a:t/>
            </a:r>
            <a:br>
              <a:rPr lang="en-US" altLang="ko-KR" sz="3600" dirty="0" smtClean="0"/>
            </a:br>
            <a:r>
              <a:rPr lang="en-US" altLang="ko-KR" sz="3600" dirty="0" smtClean="0"/>
              <a:t>5</a:t>
            </a:r>
            <a:r>
              <a:rPr lang="ko-KR" altLang="en-US" sz="3600" dirty="0" smtClean="0"/>
              <a:t>大 전과목 </a:t>
            </a:r>
            <a:r>
              <a:rPr lang="ko-KR" altLang="en-US" sz="3600" dirty="0" err="1" smtClean="0"/>
              <a:t>공부법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en-US" altLang="ko-KR" b="1" u="sng" dirty="0">
                <a:hlinkClick r:id="rId2"/>
              </a:rPr>
              <a:t>How To Practice (</a:t>
            </a:r>
            <a:r>
              <a:rPr lang="en-US" altLang="ko-KR" b="1" u="sng" dirty="0" err="1">
                <a:hlinkClick r:id="rId2"/>
              </a:rPr>
              <a:t>어떻게</a:t>
            </a:r>
            <a:r>
              <a:rPr lang="en-US" altLang="ko-KR" b="1" u="sng" dirty="0">
                <a:hlinkClick r:id="rId2"/>
              </a:rPr>
              <a:t> </a:t>
            </a:r>
            <a:r>
              <a:rPr lang="en-US" altLang="ko-KR" b="1" u="sng" dirty="0" err="1">
                <a:hlinkClick r:id="rId2"/>
              </a:rPr>
              <a:t>연습하는가</a:t>
            </a:r>
            <a:r>
              <a:rPr lang="en-US" altLang="ko-KR" b="1" u="sng" dirty="0">
                <a:hlinkClick r:id="rId2"/>
              </a:rPr>
              <a:t>?) | purtle.com</a:t>
            </a:r>
            <a:r>
              <a:rPr lang="en-US" altLang="ko-KR" b="1" dirty="0"/>
              <a:t> </a:t>
            </a:r>
          </a:p>
          <a:p>
            <a:r>
              <a:rPr lang="en-US" altLang="ko-KR" b="1" dirty="0"/>
              <a:t>  </a:t>
            </a:r>
          </a:p>
          <a:p>
            <a:r>
              <a:rPr lang="en-US" altLang="ko-KR" b="1" dirty="0" err="1"/>
              <a:t>그러므로</a:t>
            </a:r>
            <a:r>
              <a:rPr lang="en-US" altLang="ko-KR" b="1" dirty="0"/>
              <a:t> </a:t>
            </a:r>
            <a:r>
              <a:rPr lang="en-US" altLang="ko-KR" b="1" dirty="0" err="1"/>
              <a:t>기본적인</a:t>
            </a:r>
            <a:r>
              <a:rPr lang="en-US" altLang="ko-KR" b="1" dirty="0"/>
              <a:t> </a:t>
            </a:r>
            <a:r>
              <a:rPr lang="en-US" altLang="ko-KR" b="1" dirty="0" err="1"/>
              <a:t>요소를</a:t>
            </a:r>
            <a:r>
              <a:rPr lang="en-US" altLang="ko-KR" b="1" dirty="0"/>
              <a:t> </a:t>
            </a:r>
            <a:r>
              <a:rPr lang="en-US" altLang="ko-KR" b="1" dirty="0" err="1"/>
              <a:t>이해하는</a:t>
            </a:r>
            <a:r>
              <a:rPr lang="en-US" altLang="ko-KR" b="1" dirty="0"/>
              <a:t> </a:t>
            </a:r>
            <a:r>
              <a:rPr lang="en-US" altLang="ko-KR" b="1" dirty="0" err="1"/>
              <a:t>것이</a:t>
            </a:r>
            <a:r>
              <a:rPr lang="en-US" altLang="ko-KR" b="1" dirty="0"/>
              <a:t> </a:t>
            </a:r>
          </a:p>
          <a:p>
            <a:r>
              <a:rPr lang="en-US" altLang="ko-KR" b="1" dirty="0" err="1"/>
              <a:t>훌륭한</a:t>
            </a:r>
            <a:r>
              <a:rPr lang="en-US" altLang="ko-KR" b="1" dirty="0"/>
              <a:t> </a:t>
            </a:r>
            <a:r>
              <a:rPr lang="en-US" altLang="ko-KR" b="1" dirty="0" err="1"/>
              <a:t>연주의</a:t>
            </a:r>
            <a:r>
              <a:rPr lang="en-US" altLang="ko-KR" b="1" dirty="0"/>
              <a:t> </a:t>
            </a:r>
            <a:r>
              <a:rPr lang="en-US" altLang="ko-KR" b="1" dirty="0" err="1"/>
              <a:t>바탕이</a:t>
            </a:r>
            <a:r>
              <a:rPr lang="en-US" altLang="ko-KR" b="1" dirty="0"/>
              <a:t> </a:t>
            </a:r>
            <a:r>
              <a:rPr lang="en-US" altLang="ko-KR" b="1" dirty="0" err="1"/>
              <a:t>된다는</a:t>
            </a:r>
            <a:r>
              <a:rPr lang="en-US" altLang="ko-KR" b="1" dirty="0"/>
              <a:t> </a:t>
            </a:r>
            <a:r>
              <a:rPr lang="en-US" altLang="ko-KR" b="1" dirty="0" err="1"/>
              <a:t>것을</a:t>
            </a:r>
            <a:r>
              <a:rPr lang="en-US" altLang="ko-KR" b="1" dirty="0"/>
              <a:t> 알 수 </a:t>
            </a:r>
            <a:r>
              <a:rPr lang="en-US" altLang="ko-KR" b="1" dirty="0" err="1"/>
              <a:t>있다</a:t>
            </a:r>
            <a:r>
              <a:rPr lang="en-US" altLang="ko-KR" b="1" dirty="0"/>
              <a:t>. ... </a:t>
            </a:r>
          </a:p>
          <a:p>
            <a:r>
              <a:rPr lang="en-US" altLang="ko-KR" b="1" dirty="0"/>
              <a:t>"Brass Playing is No Harder Than Deep Breathing" </a:t>
            </a:r>
          </a:p>
          <a:p>
            <a:r>
              <a:rPr lang="en-US" altLang="ko-KR" b="1" dirty="0"/>
              <a:t>by Claude Gordon. ... </a:t>
            </a:r>
          </a:p>
          <a:p>
            <a:r>
              <a:rPr lang="en-US" altLang="ko-KR" b="1" dirty="0"/>
              <a:t>Don't confuse leaning back with Chest Up. </a:t>
            </a:r>
          </a:p>
          <a:p>
            <a:r>
              <a:rPr lang="en-US" altLang="ko-KR" b="1" dirty="0"/>
              <a:t> 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o-KR" altLang="en-US" sz="3600" dirty="0" smtClean="0"/>
              <a:t>조남호의 지능적인 </a:t>
            </a:r>
            <a:r>
              <a:rPr lang="ko-KR" altLang="en-US" sz="3600" dirty="0" err="1" smtClean="0"/>
              <a:t>스타디코드</a:t>
            </a:r>
            <a:r>
              <a:rPr lang="ko-KR" altLang="en-US" sz="3600" dirty="0" smtClean="0"/>
              <a:t> </a:t>
            </a:r>
            <a:r>
              <a:rPr lang="en-US" altLang="ko-KR" sz="3600" dirty="0" smtClean="0"/>
              <a:t/>
            </a:r>
            <a:br>
              <a:rPr lang="en-US" altLang="ko-KR" sz="3600" dirty="0" smtClean="0"/>
            </a:br>
            <a:r>
              <a:rPr lang="en-US" altLang="ko-KR" sz="3600" dirty="0" smtClean="0"/>
              <a:t>5</a:t>
            </a:r>
            <a:r>
              <a:rPr lang="ko-KR" altLang="en-US" sz="3600" dirty="0" smtClean="0"/>
              <a:t>大 전과목 </a:t>
            </a:r>
            <a:r>
              <a:rPr lang="ko-KR" altLang="en-US" sz="3600" dirty="0" err="1" smtClean="0"/>
              <a:t>공부법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b="1" dirty="0"/>
              <a:t>Deep &amp; Back </a:t>
            </a:r>
            <a:r>
              <a:rPr lang="en-US" altLang="ko-KR" b="1" dirty="0" smtClean="0"/>
              <a:t>self-study</a:t>
            </a:r>
          </a:p>
          <a:p>
            <a:endParaRPr lang="en-US" altLang="ko-KR" b="1" dirty="0"/>
          </a:p>
          <a:p>
            <a:r>
              <a:rPr lang="en-US" altLang="ko-KR" b="1" u="sng" dirty="0">
                <a:hlinkClick r:id="rId2"/>
              </a:rPr>
              <a:t>How to effectively self-study mathematics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o-KR" altLang="en-US" sz="3600" dirty="0" smtClean="0"/>
              <a:t>조남호의 지능적인 </a:t>
            </a:r>
            <a:r>
              <a:rPr lang="ko-KR" altLang="en-US" sz="3600" dirty="0" err="1" smtClean="0"/>
              <a:t>스타디코드</a:t>
            </a:r>
            <a:r>
              <a:rPr lang="ko-KR" altLang="en-US" sz="3600" dirty="0" smtClean="0"/>
              <a:t> </a:t>
            </a:r>
            <a:r>
              <a:rPr lang="en-US" altLang="ko-KR" sz="3600" dirty="0" smtClean="0"/>
              <a:t/>
            </a:r>
            <a:br>
              <a:rPr lang="en-US" altLang="ko-KR" sz="3600" dirty="0" smtClean="0"/>
            </a:br>
            <a:r>
              <a:rPr lang="en-US" altLang="ko-KR" sz="3600" dirty="0" smtClean="0"/>
              <a:t>5</a:t>
            </a:r>
            <a:r>
              <a:rPr lang="ko-KR" altLang="en-US" sz="3600" dirty="0" smtClean="0"/>
              <a:t>大 전과목 </a:t>
            </a:r>
            <a:r>
              <a:rPr lang="ko-KR" altLang="en-US" sz="3600" dirty="0" err="1" smtClean="0"/>
              <a:t>공부법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b="1" dirty="0" err="1"/>
              <a:t>계획</a:t>
            </a:r>
            <a:r>
              <a:rPr lang="en-US" altLang="ko-KR" b="1" dirty="0"/>
              <a:t>(Mission)</a:t>
            </a:r>
          </a:p>
          <a:p>
            <a:r>
              <a:rPr lang="en-US" altLang="ko-KR" b="1" dirty="0" err="1"/>
              <a:t>계획이</a:t>
            </a:r>
            <a:r>
              <a:rPr lang="en-US" altLang="ko-KR" b="1" dirty="0"/>
              <a:t> </a:t>
            </a:r>
            <a:r>
              <a:rPr lang="en-US" altLang="ko-KR" b="1" dirty="0" err="1"/>
              <a:t>없으면</a:t>
            </a:r>
            <a:r>
              <a:rPr lang="en-US" altLang="ko-KR" b="1" dirty="0"/>
              <a:t> </a:t>
            </a:r>
            <a:r>
              <a:rPr lang="en-US" altLang="ko-KR" b="1" dirty="0" err="1"/>
              <a:t>공부하지</a:t>
            </a:r>
            <a:r>
              <a:rPr lang="en-US" altLang="ko-KR" b="1" dirty="0"/>
              <a:t> </a:t>
            </a:r>
            <a:r>
              <a:rPr lang="en-US" altLang="ko-KR" b="1" dirty="0" err="1"/>
              <a:t>마라</a:t>
            </a:r>
            <a:endParaRPr lang="en-US" altLang="ko-KR" b="1" dirty="0"/>
          </a:p>
          <a:p>
            <a:r>
              <a:rPr lang="en-US" altLang="ko-KR" b="1" dirty="0"/>
              <a:t> 1일 3시간 習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o-KR" altLang="en-US" sz="3600" dirty="0" smtClean="0"/>
              <a:t>조남호의 지능적인 </a:t>
            </a:r>
            <a:r>
              <a:rPr lang="ko-KR" altLang="en-US" sz="3600" dirty="0" err="1" smtClean="0"/>
              <a:t>스타디코드</a:t>
            </a:r>
            <a:r>
              <a:rPr lang="ko-KR" altLang="en-US" sz="3600" dirty="0" smtClean="0"/>
              <a:t> </a:t>
            </a:r>
            <a:r>
              <a:rPr lang="en-US" altLang="ko-KR" sz="3600" dirty="0" smtClean="0"/>
              <a:t/>
            </a:r>
            <a:br>
              <a:rPr lang="en-US" altLang="ko-KR" sz="3600" dirty="0" smtClean="0"/>
            </a:br>
            <a:r>
              <a:rPr lang="en-US" altLang="ko-KR" sz="3600" dirty="0" smtClean="0"/>
              <a:t>5</a:t>
            </a:r>
            <a:r>
              <a:rPr lang="ko-KR" altLang="en-US" sz="3600" dirty="0" smtClean="0"/>
              <a:t>大 전과목 </a:t>
            </a:r>
            <a:r>
              <a:rPr lang="ko-KR" altLang="en-US" sz="3600" dirty="0" err="1" smtClean="0"/>
              <a:t>공부법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en-US" altLang="ko-KR" b="1" dirty="0" err="1"/>
              <a:t>특목고</a:t>
            </a:r>
            <a:r>
              <a:rPr lang="en-US" altLang="ko-KR" b="1" dirty="0"/>
              <a:t> </a:t>
            </a:r>
          </a:p>
          <a:p>
            <a:r>
              <a:rPr lang="en-US" altLang="ko-KR" b="1" dirty="0"/>
              <a:t>  </a:t>
            </a:r>
          </a:p>
          <a:p>
            <a:r>
              <a:rPr lang="en-US" altLang="ko-KR" b="1" u="sng" dirty="0">
                <a:hlinkClick r:id="rId2"/>
              </a:rPr>
              <a:t>[</a:t>
            </a:r>
            <a:r>
              <a:rPr lang="en-US" altLang="ko-KR" b="1" u="sng" dirty="0" err="1">
                <a:hlinkClick r:id="rId2"/>
              </a:rPr>
              <a:t>조남호의</a:t>
            </a:r>
            <a:r>
              <a:rPr lang="en-US" altLang="ko-KR" b="1" u="sng" dirty="0">
                <a:hlinkClick r:id="rId2"/>
              </a:rPr>
              <a:t> </a:t>
            </a:r>
            <a:r>
              <a:rPr lang="en-US" altLang="ko-KR" b="1" u="sng" dirty="0" err="1">
                <a:hlinkClick r:id="rId2"/>
              </a:rPr>
              <a:t>엄마매니저</a:t>
            </a:r>
            <a:r>
              <a:rPr lang="en-US" altLang="ko-KR" b="1" u="sng" dirty="0">
                <a:hlinkClick r:id="rId2"/>
              </a:rPr>
              <a:t>] </a:t>
            </a:r>
            <a:r>
              <a:rPr lang="en-US" altLang="ko-KR" b="1" u="sng" dirty="0" err="1">
                <a:hlinkClick r:id="rId2"/>
              </a:rPr>
              <a:t>입시제도</a:t>
            </a:r>
            <a:r>
              <a:rPr lang="en-US" altLang="ko-KR" b="1" u="sng" dirty="0">
                <a:hlinkClick r:id="rId2"/>
              </a:rPr>
              <a:t> </a:t>
            </a:r>
            <a:r>
              <a:rPr lang="en-US" altLang="ko-KR" b="1" u="sng" dirty="0" err="1">
                <a:hlinkClick r:id="rId2"/>
              </a:rPr>
              <a:t>꿰뚫기</a:t>
            </a:r>
            <a:r>
              <a:rPr lang="en-US" altLang="ko-KR" b="1" u="sng" dirty="0">
                <a:hlinkClick r:id="rId2"/>
              </a:rPr>
              <a:t> 2편 - </a:t>
            </a:r>
            <a:r>
              <a:rPr lang="en-US" altLang="ko-KR" b="1" u="sng" dirty="0" err="1">
                <a:hlinkClick r:id="rId2"/>
              </a:rPr>
              <a:t>수능</a:t>
            </a:r>
            <a:r>
              <a:rPr lang="en-US" altLang="ko-KR" b="1" u="sng" dirty="0">
                <a:hlinkClick r:id="rId2"/>
              </a:rPr>
              <a:t> :: </a:t>
            </a:r>
            <a:r>
              <a:rPr lang="en-US" altLang="ko-KR" b="1" u="sng" dirty="0" err="1">
                <a:hlinkClick r:id="rId2"/>
              </a:rPr>
              <a:t>내일을</a:t>
            </a:r>
            <a:r>
              <a:rPr lang="en-US" altLang="ko-KR" b="1" u="sng" dirty="0">
                <a:hlinkClick r:id="rId2"/>
              </a:rPr>
              <a:t> </a:t>
            </a:r>
            <a:r>
              <a:rPr lang="en-US" altLang="ko-KR" b="1" u="sng" dirty="0" err="1">
                <a:hlinkClick r:id="rId2"/>
              </a:rPr>
              <a:t>바꾸는</a:t>
            </a:r>
            <a:r>
              <a:rPr lang="en-US" altLang="ko-KR" b="1" u="sng" dirty="0">
                <a:hlinkClick r:id="rId2"/>
              </a:rPr>
              <a:t> ...</a:t>
            </a:r>
            <a:r>
              <a:rPr lang="en-US" altLang="ko-KR" b="1" dirty="0"/>
              <a:t> </a:t>
            </a:r>
          </a:p>
          <a:p>
            <a:r>
              <a:rPr lang="en-US" altLang="ko-KR" b="1" dirty="0"/>
              <a:t>  </a:t>
            </a:r>
          </a:p>
          <a:p>
            <a:r>
              <a:rPr lang="en-US" altLang="ko-KR" b="1" u="sng" dirty="0">
                <a:hlinkClick r:id="rId3"/>
              </a:rPr>
              <a:t>[</a:t>
            </a:r>
            <a:r>
              <a:rPr lang="en-US" altLang="ko-KR" b="1" u="sng" dirty="0" err="1">
                <a:hlinkClick r:id="rId3"/>
              </a:rPr>
              <a:t>조남호의</a:t>
            </a:r>
            <a:r>
              <a:rPr lang="en-US" altLang="ko-KR" b="1" u="sng" dirty="0">
                <a:hlinkClick r:id="rId3"/>
              </a:rPr>
              <a:t> </a:t>
            </a:r>
            <a:r>
              <a:rPr lang="en-US" altLang="ko-KR" b="1" u="sng" dirty="0" err="1">
                <a:hlinkClick r:id="rId3"/>
              </a:rPr>
              <a:t>엄마매니저</a:t>
            </a:r>
            <a:r>
              <a:rPr lang="en-US" altLang="ko-KR" b="1" u="sng" dirty="0">
                <a:hlinkClick r:id="rId3"/>
              </a:rPr>
              <a:t>] </a:t>
            </a:r>
            <a:r>
              <a:rPr lang="en-US" altLang="ko-KR" b="1" u="sng" dirty="0" err="1">
                <a:hlinkClick r:id="rId3"/>
              </a:rPr>
              <a:t>입시제도</a:t>
            </a:r>
            <a:r>
              <a:rPr lang="en-US" altLang="ko-KR" b="1" u="sng" dirty="0">
                <a:hlinkClick r:id="rId3"/>
              </a:rPr>
              <a:t> </a:t>
            </a:r>
            <a:r>
              <a:rPr lang="en-US" altLang="ko-KR" b="1" u="sng" dirty="0" err="1">
                <a:hlinkClick r:id="rId3"/>
              </a:rPr>
              <a:t>꿰뚫기</a:t>
            </a:r>
            <a:r>
              <a:rPr lang="en-US" altLang="ko-KR" b="1" u="sng" dirty="0">
                <a:hlinkClick r:id="rId3"/>
              </a:rPr>
              <a:t> 3편- </a:t>
            </a:r>
            <a:r>
              <a:rPr lang="en-US" altLang="ko-KR" b="1" u="sng" dirty="0" err="1">
                <a:hlinkClick r:id="rId3"/>
              </a:rPr>
              <a:t>논술</a:t>
            </a:r>
            <a:r>
              <a:rPr lang="en-US" altLang="ko-KR" b="1" u="sng" dirty="0">
                <a:hlinkClick r:id="rId3"/>
              </a:rPr>
              <a:t> :: </a:t>
            </a:r>
            <a:r>
              <a:rPr lang="en-US" altLang="ko-KR" b="1" u="sng" dirty="0" err="1">
                <a:hlinkClick r:id="rId3"/>
              </a:rPr>
              <a:t>내일을</a:t>
            </a:r>
            <a:r>
              <a:rPr lang="en-US" altLang="ko-KR" b="1" u="sng" dirty="0">
                <a:hlinkClick r:id="rId3"/>
              </a:rPr>
              <a:t> </a:t>
            </a:r>
            <a:r>
              <a:rPr lang="en-US" altLang="ko-KR" b="1" u="sng" dirty="0" err="1">
                <a:hlinkClick r:id="rId3"/>
              </a:rPr>
              <a:t>바꾸는</a:t>
            </a:r>
            <a:r>
              <a:rPr lang="en-US" altLang="ko-KR" b="1" u="sng" dirty="0">
                <a:hlinkClick r:id="rId3"/>
              </a:rPr>
              <a:t> ...</a:t>
            </a:r>
            <a:r>
              <a:rPr lang="en-US" altLang="ko-KR" b="1" dirty="0"/>
              <a:t> </a:t>
            </a:r>
          </a:p>
          <a:p>
            <a:r>
              <a:rPr lang="en-US" altLang="ko-KR" b="1" dirty="0"/>
              <a:t>  </a:t>
            </a:r>
          </a:p>
          <a:p>
            <a:r>
              <a:rPr lang="en-US" altLang="ko-KR" b="1" u="sng" dirty="0" err="1">
                <a:hlinkClick r:id="rId4"/>
              </a:rPr>
              <a:t>자녀교육</a:t>
            </a:r>
            <a:r>
              <a:rPr lang="en-US" altLang="ko-KR" b="1" u="sng" dirty="0">
                <a:hlinkClick r:id="rId4"/>
              </a:rPr>
              <a:t> </a:t>
            </a:r>
            <a:r>
              <a:rPr lang="en-US" altLang="ko-KR" b="1" u="sng" dirty="0" err="1">
                <a:hlinkClick r:id="rId4"/>
              </a:rPr>
              <a:t>도우미</a:t>
            </a:r>
            <a:r>
              <a:rPr lang="en-US" altLang="ko-KR" b="1" dirty="0"/>
              <a:t> </a:t>
            </a:r>
          </a:p>
          <a:p>
            <a:r>
              <a:rPr lang="en-US" altLang="ko-KR" b="1" dirty="0"/>
              <a:t>  </a:t>
            </a:r>
          </a:p>
          <a:p>
            <a:r>
              <a:rPr lang="en-US" altLang="ko-KR" b="1" u="sng" dirty="0">
                <a:hlinkClick r:id="rId5"/>
              </a:rPr>
              <a:t>[</a:t>
            </a:r>
            <a:r>
              <a:rPr lang="en-US" altLang="ko-KR" b="1" u="sng" dirty="0" err="1">
                <a:hlinkClick r:id="rId5"/>
              </a:rPr>
              <a:t>iNgoPress</a:t>
            </a:r>
            <a:r>
              <a:rPr lang="en-US" altLang="ko-KR" b="1" u="sng" dirty="0">
                <a:hlinkClick r:id="rId5"/>
              </a:rPr>
              <a:t>] </a:t>
            </a:r>
            <a:r>
              <a:rPr lang="en-US" altLang="ko-KR" b="1" u="sng" dirty="0" err="1">
                <a:hlinkClick r:id="rId5"/>
              </a:rPr>
              <a:t>사교육걱정없는세상</a:t>
            </a:r>
            <a:r>
              <a:rPr lang="en-US" altLang="ko-KR" b="1" u="sng" dirty="0">
                <a:hlinkClick r:id="rId5"/>
              </a:rPr>
              <a:t> : </a:t>
            </a:r>
            <a:r>
              <a:rPr lang="en-US" altLang="ko-KR" b="1" u="sng" dirty="0" err="1">
                <a:hlinkClick r:id="rId5"/>
              </a:rPr>
              <a:t>사교육</a:t>
            </a:r>
            <a:r>
              <a:rPr lang="en-US" altLang="ko-KR" b="1" u="sng" dirty="0">
                <a:hlinkClick r:id="rId5"/>
              </a:rPr>
              <a:t>, 그 </a:t>
            </a:r>
            <a:r>
              <a:rPr lang="en-US" altLang="ko-KR" b="1" u="sng" dirty="0" err="1">
                <a:hlinkClick r:id="rId5"/>
              </a:rPr>
              <a:t>실체를</a:t>
            </a:r>
            <a:r>
              <a:rPr lang="en-US" altLang="ko-KR" b="1" u="sng" dirty="0">
                <a:hlinkClick r:id="rId5"/>
              </a:rPr>
              <a:t> </a:t>
            </a:r>
            <a:r>
              <a:rPr lang="en-US" altLang="ko-KR" b="1" u="sng" dirty="0" err="1">
                <a:hlinkClick r:id="rId5"/>
              </a:rPr>
              <a:t>알려주마</a:t>
            </a:r>
            <a:r>
              <a:rPr lang="en-US" altLang="ko-KR" b="1" u="sng" dirty="0">
                <a:hlinkClick r:id="rId5"/>
              </a:rPr>
              <a:t>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o-KR" altLang="en-US" sz="3600" dirty="0" smtClean="0"/>
              <a:t>조남호의 지능적인 </a:t>
            </a:r>
            <a:r>
              <a:rPr lang="ko-KR" altLang="en-US" sz="3600" dirty="0" err="1" smtClean="0"/>
              <a:t>스타디코드</a:t>
            </a:r>
            <a:r>
              <a:rPr lang="ko-KR" altLang="en-US" sz="3600" dirty="0" smtClean="0"/>
              <a:t> </a:t>
            </a:r>
            <a:r>
              <a:rPr lang="en-US" altLang="ko-KR" sz="3600" dirty="0" smtClean="0"/>
              <a:t/>
            </a:r>
            <a:br>
              <a:rPr lang="en-US" altLang="ko-KR" sz="3600" dirty="0" smtClean="0"/>
            </a:br>
            <a:r>
              <a:rPr lang="en-US" altLang="ko-KR" sz="3600" dirty="0" smtClean="0"/>
              <a:t>5</a:t>
            </a:r>
            <a:r>
              <a:rPr lang="ko-KR" altLang="en-US" sz="3600" dirty="0" smtClean="0"/>
              <a:t>大 전과목 </a:t>
            </a:r>
            <a:r>
              <a:rPr lang="ko-KR" altLang="en-US" sz="3600" dirty="0" err="1" smtClean="0"/>
              <a:t>공부법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en-US" altLang="ko-KR" b="1" u="sng" dirty="0">
                <a:hlinkClick r:id="rId2"/>
              </a:rPr>
              <a:t>[</a:t>
            </a:r>
            <a:r>
              <a:rPr lang="en-US" altLang="ko-KR" b="1" u="sng" dirty="0" err="1">
                <a:hlinkClick r:id="rId2"/>
              </a:rPr>
              <a:t>iNgoPress</a:t>
            </a:r>
            <a:r>
              <a:rPr lang="en-US" altLang="ko-KR" b="1" u="sng" dirty="0">
                <a:hlinkClick r:id="rId2"/>
              </a:rPr>
              <a:t>] </a:t>
            </a:r>
            <a:r>
              <a:rPr lang="en-US" altLang="ko-KR" b="1" u="sng" dirty="0" err="1">
                <a:hlinkClick r:id="rId2"/>
              </a:rPr>
              <a:t>사교육걱정없는세상</a:t>
            </a:r>
            <a:r>
              <a:rPr lang="en-US" altLang="ko-KR" b="1" u="sng" dirty="0">
                <a:hlinkClick r:id="rId2"/>
              </a:rPr>
              <a:t> : </a:t>
            </a:r>
            <a:r>
              <a:rPr lang="en-US" altLang="ko-KR" b="1" u="sng" dirty="0" err="1">
                <a:hlinkClick r:id="rId2"/>
              </a:rPr>
              <a:t>사교육</a:t>
            </a:r>
            <a:r>
              <a:rPr lang="en-US" altLang="ko-KR" b="1" u="sng" dirty="0">
                <a:hlinkClick r:id="rId2"/>
              </a:rPr>
              <a:t>, 그 </a:t>
            </a:r>
            <a:r>
              <a:rPr lang="en-US" altLang="ko-KR" b="1" u="sng" dirty="0" err="1">
                <a:hlinkClick r:id="rId2"/>
              </a:rPr>
              <a:t>실체를</a:t>
            </a:r>
            <a:r>
              <a:rPr lang="en-US" altLang="ko-KR" b="1" u="sng" dirty="0">
                <a:hlinkClick r:id="rId2"/>
              </a:rPr>
              <a:t> </a:t>
            </a:r>
            <a:r>
              <a:rPr lang="en-US" altLang="ko-KR" b="1" u="sng" dirty="0" err="1">
                <a:hlinkClick r:id="rId2"/>
              </a:rPr>
              <a:t>알려주마</a:t>
            </a:r>
            <a:endParaRPr lang="en-US" altLang="ko-KR" b="1" dirty="0"/>
          </a:p>
          <a:p>
            <a:r>
              <a:rPr lang="en-US" altLang="ko-KR" b="1" dirty="0" err="1"/>
              <a:t>중학교</a:t>
            </a:r>
            <a:r>
              <a:rPr lang="en-US" altLang="ko-KR" b="1" dirty="0"/>
              <a:t> </a:t>
            </a:r>
            <a:r>
              <a:rPr lang="en-US" altLang="ko-KR" b="1" dirty="0" err="1"/>
              <a:t>시절</a:t>
            </a:r>
            <a:r>
              <a:rPr lang="en-US" altLang="ko-KR" b="1" dirty="0"/>
              <a:t> </a:t>
            </a:r>
            <a:r>
              <a:rPr lang="en-US" altLang="ko-KR" b="1" dirty="0" err="1"/>
              <a:t>오랜</a:t>
            </a:r>
            <a:r>
              <a:rPr lang="en-US" altLang="ko-KR" b="1" dirty="0"/>
              <a:t> </a:t>
            </a:r>
            <a:r>
              <a:rPr lang="en-US" altLang="ko-KR" b="1" dirty="0" err="1"/>
              <a:t>학원</a:t>
            </a:r>
            <a:r>
              <a:rPr lang="en-US" altLang="ko-KR" b="1" dirty="0"/>
              <a:t> </a:t>
            </a:r>
            <a:r>
              <a:rPr lang="en-US" altLang="ko-KR" b="1" dirty="0" err="1"/>
              <a:t>경험이</a:t>
            </a:r>
            <a:r>
              <a:rPr lang="en-US" altLang="ko-KR" b="1" dirty="0"/>
              <a:t> </a:t>
            </a:r>
          </a:p>
          <a:p>
            <a:r>
              <a:rPr lang="en-US" altLang="ko-KR" b="1" dirty="0" err="1"/>
              <a:t>고급</a:t>
            </a:r>
            <a:r>
              <a:rPr lang="en-US" altLang="ko-KR" b="1" dirty="0"/>
              <a:t> </a:t>
            </a:r>
            <a:r>
              <a:rPr lang="en-US" altLang="ko-KR" b="1" dirty="0" err="1"/>
              <a:t>사고력을</a:t>
            </a:r>
            <a:r>
              <a:rPr lang="en-US" altLang="ko-KR" b="1" dirty="0"/>
              <a:t> </a:t>
            </a:r>
            <a:r>
              <a:rPr lang="en-US" altLang="ko-KR" b="1" dirty="0" err="1"/>
              <a:t>측정하는</a:t>
            </a:r>
            <a:r>
              <a:rPr lang="en-US" altLang="ko-KR" b="1" dirty="0"/>
              <a:t> </a:t>
            </a:r>
          </a:p>
          <a:p>
            <a:r>
              <a:rPr lang="en-US" altLang="ko-KR" b="1" dirty="0" err="1"/>
              <a:t>고교</a:t>
            </a:r>
            <a:r>
              <a:rPr lang="en-US" altLang="ko-KR" b="1" dirty="0"/>
              <a:t> </a:t>
            </a:r>
            <a:r>
              <a:rPr lang="en-US" altLang="ko-KR" b="1" dirty="0" err="1"/>
              <a:t>시험과</a:t>
            </a:r>
            <a:r>
              <a:rPr lang="en-US" altLang="ko-KR" b="1" dirty="0"/>
              <a:t> </a:t>
            </a:r>
            <a:r>
              <a:rPr lang="en-US" altLang="ko-KR" b="1" dirty="0" err="1"/>
              <a:t>수능에</a:t>
            </a:r>
            <a:r>
              <a:rPr lang="en-US" altLang="ko-KR" b="1" dirty="0"/>
              <a:t> </a:t>
            </a:r>
            <a:r>
              <a:rPr lang="en-US" altLang="ko-KR" b="1" dirty="0" err="1"/>
              <a:t>대비가</a:t>
            </a:r>
            <a:r>
              <a:rPr lang="en-US" altLang="ko-KR" b="1" dirty="0"/>
              <a:t> .... </a:t>
            </a:r>
          </a:p>
          <a:p>
            <a:r>
              <a:rPr lang="en-US" altLang="ko-KR" b="1" dirty="0"/>
              <a:t>진단1-“3개월 </a:t>
            </a:r>
            <a:r>
              <a:rPr lang="en-US" altLang="ko-KR" b="1" dirty="0" err="1"/>
              <a:t>이상</a:t>
            </a:r>
            <a:r>
              <a:rPr lang="en-US" altLang="ko-KR" b="1" dirty="0"/>
              <a:t> </a:t>
            </a:r>
            <a:r>
              <a:rPr lang="en-US" altLang="ko-KR" b="1" dirty="0" err="1"/>
              <a:t>선행학습은</a:t>
            </a:r>
            <a:r>
              <a:rPr lang="en-US" altLang="ko-KR" b="1" dirty="0"/>
              <a:t> </a:t>
            </a:r>
            <a:r>
              <a:rPr lang="en-US" altLang="ko-KR" b="1" dirty="0" err="1"/>
              <a:t>효과가</a:t>
            </a:r>
            <a:r>
              <a:rPr lang="en-US" altLang="ko-KR" b="1" dirty="0"/>
              <a:t> </a:t>
            </a:r>
            <a:r>
              <a:rPr lang="en-US" altLang="ko-KR" b="1" dirty="0" err="1"/>
              <a:t>없습니다</a:t>
            </a:r>
            <a:r>
              <a:rPr lang="en-US" altLang="ko-KR" b="1" dirty="0"/>
              <a:t>”</a:t>
            </a:r>
          </a:p>
          <a:p>
            <a:r>
              <a:rPr lang="en-US" altLang="ko-KR" b="1" dirty="0"/>
              <a:t>(</a:t>
            </a:r>
            <a:r>
              <a:rPr lang="en-US" altLang="ko-KR" b="1" dirty="0" err="1"/>
              <a:t>김형섭</a:t>
            </a:r>
            <a:r>
              <a:rPr lang="en-US" altLang="ko-KR" b="1" dirty="0"/>
              <a:t>(</a:t>
            </a:r>
            <a:r>
              <a:rPr lang="en-US" altLang="ko-KR" b="1" dirty="0" err="1"/>
              <a:t>가명</a:t>
            </a:r>
            <a:r>
              <a:rPr lang="en-US" altLang="ko-KR" b="1" dirty="0"/>
              <a:t>) </a:t>
            </a:r>
            <a:r>
              <a:rPr lang="en-US" altLang="ko-KR" b="1" dirty="0" err="1"/>
              <a:t>창의력</a:t>
            </a:r>
            <a:r>
              <a:rPr lang="en-US" altLang="ko-KR" b="1" dirty="0"/>
              <a:t> </a:t>
            </a:r>
            <a:r>
              <a:rPr lang="en-US" altLang="ko-KR" b="1" dirty="0" err="1"/>
              <a:t>수학학원</a:t>
            </a:r>
            <a:r>
              <a:rPr lang="en-US" altLang="ko-KR" b="1" dirty="0"/>
              <a:t> ... </a:t>
            </a:r>
          </a:p>
          <a:p>
            <a:r>
              <a:rPr lang="en-US" altLang="ko-KR" b="1" dirty="0"/>
              <a:t>진단3-“</a:t>
            </a:r>
            <a:r>
              <a:rPr lang="en-US" altLang="ko-KR" b="1" dirty="0" err="1"/>
              <a:t>서울대</a:t>
            </a:r>
            <a:r>
              <a:rPr lang="en-US" altLang="ko-KR" b="1" dirty="0"/>
              <a:t> </a:t>
            </a:r>
            <a:r>
              <a:rPr lang="en-US" altLang="ko-KR" b="1" dirty="0" err="1"/>
              <a:t>입학</a:t>
            </a:r>
            <a:r>
              <a:rPr lang="en-US" altLang="ko-KR" b="1" dirty="0"/>
              <a:t> </a:t>
            </a:r>
            <a:r>
              <a:rPr lang="en-US" altLang="ko-KR" b="1" dirty="0" err="1"/>
              <a:t>비결은</a:t>
            </a:r>
            <a:r>
              <a:rPr lang="en-US" altLang="ko-KR" b="1" dirty="0"/>
              <a:t> </a:t>
            </a:r>
            <a:r>
              <a:rPr lang="en-US" altLang="ko-KR" b="1" dirty="0" err="1"/>
              <a:t>선행학습이</a:t>
            </a:r>
            <a:r>
              <a:rPr lang="en-US" altLang="ko-KR" b="1" dirty="0"/>
              <a:t> </a:t>
            </a:r>
            <a:r>
              <a:rPr lang="en-US" altLang="ko-KR" b="1" dirty="0" err="1"/>
              <a:t>아니라</a:t>
            </a:r>
            <a:r>
              <a:rPr lang="en-US" altLang="ko-KR" b="1" dirty="0"/>
              <a:t> </a:t>
            </a:r>
          </a:p>
          <a:p>
            <a:r>
              <a:rPr lang="en-US" altLang="ko-KR" b="1" dirty="0" err="1"/>
              <a:t>개념화</a:t>
            </a:r>
            <a:r>
              <a:rPr lang="en-US" altLang="ko-KR" b="1" dirty="0"/>
              <a:t> </a:t>
            </a:r>
            <a:r>
              <a:rPr lang="en-US" altLang="ko-KR" b="1" dirty="0" err="1"/>
              <a:t>능력</a:t>
            </a:r>
            <a:r>
              <a:rPr lang="en-US" altLang="ko-KR" b="1" dirty="0"/>
              <a:t>”(</a:t>
            </a:r>
            <a:r>
              <a:rPr lang="en-US" altLang="ko-KR" b="1" dirty="0" err="1"/>
              <a:t>조남호</a:t>
            </a:r>
            <a:r>
              <a:rPr lang="en-US" altLang="ko-KR" b="1" dirty="0"/>
              <a:t> </a:t>
            </a:r>
            <a:r>
              <a:rPr lang="en-US" altLang="ko-KR" b="1" dirty="0" err="1"/>
              <a:t>스터디코드</a:t>
            </a:r>
            <a:r>
              <a:rPr lang="en-US" altLang="ko-KR" b="1" dirty="0"/>
              <a:t>)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o-KR" altLang="en-US" sz="3600" dirty="0" smtClean="0"/>
              <a:t>조남호의 지능적인 </a:t>
            </a:r>
            <a:r>
              <a:rPr lang="ko-KR" altLang="en-US" sz="3600" dirty="0" err="1" smtClean="0"/>
              <a:t>스타디코드</a:t>
            </a:r>
            <a:r>
              <a:rPr lang="ko-KR" altLang="en-US" sz="3600" dirty="0" smtClean="0"/>
              <a:t> </a:t>
            </a:r>
            <a:r>
              <a:rPr lang="en-US" altLang="ko-KR" sz="3600" dirty="0" smtClean="0"/>
              <a:t/>
            </a:r>
            <a:br>
              <a:rPr lang="en-US" altLang="ko-KR" sz="3600" dirty="0" smtClean="0"/>
            </a:br>
            <a:r>
              <a:rPr lang="en-US" altLang="ko-KR" sz="3600" dirty="0" smtClean="0"/>
              <a:t>5</a:t>
            </a:r>
            <a:r>
              <a:rPr lang="ko-KR" altLang="en-US" sz="3600" dirty="0" smtClean="0"/>
              <a:t>大 전과목 </a:t>
            </a:r>
            <a:r>
              <a:rPr lang="ko-KR" altLang="en-US" sz="3600" dirty="0" err="1" smtClean="0"/>
              <a:t>공부법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en-US" altLang="ko-KR" b="1" u="sng" dirty="0" err="1">
                <a:hlinkClick r:id="rId2"/>
              </a:rPr>
              <a:t>공부의</a:t>
            </a:r>
            <a:r>
              <a:rPr lang="en-US" altLang="ko-KR" b="1" u="sng" dirty="0">
                <a:hlinkClick r:id="rId2"/>
              </a:rPr>
              <a:t> 신, </a:t>
            </a:r>
            <a:r>
              <a:rPr lang="en-US" altLang="ko-KR" b="1" u="sng" dirty="0" err="1">
                <a:hlinkClick r:id="rId2"/>
              </a:rPr>
              <a:t>차기봉의</a:t>
            </a:r>
            <a:r>
              <a:rPr lang="en-US" altLang="ko-KR" b="1" u="sng" dirty="0">
                <a:hlinkClick r:id="rId2"/>
              </a:rPr>
              <a:t> </a:t>
            </a:r>
            <a:r>
              <a:rPr lang="en-US" altLang="ko-KR" b="1" u="sng" dirty="0" err="1">
                <a:hlinkClick r:id="rId2"/>
              </a:rPr>
              <a:t>수학</a:t>
            </a:r>
            <a:r>
              <a:rPr lang="en-US" altLang="ko-KR" b="1" u="sng" dirty="0">
                <a:hlinkClick r:id="rId2"/>
              </a:rPr>
              <a:t> </a:t>
            </a:r>
            <a:r>
              <a:rPr lang="en-US" altLang="ko-KR" b="1" u="sng" dirty="0" err="1">
                <a:hlinkClick r:id="rId2"/>
              </a:rPr>
              <a:t>비법</a:t>
            </a:r>
            <a:r>
              <a:rPr lang="en-US" altLang="ko-KR" b="1" u="sng" dirty="0">
                <a:hlinkClick r:id="rId2"/>
              </a:rPr>
              <a:t> </a:t>
            </a:r>
            <a:r>
              <a:rPr lang="en-US" altLang="ko-KR" b="1" u="sng" dirty="0" err="1">
                <a:hlinkClick r:id="rId2"/>
              </a:rPr>
              <a:t>총정리</a:t>
            </a:r>
            <a:r>
              <a:rPr lang="en-US" altLang="ko-KR" b="1" u="sng" dirty="0">
                <a:hlinkClick r:id="rId2"/>
              </a:rPr>
              <a:t> :: TV </a:t>
            </a:r>
            <a:r>
              <a:rPr lang="en-US" altLang="ko-KR" b="1" u="sng" dirty="0" err="1">
                <a:hlinkClick r:id="rId2"/>
              </a:rPr>
              <a:t>익사이팅</a:t>
            </a:r>
            <a:endParaRPr lang="en-US" altLang="ko-KR" b="1" dirty="0"/>
          </a:p>
          <a:p>
            <a:r>
              <a:rPr lang="en-US" altLang="ko-KR" b="1" dirty="0"/>
              <a:t>  </a:t>
            </a:r>
          </a:p>
          <a:p>
            <a:r>
              <a:rPr lang="en-US" altLang="ko-KR" b="1" dirty="0"/>
              <a:t>2010년 1월 13일 ... </a:t>
            </a:r>
            <a:r>
              <a:rPr lang="en-US" altLang="ko-KR" b="1" dirty="0" err="1"/>
              <a:t>틀이</a:t>
            </a:r>
            <a:r>
              <a:rPr lang="en-US" altLang="ko-KR" b="1" dirty="0"/>
              <a:t> </a:t>
            </a:r>
            <a:r>
              <a:rPr lang="en-US" altLang="ko-KR" b="1" dirty="0" err="1"/>
              <a:t>없이는</a:t>
            </a:r>
            <a:r>
              <a:rPr lang="en-US" altLang="ko-KR" b="1" dirty="0"/>
              <a:t> </a:t>
            </a:r>
            <a:r>
              <a:rPr lang="en-US" altLang="ko-KR" b="1" dirty="0" err="1"/>
              <a:t>창의력도</a:t>
            </a:r>
            <a:r>
              <a:rPr lang="en-US" altLang="ko-KR" b="1" dirty="0"/>
              <a:t> </a:t>
            </a:r>
            <a:r>
              <a:rPr lang="en-US" altLang="ko-KR" b="1" dirty="0" err="1"/>
              <a:t>없다</a:t>
            </a:r>
            <a:r>
              <a:rPr lang="en-US" altLang="ko-KR" b="1" dirty="0"/>
              <a:t>! </a:t>
            </a:r>
          </a:p>
          <a:p>
            <a:r>
              <a:rPr lang="en-US" altLang="ko-KR" b="1" dirty="0" err="1"/>
              <a:t>무조건</a:t>
            </a:r>
            <a:r>
              <a:rPr lang="en-US" altLang="ko-KR" b="1" dirty="0"/>
              <a:t> </a:t>
            </a:r>
            <a:r>
              <a:rPr lang="en-US" altLang="ko-KR" b="1" dirty="0" err="1"/>
              <a:t>외우고</a:t>
            </a:r>
            <a:r>
              <a:rPr lang="en-US" altLang="ko-KR" b="1" dirty="0"/>
              <a:t> </a:t>
            </a:r>
            <a:r>
              <a:rPr lang="en-US" altLang="ko-KR" b="1" dirty="0" err="1"/>
              <a:t>반복해서</a:t>
            </a:r>
            <a:r>
              <a:rPr lang="en-US" altLang="ko-KR" b="1" dirty="0"/>
              <a:t> </a:t>
            </a:r>
            <a:r>
              <a:rPr lang="en-US" altLang="ko-KR" b="1" dirty="0" err="1"/>
              <a:t>틀을</a:t>
            </a:r>
            <a:r>
              <a:rPr lang="en-US" altLang="ko-KR" b="1" dirty="0"/>
              <a:t> </a:t>
            </a:r>
            <a:r>
              <a:rPr lang="en-US" altLang="ko-KR" b="1" dirty="0" err="1"/>
              <a:t>몸에</a:t>
            </a:r>
            <a:r>
              <a:rPr lang="en-US" altLang="ko-KR" b="1" dirty="0"/>
              <a:t> </a:t>
            </a:r>
            <a:r>
              <a:rPr lang="en-US" altLang="ko-KR" b="1" dirty="0" err="1"/>
              <a:t>단단히</a:t>
            </a:r>
            <a:r>
              <a:rPr lang="en-US" altLang="ko-KR" b="1" dirty="0"/>
              <a:t> </a:t>
            </a:r>
            <a:r>
              <a:rPr lang="en-US" altLang="ko-KR" b="1" dirty="0" err="1"/>
              <a:t>익도록</a:t>
            </a:r>
            <a:r>
              <a:rPr lang="en-US" altLang="ko-KR" b="1" dirty="0"/>
              <a:t> .... </a:t>
            </a:r>
          </a:p>
          <a:p>
            <a:r>
              <a:rPr lang="en-US" altLang="ko-KR" b="1" dirty="0" err="1"/>
              <a:t>내가</a:t>
            </a:r>
            <a:r>
              <a:rPr lang="en-US" altLang="ko-KR" b="1" dirty="0"/>
              <a:t> </a:t>
            </a:r>
            <a:r>
              <a:rPr lang="en-US" altLang="ko-KR" b="1" dirty="0" err="1"/>
              <a:t>조남호</a:t>
            </a:r>
            <a:r>
              <a:rPr lang="en-US" altLang="ko-KR" b="1" dirty="0"/>
              <a:t> </a:t>
            </a:r>
            <a:r>
              <a:rPr lang="en-US" altLang="ko-KR" b="1" dirty="0" err="1"/>
              <a:t>선생님의</a:t>
            </a:r>
            <a:r>
              <a:rPr lang="en-US" altLang="ko-KR" b="1" dirty="0"/>
              <a:t> </a:t>
            </a:r>
            <a:r>
              <a:rPr lang="en-US" altLang="ko-KR" b="1" dirty="0" err="1"/>
              <a:t>제자였고</a:t>
            </a:r>
            <a:r>
              <a:rPr lang="en-US" altLang="ko-KR" b="1" dirty="0"/>
              <a:t> </a:t>
            </a:r>
          </a:p>
          <a:p>
            <a:r>
              <a:rPr lang="en-US" altLang="ko-KR" b="1" dirty="0" err="1"/>
              <a:t>다른</a:t>
            </a:r>
            <a:r>
              <a:rPr lang="en-US" altLang="ko-KR" b="1" dirty="0"/>
              <a:t> </a:t>
            </a:r>
            <a:r>
              <a:rPr lang="en-US" altLang="ko-KR" b="1" dirty="0" err="1"/>
              <a:t>여타</a:t>
            </a:r>
            <a:r>
              <a:rPr lang="en-US" altLang="ko-KR" b="1" dirty="0"/>
              <a:t> </a:t>
            </a:r>
            <a:r>
              <a:rPr lang="en-US" altLang="ko-KR" b="1" dirty="0" err="1"/>
              <a:t>공부법</a:t>
            </a:r>
            <a:r>
              <a:rPr lang="en-US" altLang="ko-KR" b="1" dirty="0"/>
              <a:t> </a:t>
            </a:r>
            <a:r>
              <a:rPr lang="en-US" altLang="ko-KR" b="1" dirty="0" err="1"/>
              <a:t>두뇌학습이론</a:t>
            </a:r>
            <a:r>
              <a:rPr lang="en-US" altLang="ko-KR" b="1" dirty="0"/>
              <a:t> </a:t>
            </a:r>
            <a:r>
              <a:rPr lang="en-US" altLang="ko-KR" b="1" dirty="0" err="1"/>
              <a:t>등에도</a:t>
            </a:r>
            <a:r>
              <a:rPr lang="en-US" altLang="ko-KR" b="1" dirty="0"/>
              <a:t> </a:t>
            </a:r>
            <a:r>
              <a:rPr lang="en-US" altLang="ko-KR" b="1" dirty="0" err="1"/>
              <a:t>관심이</a:t>
            </a:r>
            <a:r>
              <a:rPr lang="en-US" altLang="ko-KR" b="1" dirty="0"/>
              <a:t> </a:t>
            </a:r>
            <a:r>
              <a:rPr lang="en-US" altLang="ko-KR" b="1" dirty="0" err="1"/>
              <a:t>많아서</a:t>
            </a:r>
            <a:r>
              <a:rPr lang="en-US" altLang="ko-KR" b="1" dirty="0"/>
              <a:t> .... </a:t>
            </a:r>
          </a:p>
          <a:p>
            <a:r>
              <a:rPr lang="en-US" altLang="ko-KR" b="1" dirty="0" err="1"/>
              <a:t>인간적으로</a:t>
            </a:r>
            <a:r>
              <a:rPr lang="en-US" altLang="ko-KR" b="1" dirty="0"/>
              <a:t> </a:t>
            </a:r>
            <a:r>
              <a:rPr lang="en-US" altLang="ko-KR" b="1" dirty="0" err="1"/>
              <a:t>수학</a:t>
            </a:r>
            <a:r>
              <a:rPr lang="en-US" altLang="ko-KR" b="1" dirty="0"/>
              <a:t> </a:t>
            </a:r>
            <a:r>
              <a:rPr lang="en-US" altLang="ko-KR" b="1" dirty="0" err="1"/>
              <a:t>진짜</a:t>
            </a:r>
            <a:r>
              <a:rPr lang="en-US" altLang="ko-KR" b="1" dirty="0"/>
              <a:t> </a:t>
            </a:r>
            <a:r>
              <a:rPr lang="en-US" altLang="ko-KR" b="1" dirty="0" err="1"/>
              <a:t>사고력</a:t>
            </a:r>
            <a:r>
              <a:rPr lang="en-US" altLang="ko-KR" b="1" dirty="0"/>
              <a:t> </a:t>
            </a:r>
            <a:r>
              <a:rPr lang="en-US" altLang="ko-KR" b="1" dirty="0" err="1"/>
              <a:t>없음</a:t>
            </a:r>
            <a:r>
              <a:rPr lang="en-US" altLang="ko-KR" b="1" dirty="0"/>
              <a:t> </a:t>
            </a:r>
          </a:p>
          <a:p>
            <a:r>
              <a:rPr lang="en-US" altLang="ko-KR" b="1" dirty="0" err="1"/>
              <a:t>최고득점은</a:t>
            </a:r>
            <a:r>
              <a:rPr lang="en-US" altLang="ko-KR" b="1" dirty="0"/>
              <a:t> </a:t>
            </a:r>
            <a:r>
              <a:rPr lang="en-US" altLang="ko-KR" b="1" dirty="0" err="1"/>
              <a:t>어려운데</a:t>
            </a:r>
            <a:r>
              <a:rPr lang="en-US" altLang="ko-KR" b="1" dirty="0"/>
              <a:t>. ... </a:t>
            </a:r>
          </a:p>
          <a:p>
            <a:r>
              <a:rPr lang="en-US" altLang="ko-KR" b="1" dirty="0"/>
              <a:t> 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o-KR" altLang="en-US" sz="3600" dirty="0" smtClean="0"/>
              <a:t>조남호의 지능적인 </a:t>
            </a:r>
            <a:r>
              <a:rPr lang="ko-KR" altLang="en-US" sz="3600" dirty="0" err="1" smtClean="0"/>
              <a:t>스타디코드</a:t>
            </a:r>
            <a:r>
              <a:rPr lang="ko-KR" altLang="en-US" sz="3600" dirty="0" smtClean="0"/>
              <a:t> </a:t>
            </a:r>
            <a:r>
              <a:rPr lang="en-US" altLang="ko-KR" sz="3600" dirty="0" smtClean="0"/>
              <a:t/>
            </a:r>
            <a:br>
              <a:rPr lang="en-US" altLang="ko-KR" sz="3600" dirty="0" smtClean="0"/>
            </a:br>
            <a:r>
              <a:rPr lang="en-US" altLang="ko-KR" sz="3600" dirty="0" smtClean="0"/>
              <a:t>5</a:t>
            </a:r>
            <a:r>
              <a:rPr lang="ko-KR" altLang="en-US" sz="3600" dirty="0" smtClean="0"/>
              <a:t>大 전과목 </a:t>
            </a:r>
            <a:r>
              <a:rPr lang="ko-KR" altLang="en-US" sz="3600" dirty="0" err="1" smtClean="0"/>
              <a:t>공부법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en-US" altLang="ko-KR" b="1" u="sng" dirty="0" err="1">
                <a:hlinkClick r:id="rId2"/>
              </a:rPr>
              <a:t>사교육걱정없는세상</a:t>
            </a:r>
            <a:r>
              <a:rPr lang="en-US" altLang="ko-KR" b="1" u="sng" dirty="0">
                <a:hlinkClick r:id="rId2"/>
              </a:rPr>
              <a:t> ::</a:t>
            </a:r>
            <a:r>
              <a:rPr lang="en-US" altLang="ko-KR" b="1" dirty="0"/>
              <a:t> </a:t>
            </a:r>
          </a:p>
          <a:p>
            <a:r>
              <a:rPr lang="en-US" altLang="ko-KR" b="1" dirty="0" err="1"/>
              <a:t>창의적</a:t>
            </a:r>
            <a:r>
              <a:rPr lang="en-US" altLang="ko-KR" b="1" dirty="0"/>
              <a:t> </a:t>
            </a:r>
            <a:r>
              <a:rPr lang="en-US" altLang="ko-KR" b="1" dirty="0" err="1"/>
              <a:t>탐구의</a:t>
            </a:r>
            <a:r>
              <a:rPr lang="en-US" altLang="ko-KR" b="1" dirty="0"/>
              <a:t> </a:t>
            </a:r>
            <a:r>
              <a:rPr lang="en-US" altLang="ko-KR" b="1" dirty="0" err="1"/>
              <a:t>발산적</a:t>
            </a:r>
            <a:r>
              <a:rPr lang="en-US" altLang="ko-KR" b="1" dirty="0"/>
              <a:t> </a:t>
            </a:r>
            <a:r>
              <a:rPr lang="en-US" altLang="ko-KR" b="1" dirty="0" err="1"/>
              <a:t>사고를</a:t>
            </a:r>
            <a:r>
              <a:rPr lang="en-US" altLang="ko-KR" b="1" dirty="0"/>
              <a:t> </a:t>
            </a:r>
            <a:r>
              <a:rPr lang="en-US" altLang="ko-KR" b="1" dirty="0" err="1"/>
              <a:t>중심으로</a:t>
            </a:r>
            <a:r>
              <a:rPr lang="en-US" altLang="ko-KR" b="1" dirty="0"/>
              <a:t> 한 </a:t>
            </a:r>
            <a:r>
              <a:rPr lang="en-US" altLang="ko-KR" b="1" dirty="0" err="1"/>
              <a:t>평가</a:t>
            </a:r>
            <a:r>
              <a:rPr lang="en-US" altLang="ko-KR" b="1" dirty="0"/>
              <a:t> </a:t>
            </a:r>
          </a:p>
          <a:p>
            <a:r>
              <a:rPr lang="en-US" altLang="ko-KR" b="1" dirty="0"/>
              <a:t>  </a:t>
            </a:r>
          </a:p>
          <a:p>
            <a:r>
              <a:rPr lang="en-US" altLang="ko-KR" b="1" dirty="0"/>
              <a:t>  </a:t>
            </a:r>
          </a:p>
          <a:p>
            <a:r>
              <a:rPr lang="en-US" altLang="ko-KR" b="1" dirty="0"/>
              <a:t>  </a:t>
            </a:r>
          </a:p>
          <a:p>
            <a:r>
              <a:rPr lang="en-US" altLang="ko-KR" b="1" u="sng" dirty="0" err="1">
                <a:hlinkClick r:id="rId3"/>
              </a:rPr>
              <a:t>내일을</a:t>
            </a:r>
            <a:r>
              <a:rPr lang="en-US" altLang="ko-KR" b="1" u="sng" dirty="0">
                <a:hlinkClick r:id="rId3"/>
              </a:rPr>
              <a:t> </a:t>
            </a:r>
            <a:r>
              <a:rPr lang="en-US" altLang="ko-KR" b="1" u="sng" dirty="0" err="1">
                <a:hlinkClick r:id="rId3"/>
              </a:rPr>
              <a:t>바꾸는</a:t>
            </a:r>
            <a:r>
              <a:rPr lang="en-US" altLang="ko-KR" b="1" u="sng" dirty="0">
                <a:hlinkClick r:id="rId3"/>
              </a:rPr>
              <a:t> 힘 </a:t>
            </a:r>
            <a:r>
              <a:rPr lang="en-US" altLang="ko-KR" b="1" u="sng" dirty="0" err="1">
                <a:hlinkClick r:id="rId3"/>
              </a:rPr>
              <a:t>맛있는</a:t>
            </a:r>
            <a:r>
              <a:rPr lang="en-US" altLang="ko-KR" b="1" u="sng" dirty="0">
                <a:hlinkClick r:id="rId3"/>
              </a:rPr>
              <a:t> </a:t>
            </a:r>
            <a:r>
              <a:rPr lang="en-US" altLang="ko-KR" b="1" u="sng" dirty="0" err="1">
                <a:hlinkClick r:id="rId3"/>
              </a:rPr>
              <a:t>교육</a:t>
            </a:r>
            <a:r>
              <a:rPr lang="en-US" altLang="ko-KR" b="1" dirty="0"/>
              <a:t>&lt;</a:t>
            </a:r>
            <a:r>
              <a:rPr lang="en-US" altLang="ko-KR" b="1" dirty="0" err="1"/>
              <a:t>조남호의</a:t>
            </a:r>
            <a:r>
              <a:rPr lang="en-US" altLang="ko-KR" b="1" dirty="0"/>
              <a:t> </a:t>
            </a:r>
            <a:r>
              <a:rPr lang="en-US" altLang="ko-KR" b="1" dirty="0" err="1"/>
              <a:t>엄마</a:t>
            </a:r>
            <a:r>
              <a:rPr lang="en-US" altLang="ko-KR" b="1" dirty="0"/>
              <a:t> </a:t>
            </a:r>
            <a:r>
              <a:rPr lang="en-US" altLang="ko-KR" b="1" dirty="0" err="1"/>
              <a:t>매니저</a:t>
            </a:r>
            <a:r>
              <a:rPr lang="en-US" altLang="ko-KR" b="1" dirty="0"/>
              <a:t> </a:t>
            </a:r>
          </a:p>
          <a:p>
            <a:r>
              <a:rPr lang="en-US" altLang="ko-KR" b="1" dirty="0"/>
              <a:t>  </a:t>
            </a:r>
          </a:p>
          <a:p>
            <a:r>
              <a:rPr lang="en-US" altLang="ko-KR" b="1" dirty="0"/>
              <a:t>  </a:t>
            </a:r>
          </a:p>
          <a:p>
            <a:r>
              <a:rPr lang="en-US" altLang="ko-KR" b="1" u="sng" dirty="0">
                <a:hlinkClick r:id="rId4"/>
              </a:rPr>
              <a:t>“</a:t>
            </a:r>
            <a:r>
              <a:rPr lang="en-US" altLang="ko-KR" b="1" u="sng" dirty="0" err="1">
                <a:hlinkClick r:id="rId4"/>
              </a:rPr>
              <a:t>선행학습</a:t>
            </a:r>
            <a:r>
              <a:rPr lang="en-US" altLang="ko-KR" b="1" u="sng" dirty="0">
                <a:hlinkClick r:id="rId4"/>
              </a:rPr>
              <a:t>, </a:t>
            </a:r>
            <a:r>
              <a:rPr lang="en-US" altLang="ko-KR" b="1" u="sng" dirty="0" err="1">
                <a:hlinkClick r:id="rId4"/>
              </a:rPr>
              <a:t>하려면</a:t>
            </a:r>
            <a:r>
              <a:rPr lang="en-US" altLang="ko-KR" b="1" u="sng" dirty="0">
                <a:hlinkClick r:id="rId4"/>
              </a:rPr>
              <a:t> </a:t>
            </a:r>
            <a:r>
              <a:rPr lang="en-US" altLang="ko-KR" b="1" u="sng" dirty="0" err="1">
                <a:hlinkClick r:id="rId4"/>
              </a:rPr>
              <a:t>제대로</a:t>
            </a:r>
            <a:r>
              <a:rPr lang="en-US" altLang="ko-KR" b="1" u="sng" dirty="0">
                <a:hlinkClick r:id="rId4"/>
              </a:rPr>
              <a:t> </a:t>
            </a:r>
            <a:r>
              <a:rPr lang="en-US" altLang="ko-KR" b="1" u="sng" dirty="0" err="1">
                <a:hlinkClick r:id="rId4"/>
              </a:rPr>
              <a:t>알고</a:t>
            </a:r>
            <a:r>
              <a:rPr lang="en-US" altLang="ko-KR" b="1" u="sng" dirty="0">
                <a:hlinkClick r:id="rId4"/>
              </a:rPr>
              <a:t> </a:t>
            </a:r>
            <a:r>
              <a:rPr lang="en-US" altLang="ko-KR" b="1" u="sng" dirty="0" err="1">
                <a:hlinkClick r:id="rId4"/>
              </a:rPr>
              <a:t>하라</a:t>
            </a:r>
            <a:r>
              <a:rPr lang="en-US" altLang="ko-KR" b="1" u="sng" dirty="0">
                <a:hlinkClick r:id="rId4"/>
              </a:rPr>
              <a:t>” - </a:t>
            </a:r>
            <a:r>
              <a:rPr lang="en-US" altLang="ko-KR" b="1" u="sng" dirty="0" err="1">
                <a:hlinkClick r:id="rId4"/>
              </a:rPr>
              <a:t>시사IN</a:t>
            </a:r>
            <a:r>
              <a:rPr lang="en-US" altLang="ko-KR" b="1" u="sng" dirty="0">
                <a:hlinkClick r:id="rId4"/>
              </a:rPr>
              <a:t> Live</a:t>
            </a:r>
            <a:endParaRPr lang="en-US" altLang="ko-KR" b="1" dirty="0"/>
          </a:p>
          <a:p>
            <a:r>
              <a:rPr lang="en-US" altLang="ko-KR" b="1" dirty="0" err="1"/>
              <a:t>스터디코드</a:t>
            </a:r>
            <a:r>
              <a:rPr lang="en-US" altLang="ko-KR" b="1" dirty="0"/>
              <a:t> </a:t>
            </a:r>
            <a:r>
              <a:rPr lang="en-US" altLang="ko-KR" b="1" dirty="0" err="1"/>
              <a:t>조남호</a:t>
            </a:r>
            <a:r>
              <a:rPr lang="en-US" altLang="ko-KR" b="1" dirty="0"/>
              <a:t> </a:t>
            </a:r>
            <a:r>
              <a:rPr lang="en-US" altLang="ko-KR" b="1" dirty="0" err="1"/>
              <a:t>대표는</a:t>
            </a:r>
            <a:r>
              <a:rPr lang="en-US" altLang="ko-KR" b="1" dirty="0"/>
              <a:t> </a:t>
            </a:r>
          </a:p>
          <a:p>
            <a:r>
              <a:rPr lang="en-US" altLang="ko-KR" b="1" dirty="0" err="1"/>
              <a:t>복습이</a:t>
            </a:r>
            <a:r>
              <a:rPr lang="en-US" altLang="ko-KR" b="1" dirty="0"/>
              <a:t> </a:t>
            </a:r>
            <a:r>
              <a:rPr lang="en-US" altLang="ko-KR" b="1" dirty="0" err="1"/>
              <a:t>최고의</a:t>
            </a:r>
            <a:r>
              <a:rPr lang="en-US" altLang="ko-KR" b="1" dirty="0"/>
              <a:t> </a:t>
            </a:r>
            <a:r>
              <a:rPr lang="en-US" altLang="ko-KR" b="1" dirty="0" err="1"/>
              <a:t>선행학습이라고</a:t>
            </a:r>
            <a:r>
              <a:rPr lang="en-US" altLang="ko-KR" b="1" dirty="0"/>
              <a:t> </a:t>
            </a:r>
            <a:r>
              <a:rPr lang="en-US" altLang="ko-KR" b="1" dirty="0" err="1"/>
              <a:t>주장했다</a:t>
            </a:r>
            <a:r>
              <a:rPr lang="en-US" altLang="ko-KR" b="1" dirty="0"/>
              <a:t>. </a:t>
            </a:r>
          </a:p>
          <a:p>
            <a:r>
              <a:rPr lang="en-US" altLang="ko-KR" b="1" dirty="0" err="1"/>
              <a:t>당장</a:t>
            </a:r>
            <a:r>
              <a:rPr lang="en-US" altLang="ko-KR" b="1" dirty="0"/>
              <a:t> </a:t>
            </a:r>
            <a:r>
              <a:rPr lang="en-US" altLang="ko-KR" b="1" dirty="0" err="1"/>
              <a:t>선행학습</a:t>
            </a:r>
            <a:r>
              <a:rPr lang="en-US" altLang="ko-KR" b="1" dirty="0"/>
              <a:t> </a:t>
            </a:r>
            <a:r>
              <a:rPr lang="en-US" altLang="ko-KR" b="1" dirty="0" err="1"/>
              <a:t>없이는</a:t>
            </a:r>
            <a:r>
              <a:rPr lang="en-US" altLang="ko-KR" b="1" dirty="0"/>
              <a:t> </a:t>
            </a:r>
            <a:r>
              <a:rPr lang="en-US" altLang="ko-KR" b="1" dirty="0" err="1"/>
              <a:t>특목고</a:t>
            </a:r>
            <a:r>
              <a:rPr lang="en-US" altLang="ko-KR" b="1" dirty="0"/>
              <a:t> </a:t>
            </a:r>
            <a:r>
              <a:rPr lang="en-US" altLang="ko-KR" b="1" dirty="0" err="1"/>
              <a:t>입시나</a:t>
            </a:r>
            <a:r>
              <a:rPr lang="en-US" altLang="ko-KR" b="1" dirty="0"/>
              <a:t> </a:t>
            </a:r>
          </a:p>
          <a:p>
            <a:r>
              <a:rPr lang="en-US" altLang="ko-KR" b="1" dirty="0" err="1"/>
              <a:t>난이도</a:t>
            </a:r>
            <a:r>
              <a:rPr lang="en-US" altLang="ko-KR" b="1" dirty="0"/>
              <a:t> </a:t>
            </a:r>
            <a:r>
              <a:rPr lang="en-US" altLang="ko-KR" b="1" dirty="0" err="1"/>
              <a:t>높은</a:t>
            </a:r>
            <a:r>
              <a:rPr lang="en-US" altLang="ko-KR" b="1" dirty="0"/>
              <a:t> </a:t>
            </a:r>
            <a:r>
              <a:rPr lang="en-US" altLang="ko-KR" b="1" dirty="0" err="1"/>
              <a:t>수능시험에</a:t>
            </a:r>
            <a:r>
              <a:rPr lang="en-US" altLang="ko-KR" b="1" dirty="0"/>
              <a:t> </a:t>
            </a:r>
            <a:r>
              <a:rPr lang="en-US" altLang="ko-KR" b="1" dirty="0" err="1"/>
              <a:t>대비하기</a:t>
            </a:r>
            <a:r>
              <a:rPr lang="en-US" altLang="ko-KR" b="1" dirty="0"/>
              <a:t> </a:t>
            </a:r>
            <a:r>
              <a:rPr lang="en-US" altLang="ko-KR" b="1" dirty="0" err="1"/>
              <a:t>어렵다</a:t>
            </a:r>
            <a:r>
              <a:rPr lang="en-US" altLang="ko-KR" b="1" dirty="0"/>
              <a:t>.  </a:t>
            </a:r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o-KR" altLang="en-US" sz="3600" dirty="0" smtClean="0"/>
              <a:t>조남호의 지능적인 </a:t>
            </a:r>
            <a:r>
              <a:rPr lang="ko-KR" altLang="en-US" sz="3600" dirty="0" err="1" smtClean="0"/>
              <a:t>스타디코드</a:t>
            </a:r>
            <a:r>
              <a:rPr lang="ko-KR" altLang="en-US" sz="3600" dirty="0" smtClean="0"/>
              <a:t> </a:t>
            </a:r>
            <a:r>
              <a:rPr lang="en-US" altLang="ko-KR" sz="3600" dirty="0" smtClean="0"/>
              <a:t/>
            </a:r>
            <a:br>
              <a:rPr lang="en-US" altLang="ko-KR" sz="3600" dirty="0" smtClean="0"/>
            </a:br>
            <a:r>
              <a:rPr lang="en-US" altLang="ko-KR" sz="3600" dirty="0" smtClean="0"/>
              <a:t>5</a:t>
            </a:r>
            <a:r>
              <a:rPr lang="ko-KR" altLang="en-US" sz="3600" dirty="0" smtClean="0"/>
              <a:t>大 전과목 </a:t>
            </a:r>
            <a:r>
              <a:rPr lang="ko-KR" altLang="en-US" sz="3600" dirty="0" err="1" smtClean="0"/>
              <a:t>공부법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n-US" altLang="ko-KR" b="1" u="sng" dirty="0" err="1">
                <a:hlinkClick r:id="rId2"/>
              </a:rPr>
              <a:t>선행학습</a:t>
            </a:r>
            <a:r>
              <a:rPr lang="en-US" altLang="ko-KR" b="1" u="sng" dirty="0">
                <a:hlinkClick r:id="rId2"/>
              </a:rPr>
              <a:t>? </a:t>
            </a:r>
            <a:r>
              <a:rPr lang="en-US" altLang="ko-KR" b="1" u="sng" dirty="0" err="1">
                <a:hlinkClick r:id="rId2"/>
              </a:rPr>
              <a:t>서울대생들의</a:t>
            </a:r>
            <a:r>
              <a:rPr lang="en-US" altLang="ko-KR" b="1" u="sng" dirty="0">
                <a:hlinkClick r:id="rId2"/>
              </a:rPr>
              <a:t> </a:t>
            </a:r>
            <a:r>
              <a:rPr lang="en-US" altLang="ko-KR" b="1" u="sng" dirty="0" err="1">
                <a:hlinkClick r:id="rId2"/>
              </a:rPr>
              <a:t>공부패턴</a:t>
            </a:r>
            <a:r>
              <a:rPr lang="en-US" altLang="ko-KR" b="1" u="sng" dirty="0">
                <a:hlinkClick r:id="rId2"/>
              </a:rPr>
              <a:t>(</a:t>
            </a:r>
            <a:r>
              <a:rPr lang="en-US" altLang="ko-KR" b="1" u="sng" dirty="0" err="1">
                <a:hlinkClick r:id="rId2"/>
              </a:rPr>
              <a:t>조남호</a:t>
            </a:r>
            <a:r>
              <a:rPr lang="en-US" altLang="ko-KR" b="1" u="sng" dirty="0">
                <a:hlinkClick r:id="rId2"/>
              </a:rPr>
              <a:t> </a:t>
            </a:r>
            <a:r>
              <a:rPr lang="en-US" altLang="ko-KR" b="1" u="sng" dirty="0" err="1">
                <a:hlinkClick r:id="rId2"/>
              </a:rPr>
              <a:t>스터디코드</a:t>
            </a:r>
            <a:r>
              <a:rPr lang="en-US" altLang="ko-KR" b="1" u="sng" dirty="0">
                <a:hlinkClick r:id="rId2"/>
              </a:rPr>
              <a:t> </a:t>
            </a:r>
            <a:r>
              <a:rPr lang="en-US" altLang="ko-KR" b="1" u="sng" dirty="0" err="1">
                <a:hlinkClick r:id="rId2"/>
              </a:rPr>
              <a:t>대표</a:t>
            </a:r>
            <a:r>
              <a:rPr lang="en-US" altLang="ko-KR" b="1" u="sng" dirty="0">
                <a:hlinkClick r:id="rId2"/>
              </a:rPr>
              <a:t>) - </a:t>
            </a:r>
            <a:r>
              <a:rPr lang="en-US" altLang="ko-KR" b="1" u="sng" dirty="0" err="1">
                <a:hlinkClick r:id="rId2"/>
              </a:rPr>
              <a:t>사교육</a:t>
            </a:r>
            <a:r>
              <a:rPr lang="en-US" altLang="ko-KR" b="1" u="sng" dirty="0">
                <a:hlinkClick r:id="rId2"/>
              </a:rPr>
              <a:t> ...</a:t>
            </a:r>
            <a:r>
              <a:rPr lang="en-US" altLang="ko-KR" b="1" dirty="0"/>
              <a:t> </a:t>
            </a:r>
          </a:p>
          <a:p>
            <a:r>
              <a:rPr lang="en-US" altLang="ko-KR" b="1" dirty="0"/>
              <a:t>  </a:t>
            </a:r>
          </a:p>
          <a:p>
            <a:r>
              <a:rPr lang="en-US" altLang="ko-KR" b="1" dirty="0"/>
              <a:t>  </a:t>
            </a:r>
          </a:p>
          <a:p>
            <a:r>
              <a:rPr lang="en-US" altLang="ko-KR" b="1" u="sng" dirty="0">
                <a:hlinkClick r:id="rId3"/>
              </a:rPr>
              <a:t>100만약속자료 </a:t>
            </a:r>
            <a:r>
              <a:rPr lang="en-US" altLang="ko-KR" b="1" u="sng" dirty="0" err="1">
                <a:hlinkClick r:id="rId3"/>
              </a:rPr>
              <a:t>블로깅</a:t>
            </a:r>
            <a:r>
              <a:rPr lang="en-US" altLang="ko-KR" b="1" u="sng" dirty="0">
                <a:hlinkClick r:id="rId3"/>
              </a:rPr>
              <a:t> </a:t>
            </a:r>
            <a:r>
              <a:rPr lang="en-US" altLang="ko-KR" b="1" u="sng" dirty="0" err="1">
                <a:hlinkClick r:id="rId3"/>
              </a:rPr>
              <a:t>재료</a:t>
            </a:r>
            <a:r>
              <a:rPr lang="en-US" altLang="ko-KR" b="1" u="sng" dirty="0">
                <a:hlinkClick r:id="rId3"/>
              </a:rPr>
              <a:t> - </a:t>
            </a:r>
            <a:r>
              <a:rPr lang="en-US" altLang="ko-KR" b="1" u="sng" dirty="0" err="1">
                <a:hlinkClick r:id="rId3"/>
              </a:rPr>
              <a:t>사교육걱정없는세상</a:t>
            </a:r>
            <a:r>
              <a:rPr lang="en-US" altLang="ko-KR" b="1" dirty="0"/>
              <a:t> </a:t>
            </a:r>
          </a:p>
          <a:p>
            <a:r>
              <a:rPr lang="en-US" altLang="ko-KR" b="1" dirty="0"/>
              <a:t>  </a:t>
            </a:r>
          </a:p>
          <a:p>
            <a:r>
              <a:rPr lang="en-US" altLang="ko-KR" b="1" dirty="0"/>
              <a:t>  </a:t>
            </a:r>
          </a:p>
          <a:p>
            <a:r>
              <a:rPr lang="en-US" altLang="ko-KR" b="1" u="sng" dirty="0" err="1">
                <a:hlinkClick r:id="rId4"/>
              </a:rPr>
              <a:t>사교육걱정없는세상</a:t>
            </a:r>
            <a:r>
              <a:rPr lang="en-US" altLang="ko-KR" b="1" u="sng" dirty="0">
                <a:hlinkClick r:id="rId4"/>
              </a:rPr>
              <a:t> :: </a:t>
            </a:r>
            <a:r>
              <a:rPr lang="en-US" altLang="ko-KR" b="1" u="sng" dirty="0" err="1">
                <a:hlinkClick r:id="rId4"/>
              </a:rPr>
              <a:t>학원</a:t>
            </a:r>
            <a:r>
              <a:rPr lang="en-US" altLang="ko-KR" b="1" u="sng" dirty="0">
                <a:hlinkClick r:id="rId4"/>
              </a:rPr>
              <a:t> </a:t>
            </a:r>
            <a:r>
              <a:rPr lang="en-US" altLang="ko-KR" b="1" u="sng" dirty="0" err="1">
                <a:hlinkClick r:id="rId4"/>
              </a:rPr>
              <a:t>서울대반의</a:t>
            </a:r>
            <a:r>
              <a:rPr lang="en-US" altLang="ko-KR" b="1" u="sng" dirty="0">
                <a:hlinkClick r:id="rId4"/>
              </a:rPr>
              <a:t> </a:t>
            </a:r>
            <a:r>
              <a:rPr lang="en-US" altLang="ko-KR" b="1" u="sng" dirty="0" err="1">
                <a:hlinkClick r:id="rId4"/>
              </a:rPr>
              <a:t>진실</a:t>
            </a:r>
            <a:r>
              <a:rPr lang="en-US" altLang="ko-KR" b="1" u="sng" dirty="0">
                <a:hlinkClick r:id="rId4"/>
              </a:rPr>
              <a:t>!(</a:t>
            </a:r>
            <a:r>
              <a:rPr lang="en-US" altLang="ko-KR" b="1" u="sng" dirty="0" err="1">
                <a:hlinkClick r:id="rId4"/>
              </a:rPr>
              <a:t>조남호</a:t>
            </a:r>
            <a:r>
              <a:rPr lang="en-US" altLang="ko-KR" b="1" u="sng" dirty="0">
                <a:hlinkClick r:id="rId4"/>
              </a:rPr>
              <a:t> </a:t>
            </a:r>
            <a:r>
              <a:rPr lang="en-US" altLang="ko-KR" b="1" u="sng" dirty="0" err="1">
                <a:hlinkClick r:id="rId4"/>
              </a:rPr>
              <a:t>스터디코드</a:t>
            </a:r>
            <a:r>
              <a:rPr lang="en-US" altLang="ko-KR" b="1" u="sng" dirty="0">
                <a:hlinkClick r:id="rId4"/>
              </a:rPr>
              <a:t> </a:t>
            </a:r>
            <a:r>
              <a:rPr lang="en-US" altLang="ko-KR" b="1" u="sng" dirty="0" err="1">
                <a:hlinkClick r:id="rId4"/>
              </a:rPr>
              <a:t>대표</a:t>
            </a:r>
            <a:r>
              <a:rPr lang="en-US" altLang="ko-KR" b="1" u="sng" dirty="0">
                <a:hlinkClick r:id="rId4"/>
              </a:rPr>
              <a:t>)</a:t>
            </a:r>
            <a:r>
              <a:rPr lang="en-US" altLang="ko-KR" b="1" dirty="0"/>
              <a:t> </a:t>
            </a:r>
          </a:p>
          <a:p>
            <a:r>
              <a:rPr lang="en-US" altLang="ko-KR" b="1" dirty="0"/>
              <a:t> 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o-KR" altLang="en-US" sz="3600" dirty="0" smtClean="0"/>
              <a:t>조남호의 지능적인 </a:t>
            </a:r>
            <a:r>
              <a:rPr lang="ko-KR" altLang="en-US" sz="3600" dirty="0" err="1" smtClean="0"/>
              <a:t>스타디코드</a:t>
            </a:r>
            <a:r>
              <a:rPr lang="ko-KR" altLang="en-US" sz="3600" dirty="0" smtClean="0"/>
              <a:t> </a:t>
            </a:r>
            <a:r>
              <a:rPr lang="en-US" altLang="ko-KR" sz="3600" dirty="0" smtClean="0"/>
              <a:t/>
            </a:r>
            <a:br>
              <a:rPr lang="en-US" altLang="ko-KR" sz="3600" dirty="0" smtClean="0"/>
            </a:br>
            <a:r>
              <a:rPr lang="en-US" altLang="ko-KR" sz="3600" dirty="0" smtClean="0"/>
              <a:t>5</a:t>
            </a:r>
            <a:r>
              <a:rPr lang="ko-KR" altLang="en-US" sz="3600" dirty="0" smtClean="0"/>
              <a:t>大 전과목 </a:t>
            </a:r>
            <a:r>
              <a:rPr lang="ko-KR" altLang="en-US" sz="3600" dirty="0" err="1" smtClean="0"/>
              <a:t>공부법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b="1" u="sng" dirty="0">
                <a:hlinkClick r:id="rId2"/>
              </a:rPr>
              <a:t>[오해5]</a:t>
            </a:r>
            <a:r>
              <a:rPr lang="en-US" altLang="ko-KR" b="1" u="sng" dirty="0" err="1">
                <a:hlinkClick r:id="rId2"/>
              </a:rPr>
              <a:t>선행학습</a:t>
            </a:r>
            <a:r>
              <a:rPr lang="en-US" altLang="ko-KR" b="1" u="sng" dirty="0">
                <a:hlinkClick r:id="rId2"/>
              </a:rPr>
              <a:t>, </a:t>
            </a:r>
            <a:r>
              <a:rPr lang="en-US" altLang="ko-KR" b="1" u="sng" dirty="0" err="1">
                <a:hlinkClick r:id="rId2"/>
              </a:rPr>
              <a:t>효과</a:t>
            </a:r>
            <a:r>
              <a:rPr lang="en-US" altLang="ko-KR" b="1" u="sng" dirty="0">
                <a:hlinkClick r:id="rId2"/>
              </a:rPr>
              <a:t>? (15) - </a:t>
            </a:r>
            <a:r>
              <a:rPr lang="en-US" altLang="ko-KR" b="1" u="sng" dirty="0" err="1">
                <a:hlinkClick r:id="rId2"/>
              </a:rPr>
              <a:t>사교육걱정없는세상</a:t>
            </a:r>
            <a:r>
              <a:rPr lang="en-US" altLang="ko-KR" b="1" u="sng" dirty="0">
                <a:hlinkClick r:id="rId2"/>
              </a:rPr>
              <a:t> ::</a:t>
            </a:r>
            <a:endParaRPr lang="en-US" altLang="ko-KR" b="1" dirty="0"/>
          </a:p>
          <a:p>
            <a:r>
              <a:rPr lang="en-US" altLang="ko-KR" b="1" dirty="0" err="1"/>
              <a:t>깊이는</a:t>
            </a:r>
            <a:r>
              <a:rPr lang="en-US" altLang="ko-KR" b="1" dirty="0"/>
              <a:t> </a:t>
            </a:r>
            <a:r>
              <a:rPr lang="en-US" altLang="ko-KR" b="1" dirty="0" err="1"/>
              <a:t>필요없어</a:t>
            </a:r>
            <a:r>
              <a:rPr lang="en-US" altLang="ko-KR" b="1" dirty="0"/>
              <a:t>! </a:t>
            </a:r>
            <a:r>
              <a:rPr lang="en-US" altLang="ko-KR" b="1" dirty="0" err="1"/>
              <a:t>얕게</a:t>
            </a:r>
            <a:r>
              <a:rPr lang="en-US" altLang="ko-KR" b="1" dirty="0"/>
              <a:t>~ </a:t>
            </a:r>
            <a:r>
              <a:rPr lang="en-US" altLang="ko-KR" b="1" dirty="0" err="1"/>
              <a:t>얕게</a:t>
            </a:r>
            <a:r>
              <a:rPr lang="en-US" altLang="ko-KR" b="1" dirty="0"/>
              <a:t>~ </a:t>
            </a:r>
            <a:r>
              <a:rPr lang="en-US" altLang="ko-KR" b="1" dirty="0" err="1"/>
              <a:t>전진</a:t>
            </a:r>
            <a:r>
              <a:rPr lang="en-US" altLang="ko-KR" b="1" dirty="0"/>
              <a:t> </a:t>
            </a:r>
            <a:r>
              <a:rPr lang="en-US" altLang="ko-KR" b="1" dirty="0" err="1"/>
              <a:t>앞으로</a:t>
            </a:r>
            <a:r>
              <a:rPr lang="en-US" altLang="ko-KR" b="1" dirty="0"/>
              <a:t>!</a:t>
            </a:r>
          </a:p>
          <a:p>
            <a:r>
              <a:rPr lang="en-US" altLang="ko-KR" b="1" dirty="0"/>
              <a:t>(</a:t>
            </a:r>
            <a:r>
              <a:rPr lang="en-US" altLang="ko-KR" b="1" dirty="0" err="1"/>
              <a:t>조남호</a:t>
            </a:r>
            <a:r>
              <a:rPr lang="en-US" altLang="ko-KR" b="1" dirty="0"/>
              <a:t> </a:t>
            </a:r>
            <a:r>
              <a:rPr lang="en-US" altLang="ko-KR" b="1" dirty="0" err="1"/>
              <a:t>스터디코드</a:t>
            </a:r>
            <a:r>
              <a:rPr lang="en-US" altLang="ko-KR" b="1" dirty="0"/>
              <a:t> </a:t>
            </a:r>
            <a:r>
              <a:rPr lang="en-US" altLang="ko-KR" b="1" dirty="0" err="1"/>
              <a:t>대표</a:t>
            </a:r>
            <a:r>
              <a:rPr lang="en-US" altLang="ko-KR" b="1" dirty="0"/>
              <a:t>) ..... </a:t>
            </a:r>
          </a:p>
          <a:p>
            <a:r>
              <a:rPr lang="en-US" altLang="ko-KR" b="1" dirty="0" err="1"/>
              <a:t>우리</a:t>
            </a:r>
            <a:r>
              <a:rPr lang="en-US" altLang="ko-KR" b="1" dirty="0"/>
              <a:t> </a:t>
            </a:r>
            <a:r>
              <a:rPr lang="en-US" altLang="ko-KR" b="1" dirty="0" err="1"/>
              <a:t>애도</a:t>
            </a:r>
            <a:r>
              <a:rPr lang="en-US" altLang="ko-KR" b="1" dirty="0"/>
              <a:t> </a:t>
            </a:r>
            <a:r>
              <a:rPr lang="en-US" altLang="ko-KR" b="1" dirty="0" err="1"/>
              <a:t>선행학습하고</a:t>
            </a:r>
            <a:r>
              <a:rPr lang="en-US" altLang="ko-KR" b="1" dirty="0"/>
              <a:t> </a:t>
            </a:r>
            <a:r>
              <a:rPr lang="en-US" altLang="ko-KR" b="1" dirty="0" err="1"/>
              <a:t>특목고</a:t>
            </a:r>
            <a:r>
              <a:rPr lang="en-US" altLang="ko-KR" b="1" dirty="0"/>
              <a:t> </a:t>
            </a:r>
            <a:r>
              <a:rPr lang="en-US" altLang="ko-KR" b="1" dirty="0" err="1"/>
              <a:t>준비는</a:t>
            </a:r>
            <a:r>
              <a:rPr lang="en-US" altLang="ko-KR" b="1" dirty="0"/>
              <a:t> </a:t>
            </a:r>
            <a:r>
              <a:rPr lang="en-US" altLang="ko-KR" b="1" dirty="0" err="1"/>
              <a:t>하고</a:t>
            </a:r>
            <a:r>
              <a:rPr lang="en-US" altLang="ko-KR" b="1" dirty="0"/>
              <a:t> </a:t>
            </a:r>
            <a:r>
              <a:rPr lang="en-US" altLang="ko-KR" b="1" dirty="0" err="1"/>
              <a:t>있다'는</a:t>
            </a:r>
            <a:r>
              <a:rPr lang="en-US" altLang="ko-KR" b="1" dirty="0"/>
              <a:t> </a:t>
            </a:r>
          </a:p>
          <a:p>
            <a:r>
              <a:rPr lang="en-US" altLang="ko-KR" b="1" dirty="0" err="1"/>
              <a:t>위안을</a:t>
            </a:r>
            <a:r>
              <a:rPr lang="en-US" altLang="ko-KR" b="1" dirty="0"/>
              <a:t> </a:t>
            </a:r>
            <a:r>
              <a:rPr lang="en-US" altLang="ko-KR" b="1" dirty="0" err="1"/>
              <a:t>삼고</a:t>
            </a:r>
            <a:r>
              <a:rPr lang="en-US" altLang="ko-KR" b="1" dirty="0"/>
              <a:t> </a:t>
            </a:r>
            <a:r>
              <a:rPr lang="en-US" altLang="ko-KR" b="1" dirty="0" err="1"/>
              <a:t>싶은</a:t>
            </a:r>
            <a:r>
              <a:rPr lang="en-US" altLang="ko-KR" b="1" dirty="0"/>
              <a:t> </a:t>
            </a:r>
            <a:r>
              <a:rPr lang="en-US" altLang="ko-KR" b="1" dirty="0" err="1"/>
              <a:t>심리가</a:t>
            </a:r>
            <a:r>
              <a:rPr lang="en-US" altLang="ko-KR" b="1" dirty="0"/>
              <a:t> </a:t>
            </a:r>
            <a:r>
              <a:rPr lang="en-US" altLang="ko-KR" b="1" dirty="0" err="1"/>
              <a:t>있는</a:t>
            </a:r>
            <a:r>
              <a:rPr lang="en-US" altLang="ko-KR" b="1" dirty="0"/>
              <a:t> </a:t>
            </a:r>
            <a:r>
              <a:rPr lang="en-US" altLang="ko-KR" b="1" dirty="0" err="1"/>
              <a:t>것이죠</a:t>
            </a:r>
            <a:r>
              <a:rPr lang="en-US" altLang="ko-KR" b="1" dirty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en-US" altLang="ko-KR" sz="2400" dirty="0" smtClean="0"/>
              <a:t>16</a:t>
            </a:r>
            <a:r>
              <a:rPr lang="ko-KR" altLang="en-US" sz="2400" dirty="0" err="1" smtClean="0"/>
              <a:t>년간공부달인</a:t>
            </a:r>
            <a:r>
              <a:rPr lang="en-US" altLang="ko-KR" sz="2400" dirty="0" smtClean="0"/>
              <a:t>~</a:t>
            </a:r>
            <a:r>
              <a:rPr lang="ko-KR" altLang="en-US" sz="2400" dirty="0" smtClean="0"/>
              <a:t>수학 자기주도학습조사양식 및 방법 </a:t>
            </a:r>
            <a:br>
              <a:rPr lang="ko-KR" altLang="en-US" sz="2400" dirty="0" smtClean="0"/>
            </a:b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&lt;&lt;&lt; </a:t>
            </a:r>
            <a:r>
              <a:rPr lang="ko-KR" altLang="en-US" dirty="0" err="1" smtClean="0"/>
              <a:t>어쨓든</a:t>
            </a:r>
            <a:r>
              <a:rPr lang="ko-KR" altLang="en-US" dirty="0" smtClean="0"/>
              <a:t> 길다면 </a:t>
            </a:r>
            <a:r>
              <a:rPr lang="en-US" altLang="ko-KR" dirty="0" smtClean="0"/>
              <a:t>16</a:t>
            </a:r>
            <a:r>
              <a:rPr lang="ko-KR" altLang="en-US" dirty="0" smtClean="0"/>
              <a:t>년</a:t>
            </a:r>
            <a:r>
              <a:rPr lang="en-US" altLang="ko-KR" dirty="0" smtClean="0"/>
              <a:t>(</a:t>
            </a:r>
            <a:r>
              <a:rPr lang="ko-KR" altLang="en-US" dirty="0" smtClean="0"/>
              <a:t>초등 </a:t>
            </a:r>
            <a:r>
              <a:rPr lang="en-US" altLang="ko-KR" dirty="0" smtClean="0"/>
              <a:t>6</a:t>
            </a:r>
            <a:r>
              <a:rPr lang="ko-KR" altLang="en-US" dirty="0" smtClean="0"/>
              <a:t>년</a:t>
            </a:r>
            <a:r>
              <a:rPr lang="en-US" altLang="ko-KR" dirty="0" smtClean="0"/>
              <a:t>,</a:t>
            </a:r>
            <a:r>
              <a:rPr lang="ko-KR" altLang="en-US" dirty="0" smtClean="0"/>
              <a:t>중등 </a:t>
            </a:r>
            <a:r>
              <a:rPr lang="en-US" altLang="ko-KR" dirty="0" smtClean="0"/>
              <a:t>3</a:t>
            </a:r>
            <a:r>
              <a:rPr lang="ko-KR" altLang="en-US" dirty="0" smtClean="0"/>
              <a:t>년</a:t>
            </a:r>
            <a:r>
              <a:rPr lang="en-US" altLang="ko-KR" dirty="0" smtClean="0"/>
              <a:t>,  </a:t>
            </a:r>
            <a:r>
              <a:rPr lang="ko-KR" altLang="en-US" dirty="0" smtClean="0"/>
              <a:t>고등</a:t>
            </a:r>
            <a:r>
              <a:rPr lang="en-US" altLang="ko-KR" dirty="0" smtClean="0"/>
              <a:t>3</a:t>
            </a:r>
            <a:r>
              <a:rPr lang="ko-KR" altLang="en-US" dirty="0" smtClean="0"/>
              <a:t>년</a:t>
            </a:r>
            <a:r>
              <a:rPr lang="en-US" altLang="ko-KR" dirty="0" smtClean="0"/>
              <a:t>.</a:t>
            </a:r>
            <a:r>
              <a:rPr lang="ko-KR" altLang="en-US" dirty="0" smtClean="0"/>
              <a:t>대학 </a:t>
            </a:r>
            <a:r>
              <a:rPr lang="en-US" altLang="ko-KR" dirty="0" smtClean="0"/>
              <a:t>4</a:t>
            </a:r>
            <a:r>
              <a:rPr lang="ko-KR" altLang="en-US" dirty="0" smtClean="0"/>
              <a:t>년</a:t>
            </a:r>
            <a:r>
              <a:rPr lang="en-US" altLang="ko-KR" dirty="0" smtClean="0"/>
              <a:t>)</a:t>
            </a:r>
            <a:r>
              <a:rPr lang="ko-KR" altLang="en-US" dirty="0" smtClean="0"/>
              <a:t>간  공부하는 달인</a:t>
            </a:r>
            <a:r>
              <a:rPr lang="en-US" altLang="ko-KR" dirty="0" smtClean="0"/>
              <a:t>! &gt;&gt;&gt;  </a:t>
            </a:r>
          </a:p>
          <a:p>
            <a:r>
              <a:rPr lang="en-US" altLang="ko-KR" dirty="0" smtClean="0"/>
              <a:t>1.</a:t>
            </a:r>
            <a:r>
              <a:rPr lang="ko-KR" altLang="en-US" dirty="0" smtClean="0"/>
              <a:t>태도</a:t>
            </a:r>
            <a:r>
              <a:rPr lang="en-US" altLang="ko-KR" dirty="0" smtClean="0"/>
              <a:t>--</a:t>
            </a:r>
            <a:r>
              <a:rPr lang="ko-KR" altLang="en-US" dirty="0" smtClean="0"/>
              <a:t>집중 몰입</a:t>
            </a:r>
            <a:r>
              <a:rPr lang="en-US" altLang="ko-KR" dirty="0" smtClean="0"/>
              <a:t>(15</a:t>
            </a:r>
            <a:r>
              <a:rPr lang="ko-KR" altLang="en-US" dirty="0" smtClean="0"/>
              <a:t>분*</a:t>
            </a:r>
            <a:r>
              <a:rPr lang="en-US" altLang="ko-KR" dirty="0" smtClean="0"/>
              <a:t>4=1</a:t>
            </a:r>
            <a:r>
              <a:rPr lang="ko-KR" altLang="en-US" dirty="0" smtClean="0"/>
              <a:t>시간</a:t>
            </a:r>
            <a:r>
              <a:rPr lang="en-US" altLang="ko-KR" dirty="0" smtClean="0"/>
              <a:t>)</a:t>
            </a:r>
            <a:r>
              <a:rPr lang="ko-KR" altLang="en-US" dirty="0" smtClean="0"/>
              <a:t>하여 </a:t>
            </a:r>
            <a:r>
              <a:rPr lang="en-US" altLang="ko-KR" dirty="0" smtClean="0"/>
              <a:t>1-1-1(</a:t>
            </a:r>
            <a:r>
              <a:rPr lang="ko-KR" altLang="en-US" dirty="0" smtClean="0"/>
              <a:t>한번에</a:t>
            </a:r>
            <a:r>
              <a:rPr lang="en-US" altLang="ko-KR" dirty="0" smtClean="0"/>
              <a:t>-</a:t>
            </a:r>
            <a:r>
              <a:rPr lang="ko-KR" altLang="en-US" dirty="0" err="1" smtClean="0"/>
              <a:t>한시간씩</a:t>
            </a:r>
            <a:r>
              <a:rPr lang="en-US" altLang="ko-KR" dirty="0" smtClean="0"/>
              <a:t>-</a:t>
            </a:r>
            <a:r>
              <a:rPr lang="ko-KR" altLang="en-US" dirty="0" smtClean="0"/>
              <a:t>한 자리에</a:t>
            </a:r>
            <a:r>
              <a:rPr lang="en-US" altLang="ko-KR" dirty="0" smtClean="0"/>
              <a:t>)</a:t>
            </a:r>
            <a:r>
              <a:rPr lang="ko-KR" altLang="en-US" dirty="0" smtClean="0"/>
              <a:t>원리를 적용해 봅니다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잔꾀 눈속임으로 남에게 보이기 위한 전시적 공부가 아니라  꼼꼼하고 우직하게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신독</a:t>
            </a:r>
            <a:r>
              <a:rPr lang="en-US" altLang="ko-KR" dirty="0" smtClean="0"/>
              <a:t>(</a:t>
            </a:r>
            <a:r>
              <a:rPr lang="ko-KR" altLang="en-US" dirty="0" smtClean="0"/>
              <a:t>이 율곡 선생님이 강조한 혼자 있는 시간을 활용하는 태도</a:t>
            </a:r>
            <a:r>
              <a:rPr lang="en-US" altLang="ko-KR" dirty="0" smtClean="0"/>
              <a:t>)</a:t>
            </a:r>
            <a:r>
              <a:rPr lang="ko-KR" altLang="en-US" dirty="0" smtClean="0"/>
              <a:t>할 때 학습 </a:t>
            </a:r>
            <a:r>
              <a:rPr lang="ko-KR" altLang="en-US" dirty="0" err="1" smtClean="0"/>
              <a:t>데이타와</a:t>
            </a:r>
            <a:r>
              <a:rPr lang="ko-KR" altLang="en-US" dirty="0" smtClean="0"/>
              <a:t> 정보를 자기에게 인식</a:t>
            </a:r>
            <a:r>
              <a:rPr lang="en-US" altLang="ko-KR" dirty="0" smtClean="0"/>
              <a:t>(</a:t>
            </a:r>
            <a:r>
              <a:rPr lang="ko-KR" altLang="en-US" dirty="0" smtClean="0"/>
              <a:t>피드백</a:t>
            </a:r>
            <a:r>
              <a:rPr lang="en-US" altLang="ko-KR" dirty="0" smtClean="0"/>
              <a:t>)</a:t>
            </a:r>
            <a:r>
              <a:rPr lang="ko-KR" altLang="en-US" dirty="0" smtClean="0"/>
              <a:t>시키기 위한 양질의 시간을  확보합니다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o-KR" altLang="en-US" sz="3600" dirty="0" smtClean="0"/>
              <a:t>조남호의 지능적인 </a:t>
            </a:r>
            <a:r>
              <a:rPr lang="ko-KR" altLang="en-US" sz="3600" dirty="0" err="1" smtClean="0"/>
              <a:t>스타디코드</a:t>
            </a:r>
            <a:r>
              <a:rPr lang="ko-KR" altLang="en-US" sz="3600" dirty="0" smtClean="0"/>
              <a:t> </a:t>
            </a:r>
            <a:r>
              <a:rPr lang="en-US" altLang="ko-KR" sz="3600" dirty="0" smtClean="0"/>
              <a:t/>
            </a:r>
            <a:br>
              <a:rPr lang="en-US" altLang="ko-KR" sz="3600" dirty="0" smtClean="0"/>
            </a:br>
            <a:r>
              <a:rPr lang="en-US" altLang="ko-KR" sz="3600" dirty="0" smtClean="0"/>
              <a:t>5</a:t>
            </a:r>
            <a:r>
              <a:rPr lang="ko-KR" altLang="en-US" sz="3600" dirty="0" smtClean="0"/>
              <a:t>大 전과목 </a:t>
            </a:r>
            <a:r>
              <a:rPr lang="ko-KR" altLang="en-US" sz="3600" dirty="0" err="1" smtClean="0"/>
              <a:t>공부법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US" altLang="ko-KR" b="1" u="sng" dirty="0" err="1">
                <a:hlinkClick r:id="rId2"/>
              </a:rPr>
              <a:t>조남호</a:t>
            </a:r>
            <a:r>
              <a:rPr lang="en-US" altLang="ko-KR" b="1" u="sng" dirty="0">
                <a:hlinkClick r:id="rId2"/>
              </a:rPr>
              <a:t> - </a:t>
            </a:r>
            <a:r>
              <a:rPr lang="en-US" altLang="ko-KR" b="1" u="sng" dirty="0" err="1">
                <a:hlinkClick r:id="rId2"/>
              </a:rPr>
              <a:t>Waterbear</a:t>
            </a:r>
            <a:r>
              <a:rPr lang="en-US" altLang="ko-KR" b="1" u="sng" dirty="0">
                <a:hlinkClick r:id="rId2"/>
              </a:rPr>
              <a:t> </a:t>
            </a:r>
            <a:r>
              <a:rPr lang="en-US" altLang="ko-KR" b="1" u="sng" dirty="0" err="1">
                <a:hlinkClick r:id="rId2"/>
              </a:rPr>
              <a:t>Soft가</a:t>
            </a:r>
            <a:r>
              <a:rPr lang="en-US" altLang="ko-KR" b="1" u="sng" dirty="0">
                <a:hlinkClick r:id="rId2"/>
              </a:rPr>
              <a:t> </a:t>
            </a:r>
            <a:r>
              <a:rPr lang="en-US" altLang="ko-KR" b="1" u="sng" dirty="0" err="1">
                <a:hlinkClick r:id="rId2"/>
              </a:rPr>
              <a:t>모바일</a:t>
            </a:r>
            <a:r>
              <a:rPr lang="en-US" altLang="ko-KR" b="1" u="sng" dirty="0">
                <a:hlinkClick r:id="rId2"/>
              </a:rPr>
              <a:t> </a:t>
            </a:r>
            <a:r>
              <a:rPr lang="en-US" altLang="ko-KR" b="1" u="sng" dirty="0" err="1">
                <a:hlinkClick r:id="rId2"/>
              </a:rPr>
              <a:t>혁명과</a:t>
            </a:r>
            <a:r>
              <a:rPr lang="en-US" altLang="ko-KR" b="1" u="sng" dirty="0">
                <a:hlinkClick r:id="rId2"/>
              </a:rPr>
              <a:t> </a:t>
            </a:r>
            <a:r>
              <a:rPr lang="en-US" altLang="ko-KR" b="1" u="sng" dirty="0" err="1">
                <a:hlinkClick r:id="rId2"/>
              </a:rPr>
              <a:t>함께</a:t>
            </a:r>
            <a:r>
              <a:rPr lang="en-US" altLang="ko-KR" b="1" u="sng" dirty="0">
                <a:hlinkClick r:id="rId2"/>
              </a:rPr>
              <a:t> </a:t>
            </a:r>
            <a:r>
              <a:rPr lang="en-US" altLang="ko-KR" b="1" u="sng" dirty="0" err="1">
                <a:hlinkClick r:id="rId2"/>
              </a:rPr>
              <a:t>대한민국의</a:t>
            </a:r>
            <a:r>
              <a:rPr lang="en-US" altLang="ko-KR" b="1" u="sng" dirty="0">
                <a:hlinkClick r:id="rId2"/>
              </a:rPr>
              <a:t> </a:t>
            </a:r>
            <a:r>
              <a:rPr lang="en-US" altLang="ko-KR" b="1" u="sng" dirty="0" err="1">
                <a:hlinkClick r:id="rId2"/>
              </a:rPr>
              <a:t>교육을</a:t>
            </a:r>
            <a:r>
              <a:rPr lang="en-US" altLang="ko-KR" b="1" u="sng" dirty="0">
                <a:hlinkClick r:id="rId2"/>
              </a:rPr>
              <a:t> ...</a:t>
            </a:r>
            <a:endParaRPr lang="en-US" altLang="ko-KR" b="1" dirty="0"/>
          </a:p>
          <a:p>
            <a:r>
              <a:rPr lang="en-US" altLang="ko-KR" b="1" dirty="0"/>
              <a:t>2010년 6월 7일 ... </a:t>
            </a:r>
            <a:r>
              <a:rPr lang="en-US" altLang="ko-KR" b="1" dirty="0" err="1"/>
              <a:t>입시지도법</a:t>
            </a:r>
            <a:r>
              <a:rPr lang="en-US" altLang="ko-KR" b="1" dirty="0"/>
              <a:t>, </a:t>
            </a:r>
          </a:p>
          <a:p>
            <a:r>
              <a:rPr lang="en-US" altLang="ko-KR" b="1" dirty="0" err="1"/>
              <a:t>학습코칭법에</a:t>
            </a:r>
            <a:r>
              <a:rPr lang="en-US" altLang="ko-KR" b="1" dirty="0"/>
              <a:t> </a:t>
            </a:r>
            <a:r>
              <a:rPr lang="en-US" altLang="ko-KR" b="1" dirty="0" err="1"/>
              <a:t>대한</a:t>
            </a:r>
            <a:r>
              <a:rPr lang="en-US" altLang="ko-KR" b="1" dirty="0"/>
              <a:t> 이 </a:t>
            </a:r>
            <a:r>
              <a:rPr lang="en-US" altLang="ko-KR" b="1" dirty="0" err="1"/>
              <a:t>강의는</a:t>
            </a:r>
            <a:r>
              <a:rPr lang="en-US" altLang="ko-KR" b="1" dirty="0"/>
              <a:t> </a:t>
            </a:r>
          </a:p>
          <a:p>
            <a:r>
              <a:rPr lang="en-US" altLang="ko-KR" b="1" dirty="0" err="1"/>
              <a:t>자녀를</a:t>
            </a:r>
            <a:r>
              <a:rPr lang="en-US" altLang="ko-KR" b="1" dirty="0"/>
              <a:t> </a:t>
            </a:r>
            <a:r>
              <a:rPr lang="en-US" altLang="ko-KR" b="1" dirty="0" err="1"/>
              <a:t>현명하게</a:t>
            </a:r>
            <a:r>
              <a:rPr lang="en-US" altLang="ko-KR" b="1" dirty="0"/>
              <a:t> </a:t>
            </a:r>
            <a:r>
              <a:rPr lang="en-US" altLang="ko-KR" b="1" dirty="0" err="1"/>
              <a:t>매니지먼트</a:t>
            </a:r>
            <a:r>
              <a:rPr lang="en-US" altLang="ko-KR" b="1" dirty="0"/>
              <a:t> 할 수 </a:t>
            </a:r>
            <a:r>
              <a:rPr lang="en-US" altLang="ko-KR" b="1" dirty="0" err="1"/>
              <a:t>있는</a:t>
            </a:r>
            <a:r>
              <a:rPr lang="en-US" altLang="ko-KR" b="1" dirty="0"/>
              <a:t> </a:t>
            </a:r>
          </a:p>
          <a:p>
            <a:r>
              <a:rPr lang="en-US" altLang="ko-KR" b="1" dirty="0" err="1"/>
              <a:t>학습</a:t>
            </a:r>
            <a:r>
              <a:rPr lang="en-US" altLang="ko-KR" b="1" dirty="0"/>
              <a:t> </a:t>
            </a:r>
            <a:r>
              <a:rPr lang="en-US" altLang="ko-KR" b="1" dirty="0" err="1"/>
              <a:t>매니저로</a:t>
            </a:r>
            <a:r>
              <a:rPr lang="en-US" altLang="ko-KR" b="1" dirty="0"/>
              <a:t> </a:t>
            </a:r>
            <a:r>
              <a:rPr lang="en-US" altLang="ko-KR" b="1" dirty="0" err="1"/>
              <a:t>여러분을</a:t>
            </a:r>
            <a:r>
              <a:rPr lang="en-US" altLang="ko-KR" b="1" dirty="0"/>
              <a:t> </a:t>
            </a:r>
            <a:r>
              <a:rPr lang="en-US" altLang="ko-KR" b="1" dirty="0" err="1"/>
              <a:t>거듭나게</a:t>
            </a:r>
            <a:r>
              <a:rPr lang="en-US" altLang="ko-KR" b="1" dirty="0"/>
              <a:t> </a:t>
            </a:r>
            <a:r>
              <a:rPr lang="en-US" altLang="ko-KR" b="1" dirty="0" err="1"/>
              <a:t>해드릴</a:t>
            </a:r>
            <a:r>
              <a:rPr lang="en-US" altLang="ko-KR" b="1" dirty="0"/>
              <a:t> 것 </a:t>
            </a:r>
          </a:p>
          <a:p>
            <a:r>
              <a:rPr lang="en-US" altLang="ko-KR" b="1" dirty="0"/>
              <a:t>7강 </a:t>
            </a:r>
            <a:r>
              <a:rPr lang="en-US" altLang="ko-KR" b="1" dirty="0" err="1"/>
              <a:t>특목고</a:t>
            </a:r>
            <a:r>
              <a:rPr lang="en-US" altLang="ko-KR" b="1" dirty="0"/>
              <a:t> </a:t>
            </a:r>
            <a:r>
              <a:rPr lang="en-US" altLang="ko-KR" b="1" dirty="0" err="1"/>
              <a:t>CODE분석</a:t>
            </a:r>
            <a:r>
              <a:rPr lang="en-US" altLang="ko-KR" b="1" dirty="0"/>
              <a:t> 및 </a:t>
            </a:r>
            <a:r>
              <a:rPr lang="en-US" altLang="ko-KR" b="1" dirty="0" err="1"/>
              <a:t>자녀지도</a:t>
            </a:r>
            <a:r>
              <a:rPr lang="en-US" altLang="ko-KR" b="1" dirty="0"/>
              <a:t> </a:t>
            </a:r>
            <a:r>
              <a:rPr lang="en-US" altLang="ko-KR" b="1" dirty="0" err="1"/>
              <a:t>전략</a:t>
            </a:r>
            <a:r>
              <a:rPr lang="en-US" altLang="ko-KR" b="1" dirty="0"/>
              <a:t> (1) </a:t>
            </a:r>
          </a:p>
          <a:p>
            <a:r>
              <a:rPr lang="en-US" altLang="ko-KR" b="1" dirty="0"/>
              <a:t>16강 </a:t>
            </a:r>
            <a:r>
              <a:rPr lang="en-US" altLang="ko-KR" b="1" dirty="0" err="1"/>
              <a:t>선행</a:t>
            </a:r>
            <a:r>
              <a:rPr lang="en-US" altLang="ko-KR" b="1" dirty="0"/>
              <a:t> </a:t>
            </a:r>
            <a:r>
              <a:rPr lang="en-US" altLang="ko-KR" b="1" dirty="0" err="1"/>
              <a:t>CODE분석</a:t>
            </a:r>
            <a:r>
              <a:rPr lang="en-US" altLang="ko-KR" b="1" dirty="0"/>
              <a:t> 및 </a:t>
            </a:r>
            <a:r>
              <a:rPr lang="en-US" altLang="ko-KR" b="1" dirty="0" err="1"/>
              <a:t>자녀지도전략</a:t>
            </a:r>
            <a:r>
              <a:rPr lang="en-US" altLang="ko-KR" b="1" dirty="0"/>
              <a:t> </a:t>
            </a:r>
          </a:p>
          <a:p>
            <a:r>
              <a:rPr lang="en-US" altLang="ko-KR" b="1" dirty="0"/>
              <a:t>   </a:t>
            </a:r>
          </a:p>
        </p:txBody>
      </p:sp>
    </p:spTree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o-KR" altLang="en-US" sz="3600" dirty="0" smtClean="0"/>
              <a:t>조남호의 지능적인 </a:t>
            </a:r>
            <a:r>
              <a:rPr lang="ko-KR" altLang="en-US" sz="3600" dirty="0" err="1" smtClean="0"/>
              <a:t>스타디코드</a:t>
            </a:r>
            <a:r>
              <a:rPr lang="ko-KR" altLang="en-US" sz="3600" dirty="0" smtClean="0"/>
              <a:t> </a:t>
            </a:r>
            <a:r>
              <a:rPr lang="en-US" altLang="ko-KR" sz="3600" dirty="0" smtClean="0"/>
              <a:t/>
            </a:r>
            <a:br>
              <a:rPr lang="en-US" altLang="ko-KR" sz="3600" dirty="0" smtClean="0"/>
            </a:br>
            <a:r>
              <a:rPr lang="en-US" altLang="ko-KR" sz="3600" dirty="0" smtClean="0"/>
              <a:t>5</a:t>
            </a:r>
            <a:r>
              <a:rPr lang="ko-KR" altLang="en-US" sz="3600" dirty="0" smtClean="0"/>
              <a:t>大 전과목 </a:t>
            </a:r>
            <a:r>
              <a:rPr lang="ko-KR" altLang="en-US" sz="3600" dirty="0" err="1" smtClean="0"/>
              <a:t>공부법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b="1" u="sng" dirty="0" err="1">
                <a:hlinkClick r:id="rId2"/>
              </a:rPr>
              <a:t>맘스쿨</a:t>
            </a:r>
            <a:r>
              <a:rPr lang="en-US" altLang="ko-KR" b="1" u="sng" dirty="0">
                <a:hlinkClick r:id="rId2"/>
              </a:rPr>
              <a:t> [</a:t>
            </a:r>
            <a:r>
              <a:rPr lang="en-US" altLang="ko-KR" b="1" u="sng" dirty="0" err="1">
                <a:hlinkClick r:id="rId2"/>
              </a:rPr>
              <a:t>중등맘</a:t>
            </a:r>
            <a:r>
              <a:rPr lang="en-US" altLang="ko-KR" b="1" u="sng" dirty="0">
                <a:hlinkClick r:id="rId2"/>
              </a:rPr>
              <a:t> </a:t>
            </a:r>
            <a:r>
              <a:rPr lang="en-US" altLang="ko-KR" b="1" u="sng" dirty="0" err="1">
                <a:hlinkClick r:id="rId2"/>
              </a:rPr>
              <a:t>게시판</a:t>
            </a:r>
            <a:r>
              <a:rPr lang="en-US" altLang="ko-KR" b="1" u="sng" dirty="0">
                <a:hlinkClick r:id="rId2"/>
              </a:rPr>
              <a:t>] </a:t>
            </a:r>
            <a:r>
              <a:rPr lang="en-US" altLang="ko-KR" b="1" u="sng" dirty="0" err="1">
                <a:hlinkClick r:id="rId2"/>
              </a:rPr>
              <a:t>조남호</a:t>
            </a:r>
            <a:r>
              <a:rPr lang="en-US" altLang="ko-KR" b="1" u="sng" dirty="0">
                <a:hlinkClick r:id="rId2"/>
              </a:rPr>
              <a:t> </a:t>
            </a:r>
            <a:r>
              <a:rPr lang="en-US" altLang="ko-KR" b="1" u="sng" dirty="0" err="1">
                <a:hlinkClick r:id="rId2"/>
              </a:rPr>
              <a:t>대표가</a:t>
            </a:r>
            <a:r>
              <a:rPr lang="en-US" altLang="ko-KR" b="1" u="sng" dirty="0">
                <a:hlinkClick r:id="rId2"/>
              </a:rPr>
              <a:t> </a:t>
            </a:r>
            <a:r>
              <a:rPr lang="en-US" altLang="ko-KR" b="1" u="sng" dirty="0" err="1">
                <a:hlinkClick r:id="rId2"/>
              </a:rPr>
              <a:t>맘스쿨에도</a:t>
            </a:r>
            <a:r>
              <a:rPr lang="en-US" altLang="ko-KR" b="1" u="sng" dirty="0">
                <a:hlinkClick r:id="rId2"/>
              </a:rPr>
              <a:t> </a:t>
            </a:r>
            <a:r>
              <a:rPr lang="en-US" altLang="ko-KR" b="1" u="sng" dirty="0" err="1">
                <a:hlinkClick r:id="rId2"/>
              </a:rPr>
              <a:t>떴네요</a:t>
            </a:r>
            <a:r>
              <a:rPr lang="en-US" altLang="ko-KR" b="1" u="sng" dirty="0">
                <a:hlinkClick r:id="rId2"/>
              </a:rPr>
              <a:t>.</a:t>
            </a:r>
            <a:endParaRPr lang="en-US" altLang="ko-KR" b="1" dirty="0"/>
          </a:p>
          <a:p>
            <a:r>
              <a:rPr lang="en-US" altLang="ko-KR" b="1" dirty="0" err="1"/>
              <a:t>추천</a:t>
            </a:r>
            <a:r>
              <a:rPr lang="en-US" altLang="ko-KR" b="1" dirty="0"/>
              <a:t>! </a:t>
            </a:r>
            <a:r>
              <a:rPr lang="en-US" altLang="ko-KR" b="1" dirty="0" err="1"/>
              <a:t>학습교재</a:t>
            </a:r>
            <a:r>
              <a:rPr lang="en-US" altLang="ko-KR" b="1" dirty="0"/>
              <a:t> ... </a:t>
            </a:r>
          </a:p>
          <a:p>
            <a:r>
              <a:rPr lang="en-US" altLang="ko-KR" b="1" dirty="0"/>
              <a:t>[HOT </a:t>
            </a:r>
            <a:r>
              <a:rPr lang="en-US" altLang="ko-KR" b="1" dirty="0" err="1"/>
              <a:t>온라인</a:t>
            </a:r>
            <a:r>
              <a:rPr lang="en-US" altLang="ko-KR" b="1" dirty="0"/>
              <a:t>] 75% </a:t>
            </a:r>
            <a:r>
              <a:rPr lang="en-US" altLang="ko-KR" b="1" dirty="0" err="1"/>
              <a:t>서울대</a:t>
            </a:r>
            <a:r>
              <a:rPr lang="en-US" altLang="ko-KR" b="1" dirty="0"/>
              <a:t> </a:t>
            </a:r>
            <a:r>
              <a:rPr lang="en-US" altLang="ko-KR" b="1" dirty="0" err="1"/>
              <a:t>진학률의</a:t>
            </a:r>
            <a:r>
              <a:rPr lang="en-US" altLang="ko-KR" b="1" dirty="0"/>
              <a:t> </a:t>
            </a:r>
            <a:r>
              <a:rPr lang="en-US" altLang="ko-KR" b="1" dirty="0" err="1"/>
              <a:t>비밀</a:t>
            </a:r>
            <a:r>
              <a:rPr lang="en-US" altLang="ko-KR" b="1" dirty="0"/>
              <a:t>: </a:t>
            </a:r>
          </a:p>
          <a:p>
            <a:r>
              <a:rPr lang="en-US" altLang="ko-KR" b="1" dirty="0" err="1"/>
              <a:t>조남호의</a:t>
            </a:r>
            <a:r>
              <a:rPr lang="en-US" altLang="ko-KR" b="1" dirty="0"/>
              <a:t> </a:t>
            </a:r>
            <a:r>
              <a:rPr lang="en-US" altLang="ko-KR" b="1" dirty="0" err="1"/>
              <a:t>엄마매니저</a:t>
            </a:r>
            <a:r>
              <a:rPr lang="en-US" altLang="ko-KR" b="1" dirty="0"/>
              <a:t> · </a:t>
            </a:r>
          </a:p>
          <a:p>
            <a:r>
              <a:rPr lang="en-US" altLang="ko-KR" b="1" dirty="0"/>
              <a:t>[</a:t>
            </a:r>
            <a:r>
              <a:rPr lang="en-US" altLang="ko-KR" b="1" dirty="0" err="1"/>
              <a:t>온라인강의</a:t>
            </a:r>
            <a:r>
              <a:rPr lang="en-US" altLang="ko-KR" b="1" dirty="0"/>
              <a:t>] </a:t>
            </a:r>
            <a:r>
              <a:rPr lang="en-US" altLang="ko-KR" b="1" dirty="0" err="1"/>
              <a:t>조오제의</a:t>
            </a:r>
            <a:r>
              <a:rPr lang="en-US" altLang="ko-KR" b="1" dirty="0"/>
              <a:t> </a:t>
            </a:r>
            <a:r>
              <a:rPr lang="en-US" altLang="ko-KR" b="1" dirty="0" err="1"/>
              <a:t>국제중</a:t>
            </a:r>
            <a:r>
              <a:rPr lang="en-US" altLang="ko-KR" b="1" dirty="0"/>
              <a:t>, </a:t>
            </a:r>
            <a:r>
              <a:rPr lang="en-US" altLang="ko-KR" b="1" dirty="0" err="1"/>
              <a:t>특목고</a:t>
            </a:r>
            <a:r>
              <a:rPr lang="en-US" altLang="ko-KR" b="1" dirty="0"/>
              <a:t> </a:t>
            </a:r>
            <a:r>
              <a:rPr lang="en-US" altLang="ko-KR" b="1" dirty="0" err="1"/>
              <a:t>입시</a:t>
            </a:r>
            <a:r>
              <a:rPr lang="en-US" altLang="ko-KR" b="1" dirty="0"/>
              <a:t> </a:t>
            </a:r>
            <a:r>
              <a:rPr lang="en-US" altLang="ko-KR" b="1" dirty="0" err="1"/>
              <a:t>전략</a:t>
            </a:r>
            <a:r>
              <a:rPr lang="en-US" altLang="ko-KR" b="1" dirty="0"/>
              <a:t> </a:t>
            </a:r>
          </a:p>
          <a:p>
            <a:r>
              <a:rPr lang="en-US" altLang="ko-KR" b="1" dirty="0"/>
              <a:t> 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o-KR" altLang="en-US" sz="3600" dirty="0" smtClean="0"/>
              <a:t>조남호의 지능적인 </a:t>
            </a:r>
            <a:r>
              <a:rPr lang="ko-KR" altLang="en-US" sz="3600" dirty="0" err="1" smtClean="0"/>
              <a:t>스타디코드</a:t>
            </a:r>
            <a:r>
              <a:rPr lang="ko-KR" altLang="en-US" sz="3600" dirty="0" smtClean="0"/>
              <a:t> </a:t>
            </a:r>
            <a:r>
              <a:rPr lang="en-US" altLang="ko-KR" sz="3600" dirty="0" smtClean="0"/>
              <a:t/>
            </a:r>
            <a:br>
              <a:rPr lang="en-US" altLang="ko-KR" sz="3600" dirty="0" smtClean="0"/>
            </a:br>
            <a:r>
              <a:rPr lang="en-US" altLang="ko-KR" sz="3600" dirty="0" smtClean="0"/>
              <a:t>5</a:t>
            </a:r>
            <a:r>
              <a:rPr lang="ko-KR" altLang="en-US" sz="3600" dirty="0" smtClean="0"/>
              <a:t>大 전과목 </a:t>
            </a:r>
            <a:r>
              <a:rPr lang="ko-KR" altLang="en-US" sz="3600" dirty="0" err="1" smtClean="0"/>
              <a:t>공부법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b="1" u="sng" dirty="0" err="1">
                <a:hlinkClick r:id="rId2"/>
              </a:rPr>
              <a:t>내일을</a:t>
            </a:r>
            <a:r>
              <a:rPr lang="en-US" altLang="ko-KR" b="1" u="sng" dirty="0">
                <a:hlinkClick r:id="rId2"/>
              </a:rPr>
              <a:t> </a:t>
            </a:r>
            <a:r>
              <a:rPr lang="en-US" altLang="ko-KR" b="1" u="sng" dirty="0" err="1">
                <a:hlinkClick r:id="rId2"/>
              </a:rPr>
              <a:t>바꾸는</a:t>
            </a:r>
            <a:r>
              <a:rPr lang="en-US" altLang="ko-KR" b="1" u="sng" dirty="0">
                <a:hlinkClick r:id="rId2"/>
              </a:rPr>
              <a:t> 힘 </a:t>
            </a:r>
            <a:r>
              <a:rPr lang="en-US" altLang="ko-KR" b="1" u="sng" dirty="0" err="1">
                <a:hlinkClick r:id="rId2"/>
              </a:rPr>
              <a:t>맛있는</a:t>
            </a:r>
            <a:r>
              <a:rPr lang="en-US" altLang="ko-KR" b="1" u="sng" dirty="0">
                <a:hlinkClick r:id="rId2"/>
              </a:rPr>
              <a:t> </a:t>
            </a:r>
            <a:r>
              <a:rPr lang="en-US" altLang="ko-KR" b="1" u="sng" dirty="0" err="1">
                <a:hlinkClick r:id="rId2"/>
              </a:rPr>
              <a:t>교육</a:t>
            </a:r>
            <a:endParaRPr lang="en-US" altLang="ko-KR" b="1" dirty="0"/>
          </a:p>
          <a:p>
            <a:r>
              <a:rPr lang="en-US" altLang="ko-KR" b="1" dirty="0" err="1"/>
              <a:t>서울시</a:t>
            </a:r>
            <a:r>
              <a:rPr lang="en-US" altLang="ko-KR" b="1" dirty="0"/>
              <a:t>, </a:t>
            </a:r>
            <a:r>
              <a:rPr lang="en-US" altLang="ko-KR" b="1" dirty="0" err="1"/>
              <a:t>선행</a:t>
            </a:r>
            <a:r>
              <a:rPr lang="en-US" altLang="ko-KR" b="1" dirty="0"/>
              <a:t> </a:t>
            </a:r>
            <a:r>
              <a:rPr lang="en-US" altLang="ko-KR" b="1" dirty="0" err="1"/>
              <a:t>학습</a:t>
            </a:r>
            <a:r>
              <a:rPr lang="en-US" altLang="ko-KR" b="1" dirty="0"/>
              <a:t> </a:t>
            </a:r>
            <a:r>
              <a:rPr lang="en-US" altLang="ko-KR" b="1" dirty="0" err="1"/>
              <a:t>근절</a:t>
            </a:r>
            <a:r>
              <a:rPr lang="en-US" altLang="ko-KR" b="1" dirty="0"/>
              <a:t> </a:t>
            </a:r>
            <a:r>
              <a:rPr lang="en-US" altLang="ko-KR" b="1" dirty="0" err="1"/>
              <a:t>방안</a:t>
            </a:r>
            <a:r>
              <a:rPr lang="en-US" altLang="ko-KR" b="1" dirty="0"/>
              <a:t> </a:t>
            </a:r>
            <a:r>
              <a:rPr lang="en-US" altLang="ko-KR" b="1" dirty="0" err="1"/>
              <a:t>제시</a:t>
            </a:r>
            <a:r>
              <a:rPr lang="en-US" altLang="ko-KR" b="1" dirty="0"/>
              <a:t> · </a:t>
            </a:r>
          </a:p>
          <a:p>
            <a:r>
              <a:rPr lang="en-US" altLang="ko-KR" b="1" dirty="0" err="1"/>
              <a:t>특목고</a:t>
            </a:r>
            <a:r>
              <a:rPr lang="en-US" altLang="ko-KR" b="1" dirty="0"/>
              <a:t> </a:t>
            </a:r>
            <a:r>
              <a:rPr lang="en-US" altLang="ko-KR" b="1" dirty="0" err="1"/>
              <a:t>입시</a:t>
            </a:r>
            <a:r>
              <a:rPr lang="en-US" altLang="ko-KR" b="1" dirty="0"/>
              <a:t>, </a:t>
            </a:r>
            <a:r>
              <a:rPr lang="en-US" altLang="ko-KR" b="1" dirty="0" err="1"/>
              <a:t>외국어</a:t>
            </a:r>
            <a:r>
              <a:rPr lang="en-US" altLang="ko-KR" b="1" dirty="0"/>
              <a:t> </a:t>
            </a:r>
            <a:r>
              <a:rPr lang="en-US" altLang="ko-KR" b="1" dirty="0" err="1"/>
              <a:t>성적</a:t>
            </a:r>
            <a:r>
              <a:rPr lang="en-US" altLang="ko-KR" b="1" dirty="0"/>
              <a:t> </a:t>
            </a:r>
            <a:r>
              <a:rPr lang="en-US" altLang="ko-KR" b="1" dirty="0" err="1"/>
              <a:t>암시하면</a:t>
            </a:r>
            <a:r>
              <a:rPr lang="en-US" altLang="ko-KR" b="1" dirty="0"/>
              <a:t> </a:t>
            </a:r>
            <a:r>
              <a:rPr lang="en-US" altLang="ko-KR" b="1" dirty="0" err="1"/>
              <a:t>감점</a:t>
            </a:r>
            <a:r>
              <a:rPr lang="en-US" altLang="ko-KR" b="1" dirty="0"/>
              <a:t> ... </a:t>
            </a:r>
          </a:p>
          <a:p>
            <a:r>
              <a:rPr lang="en-US" altLang="ko-KR" b="1" dirty="0" err="1"/>
              <a:t>곽노현</a:t>
            </a:r>
            <a:r>
              <a:rPr lang="en-US" altLang="ko-KR" b="1" dirty="0"/>
              <a:t> </a:t>
            </a:r>
            <a:r>
              <a:rPr lang="en-US" altLang="ko-KR" b="1" dirty="0" err="1"/>
              <a:t>서울시교육감은</a:t>
            </a:r>
            <a:r>
              <a:rPr lang="en-US" altLang="ko-KR" b="1" dirty="0"/>
              <a:t> 14일 </a:t>
            </a:r>
            <a:r>
              <a:rPr lang="en-US" altLang="ko-KR" b="1" dirty="0" err="1"/>
              <a:t>시교육청에서</a:t>
            </a:r>
            <a:r>
              <a:rPr lang="en-US" altLang="ko-KR" b="1" dirty="0"/>
              <a:t> </a:t>
            </a:r>
            <a:r>
              <a:rPr lang="en-US" altLang="ko-KR" b="1" dirty="0" err="1"/>
              <a:t>기자회견을</a:t>
            </a:r>
            <a:r>
              <a:rPr lang="en-US" altLang="ko-KR" b="1" dirty="0"/>
              <a:t> </a:t>
            </a:r>
            <a:r>
              <a:rPr lang="en-US" altLang="ko-KR" b="1" dirty="0" err="1"/>
              <a:t>열어</a:t>
            </a:r>
            <a:r>
              <a:rPr lang="en-US" altLang="ko-KR" b="1" dirty="0"/>
              <a:t> </a:t>
            </a:r>
          </a:p>
          <a:p>
            <a:r>
              <a:rPr lang="en-US" altLang="ko-KR" b="1" dirty="0"/>
              <a:t>'</a:t>
            </a:r>
            <a:r>
              <a:rPr lang="en-US" altLang="ko-KR" b="1" dirty="0" err="1"/>
              <a:t>선행학습</a:t>
            </a:r>
            <a:r>
              <a:rPr lang="en-US" altLang="ko-KR" b="1" dirty="0"/>
              <a:t>. </a:t>
            </a:r>
            <a:r>
              <a:rPr lang="en-US" altLang="ko-KR" b="1" dirty="0" err="1"/>
              <a:t>대신에</a:t>
            </a:r>
            <a:r>
              <a:rPr lang="en-US" altLang="ko-KR" b="1" dirty="0"/>
              <a:t> </a:t>
            </a:r>
            <a:r>
              <a:rPr lang="en-US" altLang="ko-KR" b="1" dirty="0" err="1"/>
              <a:t>제철학습</a:t>
            </a:r>
            <a:r>
              <a:rPr lang="en-US" altLang="ko-KR" b="1" dirty="0"/>
              <a:t> </a:t>
            </a:r>
            <a:r>
              <a:rPr lang="en-US" altLang="ko-KR" b="1" dirty="0" err="1"/>
              <a:t>강조</a:t>
            </a:r>
            <a:r>
              <a:rPr lang="en-US" altLang="ko-KR" b="1" dirty="0"/>
              <a:t>!!</a:t>
            </a:r>
          </a:p>
          <a:p>
            <a:r>
              <a:rPr lang="en-US" altLang="ko-KR" b="1" dirty="0"/>
              <a:t> 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o-KR" altLang="en-US" sz="3600" dirty="0" smtClean="0"/>
              <a:t>조남호의 지능적인 </a:t>
            </a:r>
            <a:r>
              <a:rPr lang="ko-KR" altLang="en-US" sz="3600" dirty="0" err="1" smtClean="0"/>
              <a:t>스타디코드</a:t>
            </a:r>
            <a:r>
              <a:rPr lang="ko-KR" altLang="en-US" sz="3600" dirty="0" smtClean="0"/>
              <a:t> </a:t>
            </a:r>
            <a:r>
              <a:rPr lang="en-US" altLang="ko-KR" sz="3600" dirty="0" smtClean="0"/>
              <a:t/>
            </a:r>
            <a:br>
              <a:rPr lang="en-US" altLang="ko-KR" sz="3600" dirty="0" smtClean="0"/>
            </a:br>
            <a:r>
              <a:rPr lang="en-US" altLang="ko-KR" sz="3600" dirty="0" smtClean="0"/>
              <a:t>5</a:t>
            </a:r>
            <a:r>
              <a:rPr lang="ko-KR" altLang="en-US" sz="3600" dirty="0" smtClean="0"/>
              <a:t>大 전과목 </a:t>
            </a:r>
            <a:r>
              <a:rPr lang="ko-KR" altLang="en-US" sz="3600" dirty="0" err="1" smtClean="0"/>
              <a:t>공부법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n-US" altLang="ko-KR" b="1" u="sng" dirty="0" err="1">
                <a:hlinkClick r:id="rId2"/>
              </a:rPr>
              <a:t>맘스쿨</a:t>
            </a:r>
            <a:r>
              <a:rPr lang="en-US" altLang="ko-KR" b="1" u="sng" dirty="0">
                <a:hlinkClick r:id="rId2"/>
              </a:rPr>
              <a:t> [</a:t>
            </a:r>
            <a:r>
              <a:rPr lang="en-US" altLang="ko-KR" b="1" u="sng" dirty="0" err="1">
                <a:hlinkClick r:id="rId2"/>
              </a:rPr>
              <a:t>학습관련도서</a:t>
            </a:r>
            <a:r>
              <a:rPr lang="en-US" altLang="ko-KR" b="1" u="sng" dirty="0">
                <a:hlinkClick r:id="rId2"/>
              </a:rPr>
              <a:t> </a:t>
            </a:r>
            <a:r>
              <a:rPr lang="en-US" altLang="ko-KR" b="1" u="sng" dirty="0" err="1">
                <a:hlinkClick r:id="rId2"/>
              </a:rPr>
              <a:t>부모교육서</a:t>
            </a:r>
            <a:r>
              <a:rPr lang="en-US" altLang="ko-KR" b="1" u="sng" dirty="0">
                <a:hlinkClick r:id="rId2"/>
              </a:rPr>
              <a:t>] </a:t>
            </a:r>
            <a:r>
              <a:rPr lang="en-US" altLang="ko-KR" b="1" u="sng" dirty="0" err="1">
                <a:hlinkClick r:id="rId2"/>
              </a:rPr>
              <a:t>대치동</a:t>
            </a:r>
            <a:r>
              <a:rPr lang="en-US" altLang="ko-KR" b="1" u="sng" dirty="0">
                <a:hlinkClick r:id="rId2"/>
              </a:rPr>
              <a:t> </a:t>
            </a:r>
            <a:r>
              <a:rPr lang="en-US" altLang="ko-KR" b="1" u="sng" dirty="0" err="1">
                <a:hlinkClick r:id="rId2"/>
              </a:rPr>
              <a:t>엄마들의</a:t>
            </a:r>
            <a:r>
              <a:rPr lang="en-US" altLang="ko-KR" b="1" u="sng" dirty="0">
                <a:hlinkClick r:id="rId2"/>
              </a:rPr>
              <a:t> </a:t>
            </a:r>
            <a:r>
              <a:rPr lang="en-US" altLang="ko-KR" b="1" u="sng" dirty="0" err="1">
                <a:hlinkClick r:id="rId2"/>
              </a:rPr>
              <a:t>압학사정관제</a:t>
            </a:r>
            <a:r>
              <a:rPr lang="en-US" altLang="ko-KR" b="1" u="sng" dirty="0">
                <a:hlinkClick r:id="rId2"/>
              </a:rPr>
              <a:t> </a:t>
            </a:r>
            <a:r>
              <a:rPr lang="en-US" altLang="ko-KR" b="1" u="sng" dirty="0" err="1">
                <a:hlinkClick r:id="rId2"/>
              </a:rPr>
              <a:t>전략</a:t>
            </a:r>
            <a:r>
              <a:rPr lang="en-US" altLang="ko-KR" b="1" dirty="0"/>
              <a:t> </a:t>
            </a:r>
          </a:p>
          <a:p>
            <a:r>
              <a:rPr lang="en-US" altLang="ko-KR" b="1" dirty="0"/>
              <a:t>  </a:t>
            </a:r>
          </a:p>
          <a:p>
            <a:r>
              <a:rPr lang="en-US" altLang="ko-KR" b="1" u="sng" dirty="0">
                <a:hlinkClick r:id="rId3"/>
              </a:rPr>
              <a:t>[</a:t>
            </a:r>
            <a:r>
              <a:rPr lang="en-US" altLang="ko-KR" b="1" u="sng" dirty="0" err="1">
                <a:hlinkClick r:id="rId3"/>
              </a:rPr>
              <a:t>미즈</a:t>
            </a:r>
            <a:r>
              <a:rPr lang="en-US" altLang="ko-KR" b="1" u="sng" dirty="0">
                <a:hlinkClick r:id="rId3"/>
              </a:rPr>
              <a:t>] </a:t>
            </a:r>
            <a:r>
              <a:rPr lang="en-US" altLang="ko-KR" b="1" u="sng" dirty="0" err="1">
                <a:hlinkClick r:id="rId3"/>
              </a:rPr>
              <a:t>학부모</a:t>
            </a:r>
            <a:r>
              <a:rPr lang="en-US" altLang="ko-KR" b="1" u="sng" dirty="0">
                <a:hlinkClick r:id="rId3"/>
              </a:rPr>
              <a:t> </a:t>
            </a:r>
            <a:r>
              <a:rPr lang="en-US" altLang="ko-KR" b="1" u="sng" dirty="0" err="1">
                <a:hlinkClick r:id="rId3"/>
              </a:rPr>
              <a:t>공부법</a:t>
            </a:r>
            <a:r>
              <a:rPr lang="en-US" altLang="ko-KR" b="1" u="sng" dirty="0">
                <a:hlinkClick r:id="rId3"/>
              </a:rPr>
              <a:t> </a:t>
            </a:r>
            <a:r>
              <a:rPr lang="en-US" altLang="ko-KR" b="1" u="sng" dirty="0" err="1">
                <a:hlinkClick r:id="rId3"/>
              </a:rPr>
              <a:t>강의</a:t>
            </a:r>
            <a:r>
              <a:rPr lang="en-US" altLang="ko-KR" b="1" u="sng" dirty="0">
                <a:hlinkClick r:id="rId3"/>
              </a:rPr>
              <a:t> – </a:t>
            </a:r>
            <a:r>
              <a:rPr lang="en-US" altLang="ko-KR" b="1" u="sng" dirty="0" err="1">
                <a:hlinkClick r:id="rId3"/>
              </a:rPr>
              <a:t>엄마</a:t>
            </a:r>
            <a:r>
              <a:rPr lang="en-US" altLang="ko-KR" b="1" u="sng" dirty="0">
                <a:hlinkClick r:id="rId3"/>
              </a:rPr>
              <a:t> </a:t>
            </a:r>
            <a:r>
              <a:rPr lang="en-US" altLang="ko-KR" b="1" u="sng" dirty="0" err="1">
                <a:hlinkClick r:id="rId3"/>
              </a:rPr>
              <a:t>매니저</a:t>
            </a:r>
            <a:endParaRPr lang="en-US" altLang="ko-KR" b="1" dirty="0"/>
          </a:p>
          <a:p>
            <a:r>
              <a:rPr lang="en-US" altLang="ko-KR" b="1" dirty="0"/>
              <a:t>2010년 2월 18일 ... </a:t>
            </a:r>
          </a:p>
          <a:p>
            <a:r>
              <a:rPr lang="en-US" altLang="ko-KR" b="1" dirty="0"/>
              <a:t>3. [Key Word 02] </a:t>
            </a:r>
            <a:r>
              <a:rPr lang="en-US" altLang="ko-KR" b="1" dirty="0" err="1"/>
              <a:t>자습</a:t>
            </a:r>
            <a:r>
              <a:rPr lang="en-US" altLang="ko-KR" b="1" dirty="0"/>
              <a:t> </a:t>
            </a:r>
          </a:p>
          <a:p>
            <a:r>
              <a:rPr lang="en-US" altLang="ko-KR" b="1" dirty="0"/>
              <a:t>4. [Key Word 03] </a:t>
            </a:r>
            <a:r>
              <a:rPr lang="en-US" altLang="ko-KR" b="1" dirty="0" err="1"/>
              <a:t>특목고</a:t>
            </a:r>
            <a:r>
              <a:rPr lang="en-US" altLang="ko-KR" b="1" dirty="0"/>
              <a:t> </a:t>
            </a:r>
          </a:p>
          <a:p>
            <a:r>
              <a:rPr lang="en-US" altLang="ko-KR" b="1" dirty="0"/>
              <a:t>5. [Key Word 04] </a:t>
            </a:r>
            <a:r>
              <a:rPr lang="en-US" altLang="ko-KR" b="1" dirty="0" err="1"/>
              <a:t>영어</a:t>
            </a:r>
            <a:r>
              <a:rPr lang="en-US" altLang="ko-KR" b="1" dirty="0"/>
              <a:t> </a:t>
            </a:r>
          </a:p>
          <a:p>
            <a:r>
              <a:rPr lang="en-US" altLang="ko-KR" b="1" dirty="0"/>
              <a:t>6. [Key Word 05] </a:t>
            </a:r>
            <a:r>
              <a:rPr lang="en-US" altLang="ko-KR" b="1" dirty="0" err="1"/>
              <a:t>시험</a:t>
            </a:r>
            <a:r>
              <a:rPr lang="en-US" altLang="ko-KR" b="1" dirty="0"/>
              <a:t> </a:t>
            </a:r>
          </a:p>
          <a:p>
            <a:r>
              <a:rPr lang="en-US" altLang="ko-KR" b="1" dirty="0"/>
              <a:t>7. [Key Word 06] </a:t>
            </a:r>
            <a:r>
              <a:rPr lang="en-US" altLang="ko-KR" b="1" dirty="0" err="1"/>
              <a:t>독서</a:t>
            </a:r>
            <a:r>
              <a:rPr lang="en-US" altLang="ko-KR" b="1" dirty="0"/>
              <a:t> </a:t>
            </a:r>
          </a:p>
          <a:p>
            <a:r>
              <a:rPr lang="en-US" altLang="ko-KR" b="1" dirty="0"/>
              <a:t>8. [Key Word 07] </a:t>
            </a:r>
            <a:r>
              <a:rPr lang="en-US" altLang="ko-KR" b="1" dirty="0" err="1"/>
              <a:t>선행</a:t>
            </a:r>
            <a:r>
              <a:rPr lang="en-US" altLang="ko-KR" b="1" dirty="0"/>
              <a:t> 등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o-KR" altLang="en-US" sz="3600" dirty="0" smtClean="0"/>
              <a:t>조남호의 지능적인 </a:t>
            </a:r>
            <a:r>
              <a:rPr lang="ko-KR" altLang="en-US" sz="3600" dirty="0" err="1" smtClean="0"/>
              <a:t>스타디코드</a:t>
            </a:r>
            <a:r>
              <a:rPr lang="ko-KR" altLang="en-US" sz="3600" dirty="0" smtClean="0"/>
              <a:t> </a:t>
            </a:r>
            <a:r>
              <a:rPr lang="en-US" altLang="ko-KR" sz="3600" dirty="0" smtClean="0"/>
              <a:t/>
            </a:r>
            <a:br>
              <a:rPr lang="en-US" altLang="ko-KR" sz="3600" dirty="0" smtClean="0"/>
            </a:br>
            <a:r>
              <a:rPr lang="en-US" altLang="ko-KR" sz="3600" dirty="0" smtClean="0"/>
              <a:t>5</a:t>
            </a:r>
            <a:r>
              <a:rPr lang="ko-KR" altLang="en-US" sz="3600" dirty="0" smtClean="0"/>
              <a:t>大 전과목 </a:t>
            </a:r>
            <a:r>
              <a:rPr lang="ko-KR" altLang="en-US" sz="3600" dirty="0" err="1" smtClean="0"/>
              <a:t>공부법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altLang="ko-KR" b="1" u="sng" dirty="0" err="1">
                <a:hlinkClick r:id="rId2"/>
              </a:rPr>
              <a:t>강릉시립도서관</a:t>
            </a:r>
            <a:r>
              <a:rPr lang="en-US" altLang="ko-KR" b="1" u="sng" dirty="0">
                <a:hlinkClick r:id="rId2"/>
              </a:rPr>
              <a:t> - </a:t>
            </a:r>
            <a:r>
              <a:rPr lang="en-US" altLang="ko-KR" b="1" u="sng" dirty="0" err="1">
                <a:hlinkClick r:id="rId2"/>
              </a:rPr>
              <a:t>도서요약</a:t>
            </a:r>
            <a:r>
              <a:rPr lang="en-US" altLang="ko-KR" b="1" u="sng" dirty="0">
                <a:hlinkClick r:id="rId2"/>
              </a:rPr>
              <a:t> </a:t>
            </a:r>
            <a:r>
              <a:rPr lang="en-US" altLang="ko-KR" b="1" u="sng" dirty="0" err="1">
                <a:hlinkClick r:id="rId2"/>
              </a:rPr>
              <a:t>전자도서관</a:t>
            </a:r>
            <a:r>
              <a:rPr lang="en-US" altLang="ko-KR" b="1" dirty="0"/>
              <a:t> </a:t>
            </a:r>
          </a:p>
          <a:p>
            <a:r>
              <a:rPr lang="en-US" altLang="ko-KR" b="1" dirty="0"/>
              <a:t>  </a:t>
            </a:r>
          </a:p>
          <a:p>
            <a:r>
              <a:rPr lang="en-US" altLang="ko-KR" b="1" u="sng" dirty="0" err="1">
                <a:hlinkClick r:id="rId3"/>
              </a:rPr>
              <a:t>소슬바람</a:t>
            </a:r>
            <a:r>
              <a:rPr lang="en-US" altLang="ko-KR" b="1" dirty="0"/>
              <a:t>&lt;</a:t>
            </a:r>
            <a:r>
              <a:rPr lang="en-US" altLang="ko-KR" b="1" dirty="0" err="1"/>
              <a:t>특목고</a:t>
            </a:r>
            <a:r>
              <a:rPr lang="en-US" altLang="ko-KR" b="1" dirty="0"/>
              <a:t> </a:t>
            </a:r>
            <a:r>
              <a:rPr lang="en-US" altLang="ko-KR" b="1" dirty="0" err="1"/>
              <a:t>장기전</a:t>
            </a:r>
            <a:r>
              <a:rPr lang="en-US" altLang="ko-KR" b="1" dirty="0"/>
              <a:t>/</a:t>
            </a:r>
            <a:r>
              <a:rPr lang="en-US" altLang="ko-KR" b="1" dirty="0" err="1"/>
              <a:t>복수시험</a:t>
            </a:r>
            <a:endParaRPr lang="en-US" altLang="ko-KR" b="1" dirty="0"/>
          </a:p>
          <a:p>
            <a:r>
              <a:rPr lang="en-US" altLang="ko-KR" b="1" dirty="0" err="1"/>
              <a:t>장기전</a:t>
            </a:r>
            <a:r>
              <a:rPr lang="en-US" altLang="ko-KR" b="1" dirty="0"/>
              <a:t> : 중3 </a:t>
            </a:r>
            <a:r>
              <a:rPr lang="en-US" altLang="ko-KR" b="1" dirty="0" err="1"/>
              <a:t>까지</a:t>
            </a:r>
            <a:r>
              <a:rPr lang="en-US" altLang="ko-KR" b="1" dirty="0"/>
              <a:t> </a:t>
            </a:r>
            <a:r>
              <a:rPr lang="en-US" altLang="ko-KR" b="1" dirty="0" err="1"/>
              <a:t>내신</a:t>
            </a:r>
            <a:r>
              <a:rPr lang="en-US" altLang="ko-KR" b="1" dirty="0"/>
              <a:t> </a:t>
            </a:r>
            <a:r>
              <a:rPr lang="en-US" altLang="ko-KR" b="1" dirty="0" err="1"/>
              <a:t>준비하면서</a:t>
            </a:r>
            <a:r>
              <a:rPr lang="en-US" altLang="ko-KR" b="1" dirty="0"/>
              <a:t> </a:t>
            </a:r>
          </a:p>
          <a:p>
            <a:r>
              <a:rPr lang="en-US" altLang="ko-KR" b="1" dirty="0" err="1"/>
              <a:t>고입을</a:t>
            </a:r>
            <a:r>
              <a:rPr lang="en-US" altLang="ko-KR" b="1" dirty="0"/>
              <a:t> </a:t>
            </a:r>
            <a:r>
              <a:rPr lang="en-US" altLang="ko-KR" b="1" dirty="0" err="1"/>
              <a:t>준비</a:t>
            </a:r>
            <a:r>
              <a:rPr lang="en-US" altLang="ko-KR" b="1" dirty="0"/>
              <a:t> 3년자리 </a:t>
            </a:r>
            <a:r>
              <a:rPr lang="en-US" altLang="ko-KR" b="1" dirty="0" err="1"/>
              <a:t>장기전을</a:t>
            </a:r>
            <a:r>
              <a:rPr lang="en-US" altLang="ko-KR" b="1" dirty="0"/>
              <a:t> </a:t>
            </a:r>
            <a:r>
              <a:rPr lang="en-US" altLang="ko-KR" b="1" dirty="0" err="1"/>
              <a:t>미리</a:t>
            </a:r>
            <a:r>
              <a:rPr lang="en-US" altLang="ko-KR" b="1" dirty="0"/>
              <a:t> </a:t>
            </a:r>
            <a:r>
              <a:rPr lang="en-US" altLang="ko-KR" b="1" dirty="0" err="1"/>
              <a:t>경험</a:t>
            </a:r>
            <a:r>
              <a:rPr lang="en-US" altLang="ko-KR" b="1" dirty="0"/>
              <a:t> </a:t>
            </a:r>
          </a:p>
          <a:p>
            <a:r>
              <a:rPr lang="en-US" altLang="ko-KR" b="1" dirty="0"/>
              <a:t>3. </a:t>
            </a:r>
            <a:r>
              <a:rPr lang="en-US" altLang="ko-KR" b="1" dirty="0" err="1"/>
              <a:t>복수시험</a:t>
            </a:r>
            <a:r>
              <a:rPr lang="en-US" altLang="ko-KR" b="1" dirty="0"/>
              <a:t> : </a:t>
            </a:r>
            <a:r>
              <a:rPr lang="en-US" altLang="ko-KR" b="1" dirty="0" err="1"/>
              <a:t>자체</a:t>
            </a:r>
            <a:r>
              <a:rPr lang="en-US" altLang="ko-KR" b="1" dirty="0"/>
              <a:t> </a:t>
            </a:r>
            <a:r>
              <a:rPr lang="en-US" altLang="ko-KR" b="1" dirty="0" err="1"/>
              <a:t>시험</a:t>
            </a:r>
            <a:r>
              <a:rPr lang="en-US" altLang="ko-KR" b="1" dirty="0"/>
              <a:t>, </a:t>
            </a:r>
            <a:r>
              <a:rPr lang="en-US" altLang="ko-KR" b="1" dirty="0" err="1"/>
              <a:t>토익,텝스</a:t>
            </a:r>
            <a:r>
              <a:rPr lang="en-US" altLang="ko-KR" b="1" dirty="0"/>
              <a:t>, </a:t>
            </a:r>
          </a:p>
          <a:p>
            <a:r>
              <a:rPr lang="en-US" altLang="ko-KR" b="1" dirty="0" err="1"/>
              <a:t>각종</a:t>
            </a:r>
            <a:r>
              <a:rPr lang="en-US" altLang="ko-KR" b="1" dirty="0"/>
              <a:t> </a:t>
            </a:r>
            <a:r>
              <a:rPr lang="en-US" altLang="ko-KR" b="1" dirty="0" err="1"/>
              <a:t>자격증등</a:t>
            </a:r>
            <a:r>
              <a:rPr lang="en-US" altLang="ko-KR" b="1" dirty="0"/>
              <a:t> </a:t>
            </a:r>
            <a:r>
              <a:rPr lang="en-US" altLang="ko-KR" b="1" dirty="0" err="1"/>
              <a:t>특목고에</a:t>
            </a:r>
            <a:r>
              <a:rPr lang="en-US" altLang="ko-KR" b="1" dirty="0"/>
              <a:t> </a:t>
            </a:r>
            <a:r>
              <a:rPr lang="en-US" altLang="ko-KR" b="1" dirty="0" err="1"/>
              <a:t>필요한</a:t>
            </a:r>
            <a:r>
              <a:rPr lang="en-US" altLang="ko-KR" b="1" dirty="0"/>
              <a:t> </a:t>
            </a:r>
            <a:r>
              <a:rPr lang="en-US" altLang="ko-KR" b="1" dirty="0" err="1"/>
              <a:t>다양한</a:t>
            </a:r>
            <a:r>
              <a:rPr lang="en-US" altLang="ko-KR" b="1" dirty="0"/>
              <a:t> </a:t>
            </a:r>
            <a:r>
              <a:rPr lang="en-US" altLang="ko-KR" b="1" dirty="0" err="1"/>
              <a:t>시험을</a:t>
            </a:r>
            <a:r>
              <a:rPr lang="en-US" altLang="ko-KR" b="1" dirty="0"/>
              <a:t> </a:t>
            </a:r>
            <a:r>
              <a:rPr lang="en-US" altLang="ko-KR" b="1" dirty="0" err="1"/>
              <a:t>동시에</a:t>
            </a:r>
            <a:r>
              <a:rPr lang="en-US" altLang="ko-KR" b="1" dirty="0"/>
              <a:t> </a:t>
            </a:r>
            <a:r>
              <a:rPr lang="en-US" altLang="ko-KR" b="1" dirty="0" err="1"/>
              <a:t>준비</a:t>
            </a:r>
            <a:r>
              <a:rPr lang="en-US" altLang="ko-KR" b="1" dirty="0"/>
              <a:t>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o-KR" altLang="en-US" sz="3600" dirty="0" smtClean="0"/>
              <a:t>조남호의 지능적인 </a:t>
            </a:r>
            <a:r>
              <a:rPr lang="ko-KR" altLang="en-US" sz="3600" dirty="0" err="1" smtClean="0"/>
              <a:t>스타디코드</a:t>
            </a:r>
            <a:r>
              <a:rPr lang="ko-KR" altLang="en-US" sz="3600" dirty="0" smtClean="0"/>
              <a:t> </a:t>
            </a:r>
            <a:r>
              <a:rPr lang="en-US" altLang="ko-KR" sz="3600" dirty="0" smtClean="0"/>
              <a:t/>
            </a:r>
            <a:br>
              <a:rPr lang="en-US" altLang="ko-KR" sz="3600" dirty="0" smtClean="0"/>
            </a:br>
            <a:r>
              <a:rPr lang="en-US" altLang="ko-KR" sz="3600" dirty="0" smtClean="0"/>
              <a:t>5</a:t>
            </a:r>
            <a:r>
              <a:rPr lang="ko-KR" altLang="en-US" sz="3600" dirty="0" smtClean="0"/>
              <a:t>大 전과목 </a:t>
            </a:r>
            <a:r>
              <a:rPr lang="ko-KR" altLang="en-US" sz="3600" dirty="0" err="1" smtClean="0"/>
              <a:t>공부법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b="1" dirty="0" smtClean="0"/>
              <a:t>...</a:t>
            </a:r>
            <a:r>
              <a:rPr lang="en-US" altLang="ko-KR" b="1" dirty="0" err="1" smtClean="0"/>
              <a:t>조남호의</a:t>
            </a:r>
            <a:r>
              <a:rPr lang="en-US" altLang="ko-KR" b="1" dirty="0" smtClean="0"/>
              <a:t> </a:t>
            </a:r>
            <a:r>
              <a:rPr lang="en-US" altLang="ko-KR" b="1" dirty="0" err="1" smtClean="0"/>
              <a:t>스터디코드</a:t>
            </a:r>
            <a:endParaRPr lang="en-US" altLang="ko-KR" b="1" dirty="0" smtClean="0"/>
          </a:p>
          <a:p>
            <a:r>
              <a:rPr lang="en-US" altLang="ko-KR" b="1" dirty="0" smtClean="0"/>
              <a:t>(</a:t>
            </a:r>
            <a:r>
              <a:rPr lang="en-US" altLang="ko-KR" b="1" dirty="0" err="1" smtClean="0"/>
              <a:t>공부는</a:t>
            </a:r>
            <a:r>
              <a:rPr lang="en-US" altLang="ko-KR" b="1" dirty="0" smtClean="0"/>
              <a:t> 왜 </a:t>
            </a:r>
            <a:r>
              <a:rPr lang="en-US" altLang="ko-KR" b="1" dirty="0" err="1" smtClean="0"/>
              <a:t>해야</a:t>
            </a:r>
            <a:r>
              <a:rPr lang="en-US" altLang="ko-KR" b="1" dirty="0" smtClean="0"/>
              <a:t> </a:t>
            </a:r>
            <a:r>
              <a:rPr lang="en-US" altLang="ko-KR" b="1" dirty="0" err="1" smtClean="0"/>
              <a:t>하나</a:t>
            </a:r>
            <a:r>
              <a:rPr lang="en-US" altLang="ko-KR" b="1" dirty="0" smtClean="0"/>
              <a:t>?) </a:t>
            </a:r>
          </a:p>
          <a:p>
            <a:endParaRPr lang="en-US" altLang="ko-KR" dirty="0" smtClean="0"/>
          </a:p>
          <a:p>
            <a:r>
              <a:rPr lang="en-US" altLang="ko-KR" b="1" dirty="0" err="1">
                <a:hlinkClick r:id="rId2"/>
              </a:rPr>
              <a:t>학원</a:t>
            </a:r>
            <a:r>
              <a:rPr lang="en-US" altLang="ko-KR" b="1" dirty="0">
                <a:hlinkClick r:id="rId2"/>
              </a:rPr>
              <a:t> </a:t>
            </a:r>
            <a:r>
              <a:rPr lang="en-US" altLang="ko-KR" b="1" dirty="0" err="1">
                <a:hlinkClick r:id="rId2"/>
              </a:rPr>
              <a:t>발가벗기기</a:t>
            </a:r>
            <a:r>
              <a:rPr lang="en-US" altLang="ko-KR" b="1" dirty="0">
                <a:hlinkClick r:id="rId2"/>
              </a:rPr>
              <a:t> - </a:t>
            </a:r>
            <a:r>
              <a:rPr lang="en-US" altLang="ko-KR" b="1" dirty="0" err="1">
                <a:hlinkClick r:id="rId2"/>
              </a:rPr>
              <a:t>인터넷서점</a:t>
            </a:r>
            <a:r>
              <a:rPr lang="en-US" altLang="ko-KR" b="1" dirty="0">
                <a:hlinkClick r:id="rId2"/>
              </a:rPr>
              <a:t> </a:t>
            </a:r>
            <a:r>
              <a:rPr lang="en-US" altLang="ko-KR" b="1" dirty="0" err="1">
                <a:hlinkClick r:id="rId2"/>
              </a:rPr>
              <a:t>인터파크도서</a:t>
            </a:r>
            <a:r>
              <a:rPr lang="en-US" altLang="ko-KR" b="1" dirty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sz="3600" b="1" dirty="0" smtClean="0"/>
              <a:t/>
            </a:r>
            <a:br>
              <a:rPr lang="en-US" altLang="ko-KR" sz="3600" b="1" dirty="0" smtClean="0"/>
            </a:br>
            <a:r>
              <a:rPr lang="en-US" altLang="ko-KR" sz="3600" b="1" dirty="0" err="1" smtClean="0"/>
              <a:t>이병훈</a:t>
            </a:r>
            <a:r>
              <a:rPr lang="en-US" altLang="ko-KR" sz="3600" b="1" dirty="0" smtClean="0"/>
              <a:t> </a:t>
            </a:r>
            <a:r>
              <a:rPr lang="en-US" altLang="ko-KR" sz="3600" b="1" dirty="0" err="1"/>
              <a:t>자기주도학습법</a:t>
            </a:r>
            <a:r>
              <a:rPr lang="en-US" altLang="ko-KR" sz="3600" b="1" dirty="0"/>
              <a:t> </a:t>
            </a:r>
            <a:br>
              <a:rPr lang="en-US" altLang="ko-KR" sz="3600" b="1" dirty="0"/>
            </a:b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altLang="ko-KR" b="1" dirty="0" err="1"/>
              <a:t>학습전환기</a:t>
            </a:r>
            <a:r>
              <a:rPr lang="en-US" altLang="ko-KR" b="1" dirty="0"/>
              <a:t> 3기</a:t>
            </a:r>
            <a:r>
              <a:rPr lang="en-US" altLang="ko-KR" b="1" dirty="0" smtClean="0"/>
              <a:t>&lt;&lt;</a:t>
            </a:r>
          </a:p>
          <a:p>
            <a:endParaRPr lang="en-US" altLang="ko-KR" b="1" dirty="0"/>
          </a:p>
          <a:p>
            <a:r>
              <a:rPr lang="en-US" altLang="ko-KR" b="1" dirty="0"/>
              <a:t>초6(중 1-1</a:t>
            </a:r>
            <a:r>
              <a:rPr lang="en-US" altLang="ko-KR" b="1" dirty="0" smtClean="0"/>
              <a:t>학기 </a:t>
            </a:r>
            <a:r>
              <a:rPr lang="en-US" altLang="ko-KR" b="1" dirty="0"/>
              <a:t> </a:t>
            </a:r>
            <a:r>
              <a:rPr lang="en-US" altLang="ko-KR" b="1" dirty="0" err="1"/>
              <a:t>영수선행학습</a:t>
            </a:r>
            <a:r>
              <a:rPr lang="en-US" altLang="ko-KR" b="1" dirty="0" smtClean="0"/>
              <a:t>),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중3(</a:t>
            </a:r>
            <a:r>
              <a:rPr lang="en-US" altLang="ko-KR" b="1" dirty="0"/>
              <a:t>고 1학년 </a:t>
            </a:r>
            <a:r>
              <a:rPr lang="en-US" altLang="ko-KR" b="1" dirty="0" err="1" smtClean="0"/>
              <a:t>전체</a:t>
            </a:r>
            <a:r>
              <a:rPr lang="en-US" altLang="ko-KR" b="1" dirty="0" smtClean="0"/>
              <a:t> </a:t>
            </a:r>
            <a:r>
              <a:rPr lang="en-US" altLang="ko-KR" b="1" dirty="0" err="1" smtClean="0"/>
              <a:t>영수</a:t>
            </a:r>
            <a:r>
              <a:rPr lang="en-US" altLang="ko-KR" b="1" dirty="0" smtClean="0"/>
              <a:t> </a:t>
            </a:r>
            <a:r>
              <a:rPr lang="en-US" altLang="ko-KR" b="1" dirty="0" err="1"/>
              <a:t>선행학습</a:t>
            </a:r>
            <a:r>
              <a:rPr lang="en-US" altLang="ko-KR" b="1" dirty="0" smtClean="0"/>
              <a:t>)</a:t>
            </a:r>
          </a:p>
          <a:p>
            <a:endParaRPr lang="en-US" altLang="ko-KR" b="1" dirty="0"/>
          </a:p>
          <a:p>
            <a:r>
              <a:rPr lang="en-US" altLang="ko-KR" b="1" dirty="0"/>
              <a:t>고2 </a:t>
            </a:r>
            <a:r>
              <a:rPr lang="en-US" altLang="ko-KR" b="1" dirty="0" smtClean="0"/>
              <a:t> </a:t>
            </a:r>
            <a:r>
              <a:rPr lang="en-US" altLang="ko-KR" b="1" dirty="0" err="1" smtClean="0"/>
              <a:t>결정학습법</a:t>
            </a:r>
            <a:endParaRPr lang="en-US" altLang="ko-KR" b="1" dirty="0"/>
          </a:p>
          <a:p>
            <a:r>
              <a:rPr lang="en-US" altLang="ko-KR" b="1" dirty="0"/>
              <a:t> 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b="1" dirty="0" err="1" smtClean="0"/>
              <a:t>이병훈</a:t>
            </a:r>
            <a:r>
              <a:rPr lang="en-US" altLang="ko-KR" b="1" dirty="0" smtClean="0"/>
              <a:t> </a:t>
            </a:r>
            <a:r>
              <a:rPr lang="en-US" altLang="ko-KR" b="1" dirty="0" err="1" smtClean="0"/>
              <a:t>자기주도학습법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n-US" altLang="ko-KR" b="1" dirty="0" err="1">
                <a:hlinkClick r:id="rId2"/>
              </a:rPr>
              <a:t>스스로</a:t>
            </a:r>
            <a:r>
              <a:rPr lang="en-US" altLang="ko-KR" b="1" dirty="0">
                <a:hlinkClick r:id="rId2"/>
              </a:rPr>
              <a:t> </a:t>
            </a:r>
            <a:r>
              <a:rPr lang="en-US" altLang="ko-KR" b="1" dirty="0" err="1">
                <a:hlinkClick r:id="rId2"/>
              </a:rPr>
              <a:t>공부하도록</a:t>
            </a:r>
            <a:r>
              <a:rPr lang="en-US" altLang="ko-KR" b="1" dirty="0">
                <a:hlinkClick r:id="rId2"/>
              </a:rPr>
              <a:t> </a:t>
            </a:r>
            <a:r>
              <a:rPr lang="en-US" altLang="ko-KR" b="1" dirty="0" err="1">
                <a:hlinkClick r:id="rId2"/>
              </a:rPr>
              <a:t>도와주는</a:t>
            </a:r>
            <a:r>
              <a:rPr lang="en-US" altLang="ko-KR" b="1" dirty="0">
                <a:hlinkClick r:id="rId2"/>
              </a:rPr>
              <a:t> </a:t>
            </a:r>
            <a:r>
              <a:rPr lang="en-US" altLang="ko-KR" b="1" dirty="0" err="1">
                <a:hlinkClick r:id="rId2"/>
              </a:rPr>
              <a:t>학습</a:t>
            </a:r>
            <a:r>
              <a:rPr lang="en-US" altLang="ko-KR" b="1" dirty="0">
                <a:hlinkClick r:id="rId2"/>
              </a:rPr>
              <a:t> </a:t>
            </a:r>
            <a:r>
              <a:rPr lang="en-US" altLang="ko-KR" b="1" dirty="0" err="1">
                <a:hlinkClick r:id="rId2"/>
              </a:rPr>
              <a:t>매니지먼트</a:t>
            </a:r>
            <a:r>
              <a:rPr lang="en-US" altLang="ko-KR" b="1" dirty="0">
                <a:hlinkClick r:id="rId2"/>
              </a:rPr>
              <a:t> - </a:t>
            </a:r>
            <a:r>
              <a:rPr lang="en-US" altLang="ko-KR" b="1" dirty="0" err="1">
                <a:hlinkClick r:id="rId2"/>
              </a:rPr>
              <a:t>이병훈님이</a:t>
            </a:r>
            <a:r>
              <a:rPr lang="en-US" altLang="ko-KR" b="1" dirty="0">
                <a:hlinkClick r:id="rId2"/>
              </a:rPr>
              <a:t> </a:t>
            </a:r>
            <a:r>
              <a:rPr lang="en-US" altLang="ko-KR" b="1" dirty="0" err="1">
                <a:hlinkClick r:id="rId2"/>
              </a:rPr>
              <a:t>작성한</a:t>
            </a:r>
            <a:r>
              <a:rPr lang="en-US" altLang="ko-KR" b="1" dirty="0">
                <a:hlinkClick r:id="rId2"/>
              </a:rPr>
              <a:t> KNOL 놀</a:t>
            </a:r>
            <a:endParaRPr lang="en-US" altLang="ko-KR" b="1" dirty="0"/>
          </a:p>
          <a:p>
            <a:r>
              <a:rPr lang="en-US" altLang="ko-KR" b="1" dirty="0"/>
              <a:t> </a:t>
            </a:r>
          </a:p>
          <a:p>
            <a:r>
              <a:rPr lang="en-US" altLang="ko-KR" b="1" dirty="0" err="1">
                <a:hlinkClick r:id="rId3"/>
              </a:rPr>
              <a:t>최고의</a:t>
            </a:r>
            <a:r>
              <a:rPr lang="en-US" altLang="ko-KR" b="1" dirty="0">
                <a:hlinkClick r:id="rId3"/>
              </a:rPr>
              <a:t> </a:t>
            </a:r>
            <a:r>
              <a:rPr lang="en-US" altLang="ko-KR" b="1" dirty="0" err="1">
                <a:hlinkClick r:id="rId3"/>
              </a:rPr>
              <a:t>학습매니지먼트</a:t>
            </a:r>
            <a:r>
              <a:rPr lang="en-US" altLang="ko-KR" b="1" dirty="0">
                <a:hlinkClick r:id="rId3"/>
              </a:rPr>
              <a:t> </a:t>
            </a:r>
            <a:r>
              <a:rPr lang="en-US" altLang="ko-KR" b="1" dirty="0" err="1">
                <a:hlinkClick r:id="rId3"/>
              </a:rPr>
              <a:t>에듀플렉스입니다</a:t>
            </a:r>
            <a:r>
              <a:rPr lang="en-US" altLang="ko-KR" b="1" dirty="0">
                <a:hlinkClick r:id="rId3"/>
              </a:rPr>
              <a:t>.</a:t>
            </a:r>
            <a:endParaRPr lang="en-US" altLang="ko-KR" b="1" dirty="0"/>
          </a:p>
          <a:p>
            <a:r>
              <a:rPr lang="en-US" altLang="ko-KR" b="1" dirty="0"/>
              <a:t> </a:t>
            </a:r>
          </a:p>
          <a:p>
            <a:r>
              <a:rPr lang="en-US" altLang="ko-KR" b="1" dirty="0" err="1">
                <a:hlinkClick r:id="rId4"/>
              </a:rPr>
              <a:t>입학사정관제</a:t>
            </a:r>
            <a:r>
              <a:rPr lang="en-US" altLang="ko-KR" b="1" dirty="0">
                <a:hlinkClick r:id="rId4"/>
              </a:rPr>
              <a:t> </a:t>
            </a:r>
            <a:r>
              <a:rPr lang="en-US" altLang="ko-KR" b="1" dirty="0" err="1">
                <a:hlinkClick r:id="rId4"/>
              </a:rPr>
              <a:t>전형</a:t>
            </a:r>
            <a:r>
              <a:rPr lang="en-US" altLang="ko-KR" b="1" dirty="0">
                <a:hlinkClick r:id="rId4"/>
              </a:rPr>
              <a:t> </a:t>
            </a:r>
            <a:r>
              <a:rPr lang="en-US" altLang="ko-KR" b="1" dirty="0" err="1">
                <a:hlinkClick r:id="rId4"/>
              </a:rPr>
              <a:t>맞춤형</a:t>
            </a:r>
            <a:r>
              <a:rPr lang="en-US" altLang="ko-KR" b="1" dirty="0">
                <a:hlinkClick r:id="rId4"/>
              </a:rPr>
              <a:t> </a:t>
            </a:r>
            <a:r>
              <a:rPr lang="en-US" altLang="ko-KR" b="1" dirty="0" err="1">
                <a:hlinkClick r:id="rId4"/>
              </a:rPr>
              <a:t>실전대비</a:t>
            </a:r>
            <a:r>
              <a:rPr lang="en-US" altLang="ko-KR" b="1" dirty="0">
                <a:hlinkClick r:id="rId4"/>
              </a:rPr>
              <a:t> </a:t>
            </a:r>
            <a:r>
              <a:rPr lang="en-US" altLang="ko-KR" b="1" dirty="0" err="1">
                <a:hlinkClick r:id="rId4"/>
              </a:rPr>
              <a:t>캠프</a:t>
            </a:r>
            <a:r>
              <a:rPr lang="en-US" altLang="ko-KR" b="1" dirty="0">
                <a:hlinkClick r:id="rId4"/>
              </a:rPr>
              <a:t> </a:t>
            </a:r>
            <a:r>
              <a:rPr lang="en-US" altLang="ko-KR" b="1" dirty="0" err="1">
                <a:hlinkClick r:id="rId4"/>
              </a:rPr>
              <a:t>열려</a:t>
            </a:r>
            <a:r>
              <a:rPr lang="en-US" altLang="ko-KR" b="1" dirty="0">
                <a:hlinkClick r:id="rId4"/>
              </a:rPr>
              <a:t> - Worldnews.com</a:t>
            </a:r>
            <a:endParaRPr lang="en-US" altLang="ko-KR" b="1" dirty="0"/>
          </a:p>
          <a:p>
            <a:r>
              <a:rPr lang="en-US" altLang="ko-KR" b="1" dirty="0"/>
              <a:t> </a:t>
            </a:r>
          </a:p>
          <a:p>
            <a:r>
              <a:rPr lang="en-US" altLang="ko-KR" b="1" dirty="0" err="1">
                <a:hlinkClick r:id="rId5"/>
              </a:rPr>
              <a:t>공부</a:t>
            </a:r>
            <a:r>
              <a:rPr lang="en-US" altLang="ko-KR" b="1" dirty="0">
                <a:hlinkClick r:id="rId5"/>
              </a:rPr>
              <a:t> </a:t>
            </a:r>
            <a:r>
              <a:rPr lang="en-US" altLang="ko-KR" b="1" dirty="0" err="1">
                <a:hlinkClick r:id="rId5"/>
              </a:rPr>
              <a:t>잘하고</a:t>
            </a:r>
            <a:r>
              <a:rPr lang="en-US" altLang="ko-KR" b="1" dirty="0">
                <a:hlinkClick r:id="rId5"/>
              </a:rPr>
              <a:t> </a:t>
            </a:r>
            <a:r>
              <a:rPr lang="en-US" altLang="ko-KR" b="1" dirty="0" err="1">
                <a:hlinkClick r:id="rId5"/>
              </a:rPr>
              <a:t>싶으면</a:t>
            </a:r>
            <a:r>
              <a:rPr lang="en-US" altLang="ko-KR" b="1" dirty="0">
                <a:hlinkClick r:id="rId5"/>
              </a:rPr>
              <a:t> </a:t>
            </a:r>
            <a:r>
              <a:rPr lang="en-US" altLang="ko-KR" b="1" dirty="0" err="1">
                <a:hlinkClick r:id="rId5"/>
              </a:rPr>
              <a:t>학원부터</a:t>
            </a:r>
            <a:r>
              <a:rPr lang="en-US" altLang="ko-KR" b="1" dirty="0">
                <a:hlinkClick r:id="rId5"/>
              </a:rPr>
              <a:t> </a:t>
            </a:r>
            <a:r>
              <a:rPr lang="en-US" altLang="ko-KR" b="1" dirty="0" err="1">
                <a:hlinkClick r:id="rId5"/>
              </a:rPr>
              <a:t>그만둬라</a:t>
            </a:r>
            <a:r>
              <a:rPr lang="en-US" altLang="ko-KR" b="1" dirty="0">
                <a:hlinkClick r:id="rId5"/>
              </a:rPr>
              <a:t> - </a:t>
            </a:r>
            <a:r>
              <a:rPr lang="en-US" altLang="ko-KR" b="1" dirty="0" err="1">
                <a:hlinkClick r:id="rId5"/>
              </a:rPr>
              <a:t>학습</a:t>
            </a:r>
            <a:r>
              <a:rPr lang="en-US" altLang="ko-KR" b="1" dirty="0">
                <a:hlinkClick r:id="rId5"/>
              </a:rPr>
              <a:t> </a:t>
            </a:r>
            <a:r>
              <a:rPr lang="en-US" altLang="ko-KR" b="1" dirty="0" err="1">
                <a:hlinkClick r:id="rId5"/>
              </a:rPr>
              <a:t>매니지먼트</a:t>
            </a:r>
            <a:r>
              <a:rPr lang="en-US" altLang="ko-KR" b="1" dirty="0">
                <a:hlinkClick r:id="rId5"/>
              </a:rPr>
              <a:t> - &lt;</a:t>
            </a:r>
            <a:r>
              <a:rPr lang="en-US" altLang="ko-KR" b="1" dirty="0" err="1">
                <a:hlinkClick r:id="rId5"/>
              </a:rPr>
              <a:t>엘리트</a:t>
            </a:r>
            <a:r>
              <a:rPr lang="en-US" altLang="ko-KR" b="1" dirty="0">
                <a:hlinkClick r:id="rId5"/>
              </a:rPr>
              <a:t>&gt;</a:t>
            </a:r>
            <a:endParaRPr lang="en-US" altLang="ko-KR" b="1" dirty="0"/>
          </a:p>
          <a:p>
            <a:r>
              <a:rPr lang="en-US" altLang="ko-KR" b="1" dirty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b="1" dirty="0" err="1" smtClean="0"/>
              <a:t>이병훈</a:t>
            </a:r>
            <a:r>
              <a:rPr lang="en-US" altLang="ko-KR" b="1" dirty="0" smtClean="0"/>
              <a:t> </a:t>
            </a:r>
            <a:r>
              <a:rPr lang="en-US" altLang="ko-KR" b="1" dirty="0" err="1" smtClean="0"/>
              <a:t>자기주도학습법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en-US" altLang="ko-KR" b="1" dirty="0" err="1">
                <a:hlinkClick r:id="rId2"/>
              </a:rPr>
              <a:t>한겨레에듀</a:t>
            </a:r>
            <a:r>
              <a:rPr lang="en-US" altLang="ko-KR" b="1" dirty="0">
                <a:hlinkClick r:id="rId2"/>
              </a:rPr>
              <a:t> - [</a:t>
            </a:r>
            <a:r>
              <a:rPr lang="en-US" altLang="ko-KR" b="1" dirty="0" err="1">
                <a:hlinkClick r:id="rId2"/>
              </a:rPr>
              <a:t>인터넷</a:t>
            </a:r>
            <a:r>
              <a:rPr lang="en-US" altLang="ko-KR" b="1" dirty="0">
                <a:hlinkClick r:id="rId2"/>
              </a:rPr>
              <a:t> </a:t>
            </a:r>
            <a:r>
              <a:rPr lang="en-US" altLang="ko-KR" b="1" dirty="0" err="1">
                <a:hlinkClick r:id="rId2"/>
              </a:rPr>
              <a:t>교보문고</a:t>
            </a:r>
            <a:r>
              <a:rPr lang="en-US" altLang="ko-KR" b="1" dirty="0">
                <a:hlinkClick r:id="rId2"/>
              </a:rPr>
              <a:t>] </a:t>
            </a:r>
            <a:r>
              <a:rPr lang="en-US" altLang="ko-KR" b="1" dirty="0" err="1">
                <a:hlinkClick r:id="rId2"/>
              </a:rPr>
              <a:t>꿈을</a:t>
            </a:r>
            <a:r>
              <a:rPr lang="en-US" altLang="ko-KR" b="1" dirty="0">
                <a:hlinkClick r:id="rId2"/>
              </a:rPr>
              <a:t> </a:t>
            </a:r>
            <a:r>
              <a:rPr lang="en-US" altLang="ko-KR" b="1" dirty="0" err="1">
                <a:hlinkClick r:id="rId2"/>
              </a:rPr>
              <a:t>키우는</a:t>
            </a:r>
            <a:r>
              <a:rPr lang="en-US" altLang="ko-KR" b="1" dirty="0">
                <a:hlinkClick r:id="rId2"/>
              </a:rPr>
              <a:t> </a:t>
            </a:r>
            <a:r>
              <a:rPr lang="en-US" altLang="ko-KR" b="1" dirty="0" err="1">
                <a:hlinkClick r:id="rId2"/>
              </a:rPr>
              <a:t>세상</a:t>
            </a:r>
            <a:endParaRPr lang="en-US" altLang="ko-KR" b="1" dirty="0"/>
          </a:p>
          <a:p>
            <a:r>
              <a:rPr lang="en-US" altLang="ko-KR" b="1" dirty="0"/>
              <a:t> </a:t>
            </a:r>
          </a:p>
          <a:p>
            <a:r>
              <a:rPr lang="en-US" altLang="ko-KR" b="1" dirty="0" err="1">
                <a:hlinkClick r:id="rId3"/>
              </a:rPr>
              <a:t>에듀플렉스</a:t>
            </a:r>
            <a:r>
              <a:rPr lang="en-US" altLang="ko-KR" b="1" dirty="0">
                <a:hlinkClick r:id="rId3"/>
              </a:rPr>
              <a:t> videos - </a:t>
            </a:r>
            <a:r>
              <a:rPr lang="en-US" altLang="ko-KR" b="1" dirty="0" err="1">
                <a:hlinkClick r:id="rId3"/>
              </a:rPr>
              <a:t>仅分享娱乐视频、生活视频和体育视频</a:t>
            </a:r>
            <a:endParaRPr lang="en-US" altLang="ko-KR" b="1" dirty="0"/>
          </a:p>
          <a:p>
            <a:r>
              <a:rPr lang="en-US" altLang="ko-KR" b="1" dirty="0"/>
              <a:t> </a:t>
            </a:r>
          </a:p>
          <a:p>
            <a:r>
              <a:rPr lang="en-US" altLang="ko-KR" b="1" dirty="0">
                <a:hlinkClick r:id="rId4"/>
              </a:rPr>
              <a:t>[RE]TV </a:t>
            </a:r>
            <a:r>
              <a:rPr lang="en-US" altLang="ko-KR" b="1" dirty="0" err="1">
                <a:hlinkClick r:id="rId4"/>
              </a:rPr>
              <a:t>특강</a:t>
            </a:r>
            <a:r>
              <a:rPr lang="en-US" altLang="ko-KR" b="1" dirty="0">
                <a:hlinkClick r:id="rId4"/>
              </a:rPr>
              <a:t> ＂</a:t>
            </a:r>
            <a:r>
              <a:rPr lang="en-US" altLang="ko-KR" b="1" dirty="0" err="1">
                <a:hlinkClick r:id="rId4"/>
              </a:rPr>
              <a:t>중고생을</a:t>
            </a:r>
            <a:r>
              <a:rPr lang="en-US" altLang="ko-KR" b="1" dirty="0">
                <a:hlinkClick r:id="rId4"/>
              </a:rPr>
              <a:t> </a:t>
            </a:r>
            <a:r>
              <a:rPr lang="en-US" altLang="ko-KR" b="1" dirty="0" err="1">
                <a:hlinkClick r:id="rId4"/>
              </a:rPr>
              <a:t>위한</a:t>
            </a:r>
            <a:r>
              <a:rPr lang="en-US" altLang="ko-KR" b="1" dirty="0">
                <a:hlinkClick r:id="rId4"/>
              </a:rPr>
              <a:t> </a:t>
            </a:r>
            <a:r>
              <a:rPr lang="en-US" altLang="ko-KR" b="1" dirty="0" err="1">
                <a:hlinkClick r:id="rId4"/>
              </a:rPr>
              <a:t>과목별</a:t>
            </a:r>
            <a:r>
              <a:rPr lang="en-US" altLang="ko-KR" b="1" dirty="0">
                <a:hlinkClick r:id="rId4"/>
              </a:rPr>
              <a:t> </a:t>
            </a:r>
            <a:r>
              <a:rPr lang="en-US" altLang="ko-KR" b="1" dirty="0" err="1">
                <a:hlinkClick r:id="rId4"/>
              </a:rPr>
              <a:t>자기주도</a:t>
            </a:r>
            <a:r>
              <a:rPr lang="en-US" altLang="ko-KR" b="1" dirty="0">
                <a:hlinkClick r:id="rId4"/>
              </a:rPr>
              <a:t> </a:t>
            </a:r>
            <a:r>
              <a:rPr lang="en-US" altLang="ko-KR" b="1" dirty="0" err="1">
                <a:hlinkClick r:id="rId4"/>
              </a:rPr>
              <a:t>학습법</a:t>
            </a:r>
            <a:r>
              <a:rPr lang="en-US" altLang="ko-KR" b="1" dirty="0">
                <a:hlinkClick r:id="rId4"/>
              </a:rPr>
              <a:t> - </a:t>
            </a:r>
            <a:r>
              <a:rPr lang="en-US" altLang="ko-KR" b="1" dirty="0" err="1">
                <a:hlinkClick r:id="rId4"/>
              </a:rPr>
              <a:t>지역사랑채널</a:t>
            </a:r>
            <a:r>
              <a:rPr lang="en-US" altLang="ko-KR" b="1" dirty="0">
                <a:hlinkClick r:id="rId4"/>
              </a:rPr>
              <a:t> ...</a:t>
            </a:r>
            <a:endParaRPr lang="en-US" altLang="ko-KR" b="1" dirty="0"/>
          </a:p>
          <a:p>
            <a:r>
              <a:rPr lang="en-US" altLang="ko-KR" b="1" dirty="0"/>
              <a:t> </a:t>
            </a:r>
          </a:p>
          <a:p>
            <a:r>
              <a:rPr lang="en-US" altLang="ko-KR" b="1" dirty="0">
                <a:hlinkClick r:id="rId5"/>
              </a:rPr>
              <a:t>[2010 </a:t>
            </a:r>
            <a:r>
              <a:rPr lang="en-US" altLang="ko-KR" b="1" dirty="0" err="1">
                <a:hlinkClick r:id="rId5"/>
              </a:rPr>
              <a:t>공부의</a:t>
            </a:r>
            <a:r>
              <a:rPr lang="en-US" altLang="ko-KR" b="1" dirty="0">
                <a:hlinkClick r:id="rId5"/>
              </a:rPr>
              <a:t> 신 </a:t>
            </a:r>
            <a:r>
              <a:rPr lang="en-US" altLang="ko-KR" b="1" dirty="0" err="1">
                <a:hlinkClick r:id="rId5"/>
              </a:rPr>
              <a:t>프로젝트</a:t>
            </a:r>
            <a:r>
              <a:rPr lang="en-US" altLang="ko-KR" b="1" dirty="0">
                <a:hlinkClick r:id="rId5"/>
              </a:rPr>
              <a:t>] </a:t>
            </a:r>
            <a:r>
              <a:rPr lang="en-US" altLang="ko-KR" b="1" dirty="0" err="1">
                <a:hlinkClick r:id="rId5"/>
              </a:rPr>
              <a:t>공부</a:t>
            </a:r>
            <a:r>
              <a:rPr lang="en-US" altLang="ko-KR" b="1" dirty="0">
                <a:hlinkClick r:id="rId5"/>
              </a:rPr>
              <a:t> </a:t>
            </a:r>
            <a:r>
              <a:rPr lang="en-US" altLang="ko-KR" b="1" dirty="0" err="1">
                <a:hlinkClick r:id="rId5"/>
              </a:rPr>
              <a:t>개조</a:t>
            </a:r>
            <a:r>
              <a:rPr lang="en-US" altLang="ko-KR" b="1" dirty="0">
                <a:hlinkClick r:id="rId5"/>
              </a:rPr>
              <a:t> </a:t>
            </a:r>
            <a:r>
              <a:rPr lang="en-US" altLang="ko-KR" b="1" dirty="0" err="1">
                <a:hlinkClick r:id="rId5"/>
              </a:rPr>
              <a:t>클리닉</a:t>
            </a:r>
            <a:r>
              <a:rPr lang="en-US" altLang="ko-KR" b="1" dirty="0">
                <a:hlinkClick r:id="rId5"/>
              </a:rPr>
              <a:t> </a:t>
            </a:r>
            <a:r>
              <a:rPr lang="en-US" altLang="ko-KR" b="1" dirty="0" err="1">
                <a:hlinkClick r:id="rId5"/>
              </a:rPr>
              <a:t>참가자</a:t>
            </a:r>
            <a:r>
              <a:rPr lang="en-US" altLang="ko-KR" b="1" dirty="0">
                <a:hlinkClick r:id="rId5"/>
              </a:rPr>
              <a:t> … </a:t>
            </a:r>
            <a:r>
              <a:rPr lang="en-US" altLang="ko-KR" b="1" dirty="0" err="1">
                <a:hlinkClick r:id="rId5"/>
              </a:rPr>
              <a:t>서울</a:t>
            </a:r>
            <a:r>
              <a:rPr lang="en-US" altLang="ko-KR" b="1" dirty="0">
                <a:hlinkClick r:id="rId5"/>
              </a:rPr>
              <a:t> </a:t>
            </a:r>
            <a:r>
              <a:rPr lang="en-US" altLang="ko-KR" b="1" dirty="0" err="1">
                <a:hlinkClick r:id="rId5"/>
              </a:rPr>
              <a:t>개원중</a:t>
            </a:r>
            <a:r>
              <a:rPr lang="en-US" altLang="ko-KR" b="1" dirty="0">
                <a:hlinkClick r:id="rId5"/>
              </a:rPr>
              <a:t> 2 ...</a:t>
            </a:r>
            <a:endParaRPr lang="en-US" altLang="ko-KR" b="1" dirty="0"/>
          </a:p>
          <a:p>
            <a:r>
              <a:rPr lang="en-US" altLang="ko-KR" b="1" dirty="0"/>
              <a:t> </a:t>
            </a:r>
          </a:p>
          <a:p>
            <a:r>
              <a:rPr lang="en-US" altLang="ko-KR" b="1" dirty="0" err="1">
                <a:hlinkClick r:id="rId6"/>
              </a:rPr>
              <a:t>중학</a:t>
            </a:r>
            <a:r>
              <a:rPr lang="en-US" altLang="ko-KR" b="1" dirty="0">
                <a:hlinkClick r:id="rId6"/>
              </a:rPr>
              <a:t> 3학년 </a:t>
            </a:r>
            <a:r>
              <a:rPr lang="en-US" altLang="ko-KR" b="1" dirty="0" err="1">
                <a:hlinkClick r:id="rId6"/>
              </a:rPr>
              <a:t>추천도서</a:t>
            </a:r>
            <a:r>
              <a:rPr lang="en-US" altLang="ko-KR" b="1" dirty="0">
                <a:hlinkClick r:id="rId6"/>
              </a:rPr>
              <a:t> - </a:t>
            </a:r>
            <a:r>
              <a:rPr lang="en-US" altLang="ko-KR" b="1" dirty="0" err="1">
                <a:hlinkClick r:id="rId6"/>
              </a:rPr>
              <a:t>고등학교</a:t>
            </a:r>
            <a:r>
              <a:rPr lang="en-US" altLang="ko-KR" b="1" dirty="0">
                <a:hlinkClick r:id="rId6"/>
              </a:rPr>
              <a:t> </a:t>
            </a:r>
            <a:r>
              <a:rPr lang="en-US" altLang="ko-KR" b="1" dirty="0" err="1">
                <a:hlinkClick r:id="rId6"/>
              </a:rPr>
              <a:t>우등생이</a:t>
            </a:r>
            <a:r>
              <a:rPr lang="en-US" altLang="ko-KR" b="1" dirty="0">
                <a:hlinkClick r:id="rId6"/>
              </a:rPr>
              <a:t> </a:t>
            </a:r>
            <a:r>
              <a:rPr lang="en-US" altLang="ko-KR" b="1" dirty="0" err="1">
                <a:hlinkClick r:id="rId6"/>
              </a:rPr>
              <a:t>되려면</a:t>
            </a:r>
            <a:r>
              <a:rPr lang="en-US" altLang="ko-KR" b="1" dirty="0">
                <a:hlinkClick r:id="rId6"/>
              </a:rPr>
              <a:t> 중3 </a:t>
            </a:r>
            <a:r>
              <a:rPr lang="en-US" altLang="ko-KR" b="1" dirty="0" err="1">
                <a:hlinkClick r:id="rId6"/>
              </a:rPr>
              <a:t>공부를</a:t>
            </a:r>
            <a:r>
              <a:rPr lang="en-US" altLang="ko-KR" b="1" dirty="0">
                <a:hlinkClick r:id="rId6"/>
              </a:rPr>
              <a:t> </a:t>
            </a:r>
            <a:r>
              <a:rPr lang="en-US" altLang="ko-KR" b="1" dirty="0" err="1">
                <a:hlinkClick r:id="rId6"/>
              </a:rPr>
              <a:t>잡아라</a:t>
            </a:r>
            <a:r>
              <a:rPr lang="en-US" altLang="ko-KR" b="1" dirty="0">
                <a:hlinkClick r:id="rId6"/>
              </a:rPr>
              <a:t>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b="1" dirty="0" err="1" smtClean="0"/>
              <a:t>이병훈</a:t>
            </a:r>
            <a:r>
              <a:rPr lang="en-US" altLang="ko-KR" b="1" dirty="0" smtClean="0"/>
              <a:t> </a:t>
            </a:r>
            <a:r>
              <a:rPr lang="en-US" altLang="ko-KR" b="1" dirty="0" err="1" smtClean="0"/>
              <a:t>자기주도학습법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b="1" dirty="0"/>
              <a:t>중 3 </a:t>
            </a:r>
            <a:r>
              <a:rPr lang="en-US" altLang="ko-KR" b="1" dirty="0" err="1"/>
              <a:t>겨울방학때</a:t>
            </a:r>
            <a:endParaRPr lang="en-US" altLang="ko-KR" b="1" dirty="0"/>
          </a:p>
          <a:p>
            <a:r>
              <a:rPr lang="en-US" altLang="ko-KR" b="1" dirty="0"/>
              <a:t>고1수학 ,고1영어 </a:t>
            </a:r>
          </a:p>
          <a:p>
            <a:r>
              <a:rPr lang="en-US" altLang="ko-KR" b="1" dirty="0" err="1"/>
              <a:t>선행학습마치기</a:t>
            </a:r>
            <a:r>
              <a:rPr lang="en-US" altLang="ko-KR" b="1" dirty="0"/>
              <a:t> </a:t>
            </a:r>
          </a:p>
          <a:p>
            <a:r>
              <a:rPr lang="en-US" altLang="ko-KR" b="1" dirty="0" err="1"/>
              <a:t>어느</a:t>
            </a:r>
            <a:r>
              <a:rPr lang="en-US" altLang="ko-KR" b="1" dirty="0"/>
              <a:t> </a:t>
            </a:r>
            <a:r>
              <a:rPr lang="en-US" altLang="ko-KR" b="1" dirty="0" err="1"/>
              <a:t>문제든</a:t>
            </a:r>
            <a:r>
              <a:rPr lang="en-US" altLang="ko-KR" b="1" dirty="0"/>
              <a:t> </a:t>
            </a:r>
            <a:r>
              <a:rPr lang="en-US" altLang="ko-KR" b="1" dirty="0" err="1"/>
              <a:t>독해든</a:t>
            </a:r>
            <a:r>
              <a:rPr lang="en-US" altLang="ko-KR" b="1" dirty="0"/>
              <a:t> </a:t>
            </a:r>
          </a:p>
          <a:p>
            <a:r>
              <a:rPr lang="en-US" altLang="ko-KR" b="1" dirty="0" err="1"/>
              <a:t>다할수</a:t>
            </a:r>
            <a:r>
              <a:rPr lang="en-US" altLang="ko-KR" b="1" dirty="0"/>
              <a:t> </a:t>
            </a:r>
            <a:r>
              <a:rPr lang="en-US" altLang="ko-KR" b="1" dirty="0" err="1"/>
              <a:t>있게,완벽하게</a:t>
            </a:r>
            <a:r>
              <a:rPr lang="en-US" altLang="ko-KR" b="1" dirty="0"/>
              <a:t>!</a:t>
            </a:r>
          </a:p>
          <a:p>
            <a:r>
              <a:rPr lang="en-US" altLang="ko-KR" b="1" dirty="0"/>
              <a:t>1주일에 35시간 </a:t>
            </a:r>
            <a:r>
              <a:rPr lang="en-US" altLang="ko-KR" b="1" dirty="0" err="1"/>
              <a:t>스스로</a:t>
            </a:r>
            <a:r>
              <a:rPr lang="en-US" altLang="ko-KR" b="1" dirty="0"/>
              <a:t> </a:t>
            </a:r>
            <a:r>
              <a:rPr lang="en-US" altLang="ko-KR" b="1" dirty="0" err="1"/>
              <a:t>공부하기</a:t>
            </a:r>
            <a:r>
              <a:rPr lang="en-US" altLang="ko-KR" b="1" dirty="0"/>
              <a:t>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en-US" altLang="ko-KR" sz="2400" dirty="0" smtClean="0"/>
              <a:t>16</a:t>
            </a:r>
            <a:r>
              <a:rPr lang="ko-KR" altLang="en-US" sz="2400" dirty="0" err="1" smtClean="0"/>
              <a:t>년간공부달인</a:t>
            </a:r>
            <a:r>
              <a:rPr lang="en-US" altLang="ko-KR" sz="2400" dirty="0" smtClean="0"/>
              <a:t>~</a:t>
            </a:r>
            <a:r>
              <a:rPr lang="ko-KR" altLang="en-US" sz="2400" dirty="0" smtClean="0"/>
              <a:t>수학 자기주도학습조사양식 및 방법 </a:t>
            </a:r>
            <a:br>
              <a:rPr lang="ko-KR" altLang="en-US" sz="2400" dirty="0" smtClean="0"/>
            </a:b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dirty="0" smtClean="0"/>
              <a:t>2.</a:t>
            </a:r>
            <a:r>
              <a:rPr lang="ko-KR" altLang="en-US" dirty="0" smtClean="0"/>
              <a:t>전략</a:t>
            </a:r>
            <a:r>
              <a:rPr lang="en-US" altLang="ko-KR" dirty="0" smtClean="0"/>
              <a:t>--</a:t>
            </a:r>
            <a:r>
              <a:rPr lang="ko-KR" altLang="en-US" dirty="0" smtClean="0"/>
              <a:t>개념을 사상누각적으로 암기하는 습관에서 탈피하여</a:t>
            </a:r>
            <a:r>
              <a:rPr lang="en-US" altLang="ko-KR" dirty="0" smtClean="0"/>
              <a:t>,  </a:t>
            </a:r>
          </a:p>
          <a:p>
            <a:r>
              <a:rPr lang="ko-KR" altLang="en-US" dirty="0" smtClean="0"/>
              <a:t>사고력</a:t>
            </a:r>
            <a:r>
              <a:rPr lang="en-US" altLang="ko-KR" dirty="0" smtClean="0"/>
              <a:t>.</a:t>
            </a:r>
            <a:r>
              <a:rPr lang="ko-KR" altLang="en-US" dirty="0" smtClean="0"/>
              <a:t>응용력 향상시키기 위한  생각시간</a:t>
            </a:r>
            <a:r>
              <a:rPr lang="en-US" altLang="ko-KR" dirty="0" smtClean="0"/>
              <a:t>(30</a:t>
            </a:r>
            <a:r>
              <a:rPr lang="ko-KR" altLang="en-US" dirty="0" smtClean="0"/>
              <a:t>초에서 </a:t>
            </a:r>
            <a:r>
              <a:rPr lang="en-US" altLang="ko-KR" dirty="0" smtClean="0"/>
              <a:t>3-5</a:t>
            </a:r>
            <a:r>
              <a:rPr lang="ko-KR" altLang="en-US" dirty="0" smtClean="0"/>
              <a:t>분 정도</a:t>
            </a:r>
            <a:r>
              <a:rPr lang="en-US" altLang="ko-KR" dirty="0" smtClean="0"/>
              <a:t>)</a:t>
            </a:r>
            <a:r>
              <a:rPr lang="ko-KR" altLang="en-US" dirty="0" smtClean="0"/>
              <a:t>늘리고</a:t>
            </a:r>
            <a:r>
              <a:rPr lang="en-US" altLang="ko-KR" dirty="0" smtClean="0"/>
              <a:t>, </a:t>
            </a:r>
          </a:p>
          <a:p>
            <a:r>
              <a:rPr lang="ko-KR" altLang="en-US" dirty="0" err="1" smtClean="0"/>
              <a:t>재생가능한</a:t>
            </a:r>
            <a:r>
              <a:rPr lang="ko-KR" altLang="en-US" dirty="0" smtClean="0"/>
              <a:t> 반복으로 방대한 교과내용을 통합 연계하여 예습</a:t>
            </a:r>
            <a:r>
              <a:rPr lang="en-US" altLang="ko-KR" dirty="0" smtClean="0"/>
              <a:t>,</a:t>
            </a:r>
            <a:r>
              <a:rPr lang="ko-KR" altLang="en-US" dirty="0" smtClean="0"/>
              <a:t>복습의 </a:t>
            </a:r>
            <a:r>
              <a:rPr lang="en-US" altLang="ko-KR" dirty="0" smtClean="0"/>
              <a:t>3</a:t>
            </a:r>
            <a:r>
              <a:rPr lang="ko-KR" altLang="en-US" dirty="0" err="1" smtClean="0"/>
              <a:t>싸이클을</a:t>
            </a:r>
            <a:r>
              <a:rPr lang="ko-KR" altLang="en-US" dirty="0" smtClean="0"/>
              <a:t> 유지합니다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b="1" dirty="0" err="1" smtClean="0"/>
              <a:t>이병훈</a:t>
            </a:r>
            <a:r>
              <a:rPr lang="en-US" altLang="ko-KR" b="1" dirty="0" smtClean="0"/>
              <a:t> </a:t>
            </a:r>
            <a:r>
              <a:rPr lang="en-US" altLang="ko-KR" b="1" dirty="0" err="1" smtClean="0"/>
              <a:t>자기주도학습법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b="1" dirty="0"/>
              <a:t>&lt; IQ 100이상이면 1주일에</a:t>
            </a:r>
          </a:p>
          <a:p>
            <a:r>
              <a:rPr lang="en-US" altLang="ko-KR" b="1" dirty="0"/>
              <a:t>  </a:t>
            </a:r>
            <a:r>
              <a:rPr lang="en-US" altLang="ko-KR" b="1" dirty="0" err="1"/>
              <a:t>초등</a:t>
            </a:r>
            <a:r>
              <a:rPr lang="en-US" altLang="ko-KR" b="1" dirty="0"/>
              <a:t> 15시간,중등 25시간</a:t>
            </a:r>
          </a:p>
          <a:p>
            <a:r>
              <a:rPr lang="en-US" altLang="ko-KR" b="1" dirty="0"/>
              <a:t>     </a:t>
            </a:r>
            <a:r>
              <a:rPr lang="en-US" altLang="ko-KR" b="1" dirty="0" err="1"/>
              <a:t>고등</a:t>
            </a:r>
            <a:r>
              <a:rPr lang="en-US" altLang="ko-KR" b="1" dirty="0"/>
              <a:t> 35시간 </a:t>
            </a:r>
            <a:r>
              <a:rPr lang="en-US" altLang="ko-KR" b="1" dirty="0" err="1"/>
              <a:t>자습하면</a:t>
            </a:r>
            <a:endParaRPr lang="en-US" altLang="ko-KR" b="1" dirty="0"/>
          </a:p>
          <a:p>
            <a:r>
              <a:rPr lang="en-US" altLang="ko-KR" b="1" dirty="0"/>
              <a:t>     </a:t>
            </a:r>
            <a:r>
              <a:rPr lang="en-US" altLang="ko-KR" b="1" dirty="0" err="1"/>
              <a:t>서울대</a:t>
            </a:r>
            <a:r>
              <a:rPr lang="en-US" altLang="ko-KR" b="1" dirty="0"/>
              <a:t> </a:t>
            </a:r>
            <a:r>
              <a:rPr lang="en-US" altLang="ko-KR" b="1" dirty="0" err="1"/>
              <a:t>누구나</a:t>
            </a:r>
            <a:r>
              <a:rPr lang="en-US" altLang="ko-KR" b="1" dirty="0"/>
              <a:t> </a:t>
            </a:r>
            <a:r>
              <a:rPr lang="en-US" altLang="ko-KR" b="1" dirty="0" err="1"/>
              <a:t>간단다</a:t>
            </a:r>
            <a:r>
              <a:rPr lang="en-US" altLang="ko-KR" b="1" dirty="0"/>
              <a:t>!!!&gt; </a:t>
            </a:r>
          </a:p>
        </p:txBody>
      </p:sp>
    </p:spTree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b="1" dirty="0" err="1" smtClean="0"/>
              <a:t>이병훈</a:t>
            </a:r>
            <a:r>
              <a:rPr lang="en-US" altLang="ko-KR" b="1" dirty="0" smtClean="0"/>
              <a:t> </a:t>
            </a:r>
            <a:r>
              <a:rPr lang="en-US" altLang="ko-KR" b="1" dirty="0" err="1" smtClean="0"/>
              <a:t>자기주도학습법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en-US" altLang="ko-KR" b="1" dirty="0" err="1">
                <a:hlinkClick r:id="rId2"/>
              </a:rPr>
              <a:t>자기주도학습</a:t>
            </a:r>
            <a:r>
              <a:rPr lang="en-US" altLang="ko-KR" b="1" dirty="0">
                <a:hlinkClick r:id="rId2"/>
              </a:rPr>
              <a:t> </a:t>
            </a:r>
            <a:r>
              <a:rPr lang="en-US" altLang="ko-KR" b="1" dirty="0" err="1">
                <a:hlinkClick r:id="rId2"/>
              </a:rPr>
              <a:t>전문가</a:t>
            </a:r>
            <a:r>
              <a:rPr lang="en-US" altLang="ko-KR" b="1" dirty="0">
                <a:hlinkClick r:id="rId2"/>
              </a:rPr>
              <a:t> </a:t>
            </a:r>
            <a:r>
              <a:rPr lang="en-US" altLang="ko-KR" b="1" dirty="0" err="1">
                <a:hlinkClick r:id="rId2"/>
              </a:rPr>
              <a:t>이병훈</a:t>
            </a:r>
            <a:r>
              <a:rPr lang="en-US" altLang="ko-KR" b="1" dirty="0">
                <a:hlinkClick r:id="rId2"/>
              </a:rPr>
              <a:t> </a:t>
            </a:r>
            <a:r>
              <a:rPr lang="en-US" altLang="ko-KR" b="1" dirty="0" err="1">
                <a:hlinkClick r:id="rId2"/>
              </a:rPr>
              <a:t>외고</a:t>
            </a:r>
            <a:r>
              <a:rPr lang="en-US" altLang="ko-KR" b="1" dirty="0">
                <a:hlinkClick r:id="rId2"/>
              </a:rPr>
              <a:t> </a:t>
            </a:r>
            <a:r>
              <a:rPr lang="en-US" altLang="ko-KR" b="1" dirty="0" err="1">
                <a:hlinkClick r:id="rId2"/>
              </a:rPr>
              <a:t>입시</a:t>
            </a:r>
            <a:r>
              <a:rPr lang="en-US" altLang="ko-KR" b="1" dirty="0">
                <a:hlinkClick r:id="rId2"/>
              </a:rPr>
              <a:t> </a:t>
            </a:r>
            <a:r>
              <a:rPr lang="en-US" altLang="ko-KR" b="1" dirty="0" err="1">
                <a:hlinkClick r:id="rId2"/>
              </a:rPr>
              <a:t>강연</a:t>
            </a:r>
            <a:r>
              <a:rPr lang="en-US" altLang="ko-KR" b="1" dirty="0">
                <a:hlinkClick r:id="rId2"/>
              </a:rPr>
              <a:t> 1-1 </a:t>
            </a:r>
            <a:r>
              <a:rPr lang="en-US" altLang="ko-KR" b="1" dirty="0" err="1">
                <a:hlinkClick r:id="rId2"/>
              </a:rPr>
              <a:t>네이트</a:t>
            </a:r>
            <a:r>
              <a:rPr lang="en-US" altLang="ko-KR" b="1" dirty="0">
                <a:hlinkClick r:id="rId2"/>
              </a:rPr>
              <a:t> </a:t>
            </a:r>
            <a:r>
              <a:rPr lang="en-US" altLang="ko-KR" b="1" dirty="0" err="1">
                <a:hlinkClick r:id="rId2"/>
              </a:rPr>
              <a:t>동영상</a:t>
            </a:r>
            <a:endParaRPr lang="en-US" altLang="ko-KR" b="1" dirty="0"/>
          </a:p>
          <a:p>
            <a:r>
              <a:rPr lang="en-US" altLang="ko-KR" b="1" dirty="0"/>
              <a:t> </a:t>
            </a:r>
          </a:p>
          <a:p>
            <a:r>
              <a:rPr lang="en-US" altLang="ko-KR" b="1" dirty="0" err="1">
                <a:hlinkClick r:id="rId3"/>
              </a:rPr>
              <a:t>자기주도학습</a:t>
            </a:r>
            <a:r>
              <a:rPr lang="en-US" altLang="ko-KR" b="1" dirty="0">
                <a:hlinkClick r:id="rId3"/>
              </a:rPr>
              <a:t> </a:t>
            </a:r>
            <a:r>
              <a:rPr lang="en-US" altLang="ko-KR" b="1" dirty="0" err="1">
                <a:hlinkClick r:id="rId3"/>
              </a:rPr>
              <a:t>전문가</a:t>
            </a:r>
            <a:r>
              <a:rPr lang="en-US" altLang="ko-KR" b="1" dirty="0">
                <a:hlinkClick r:id="rId3"/>
              </a:rPr>
              <a:t> </a:t>
            </a:r>
            <a:r>
              <a:rPr lang="en-US" altLang="ko-KR" b="1" dirty="0" err="1">
                <a:hlinkClick r:id="rId3"/>
              </a:rPr>
              <a:t>이병훈</a:t>
            </a:r>
            <a:r>
              <a:rPr lang="en-US" altLang="ko-KR" b="1" dirty="0">
                <a:hlinkClick r:id="rId3"/>
              </a:rPr>
              <a:t> </a:t>
            </a:r>
            <a:r>
              <a:rPr lang="en-US" altLang="ko-KR" b="1" dirty="0" err="1">
                <a:hlinkClick r:id="rId3"/>
              </a:rPr>
              <a:t>외고</a:t>
            </a:r>
            <a:r>
              <a:rPr lang="en-US" altLang="ko-KR" b="1" dirty="0">
                <a:hlinkClick r:id="rId3"/>
              </a:rPr>
              <a:t> </a:t>
            </a:r>
            <a:r>
              <a:rPr lang="en-US" altLang="ko-KR" b="1" dirty="0" err="1">
                <a:hlinkClick r:id="rId3"/>
              </a:rPr>
              <a:t>입시</a:t>
            </a:r>
            <a:r>
              <a:rPr lang="en-US" altLang="ko-KR" b="1" dirty="0">
                <a:hlinkClick r:id="rId3"/>
              </a:rPr>
              <a:t> </a:t>
            </a:r>
            <a:r>
              <a:rPr lang="en-US" altLang="ko-KR" b="1" dirty="0" err="1">
                <a:hlinkClick r:id="rId3"/>
              </a:rPr>
              <a:t>강연</a:t>
            </a:r>
            <a:r>
              <a:rPr lang="en-US" altLang="ko-KR" b="1" dirty="0">
                <a:hlinkClick r:id="rId3"/>
              </a:rPr>
              <a:t> 1-4 - The world best ...</a:t>
            </a:r>
            <a:endParaRPr lang="en-US" altLang="ko-KR" b="1" dirty="0"/>
          </a:p>
          <a:p>
            <a:r>
              <a:rPr lang="en-US" altLang="ko-KR" b="1" dirty="0"/>
              <a:t> </a:t>
            </a:r>
          </a:p>
          <a:p>
            <a:r>
              <a:rPr lang="en-US" altLang="ko-KR" b="1" dirty="0">
                <a:hlinkClick r:id="rId4"/>
              </a:rPr>
              <a:t>YouTube - </a:t>
            </a:r>
            <a:r>
              <a:rPr lang="en-US" altLang="ko-KR" b="1" dirty="0" err="1">
                <a:hlinkClick r:id="rId4"/>
              </a:rPr>
              <a:t>자기주도학습</a:t>
            </a:r>
            <a:r>
              <a:rPr lang="en-US" altLang="ko-KR" b="1" dirty="0">
                <a:hlinkClick r:id="rId4"/>
              </a:rPr>
              <a:t> </a:t>
            </a:r>
            <a:r>
              <a:rPr lang="en-US" altLang="ko-KR" b="1" dirty="0" err="1">
                <a:hlinkClick r:id="rId4"/>
              </a:rPr>
              <a:t>전문가</a:t>
            </a:r>
            <a:r>
              <a:rPr lang="en-US" altLang="ko-KR" b="1" dirty="0">
                <a:hlinkClick r:id="rId4"/>
              </a:rPr>
              <a:t> </a:t>
            </a:r>
            <a:r>
              <a:rPr lang="en-US" altLang="ko-KR" b="1" dirty="0" err="1">
                <a:hlinkClick r:id="rId4"/>
              </a:rPr>
              <a:t>이병훈</a:t>
            </a:r>
            <a:r>
              <a:rPr lang="en-US" altLang="ko-KR" b="1" dirty="0">
                <a:hlinkClick r:id="rId4"/>
              </a:rPr>
              <a:t> </a:t>
            </a:r>
            <a:r>
              <a:rPr lang="en-US" altLang="ko-KR" b="1" dirty="0" err="1">
                <a:hlinkClick r:id="rId4"/>
              </a:rPr>
              <a:t>외고</a:t>
            </a:r>
            <a:r>
              <a:rPr lang="en-US" altLang="ko-KR" b="1" dirty="0">
                <a:hlinkClick r:id="rId4"/>
              </a:rPr>
              <a:t> </a:t>
            </a:r>
            <a:r>
              <a:rPr lang="en-US" altLang="ko-KR" b="1" dirty="0" err="1">
                <a:hlinkClick r:id="rId4"/>
              </a:rPr>
              <a:t>입시</a:t>
            </a:r>
            <a:r>
              <a:rPr lang="en-US" altLang="ko-KR" b="1" dirty="0">
                <a:hlinkClick r:id="rId4"/>
              </a:rPr>
              <a:t> </a:t>
            </a:r>
            <a:r>
              <a:rPr lang="en-US" altLang="ko-KR" b="1" dirty="0" err="1">
                <a:hlinkClick r:id="rId4"/>
              </a:rPr>
              <a:t>강연</a:t>
            </a:r>
            <a:r>
              <a:rPr lang="en-US" altLang="ko-KR" b="1" dirty="0">
                <a:hlinkClick r:id="rId4"/>
              </a:rPr>
              <a:t> 1-5 </a:t>
            </a:r>
            <a:r>
              <a:rPr lang="en-US" altLang="ko-KR" b="1" dirty="0" err="1">
                <a:hlinkClick r:id="rId4"/>
              </a:rPr>
              <a:t>자기주도학습</a:t>
            </a:r>
            <a:endParaRPr lang="en-US" altLang="ko-KR" b="1" dirty="0"/>
          </a:p>
          <a:p>
            <a:r>
              <a:rPr lang="en-US" altLang="ko-KR" b="1" dirty="0"/>
              <a:t> </a:t>
            </a:r>
          </a:p>
          <a:p>
            <a:r>
              <a:rPr lang="en-US" altLang="ko-KR" b="1" dirty="0" err="1">
                <a:hlinkClick r:id="rId5"/>
              </a:rPr>
              <a:t>자기주도학습법</a:t>
            </a:r>
            <a:r>
              <a:rPr lang="en-US" altLang="ko-KR" b="1" dirty="0">
                <a:hlinkClick r:id="rId5"/>
              </a:rPr>
              <a:t> </a:t>
            </a:r>
            <a:r>
              <a:rPr lang="en-US" altLang="ko-KR" b="1" dirty="0" err="1">
                <a:hlinkClick r:id="rId5"/>
              </a:rPr>
              <a:t>전문가</a:t>
            </a:r>
            <a:r>
              <a:rPr lang="en-US" altLang="ko-KR" b="1" dirty="0">
                <a:hlinkClick r:id="rId5"/>
              </a:rPr>
              <a:t> </a:t>
            </a:r>
            <a:r>
              <a:rPr lang="en-US" altLang="ko-KR" b="1" dirty="0" err="1">
                <a:hlinkClick r:id="rId5"/>
              </a:rPr>
              <a:t>이병훈</a:t>
            </a:r>
            <a:r>
              <a:rPr lang="en-US" altLang="ko-KR" b="1" dirty="0">
                <a:hlinkClick r:id="rId5"/>
              </a:rPr>
              <a:t> </a:t>
            </a:r>
            <a:r>
              <a:rPr lang="en-US" altLang="ko-KR" b="1" dirty="0" err="1">
                <a:hlinkClick r:id="rId5"/>
              </a:rPr>
              <a:t>선생님</a:t>
            </a:r>
            <a:r>
              <a:rPr lang="en-US" altLang="ko-KR" b="1" dirty="0">
                <a:hlinkClick r:id="rId5"/>
              </a:rPr>
              <a:t> </a:t>
            </a:r>
            <a:r>
              <a:rPr lang="en-US" altLang="ko-KR" b="1" dirty="0" err="1">
                <a:hlinkClick r:id="rId5"/>
              </a:rPr>
              <a:t>초청</a:t>
            </a:r>
            <a:r>
              <a:rPr lang="en-US" altLang="ko-KR" b="1" dirty="0">
                <a:hlinkClick r:id="rId5"/>
              </a:rPr>
              <a:t> </a:t>
            </a:r>
            <a:r>
              <a:rPr lang="en-US" altLang="ko-KR" b="1" dirty="0" err="1">
                <a:hlinkClick r:id="rId5"/>
              </a:rPr>
              <a:t>학부모</a:t>
            </a:r>
            <a:r>
              <a:rPr lang="en-US" altLang="ko-KR" b="1" dirty="0">
                <a:hlinkClick r:id="rId5"/>
              </a:rPr>
              <a:t> </a:t>
            </a:r>
            <a:r>
              <a:rPr lang="en-US" altLang="ko-KR" b="1" dirty="0" err="1">
                <a:hlinkClick r:id="rId5"/>
              </a:rPr>
              <a:t>특강</a:t>
            </a:r>
            <a:r>
              <a:rPr lang="en-US" altLang="ko-KR" b="1" dirty="0">
                <a:hlinkClick r:id="rId5"/>
              </a:rPr>
              <a:t> - </a:t>
            </a:r>
            <a:r>
              <a:rPr lang="en-US" altLang="ko-KR" b="1" dirty="0" err="1">
                <a:hlinkClick r:id="rId5"/>
              </a:rPr>
              <a:t>인천e-교육</a:t>
            </a:r>
            <a:r>
              <a:rPr lang="en-US" altLang="ko-KR" b="1" dirty="0">
                <a:hlinkClick r:id="rId5"/>
              </a:rPr>
              <a:t> ...</a:t>
            </a:r>
            <a:endParaRPr lang="en-US" altLang="ko-KR" b="1" dirty="0"/>
          </a:p>
          <a:p>
            <a:r>
              <a:rPr lang="en-US" altLang="ko-KR" b="1" dirty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b="1" dirty="0" err="1" smtClean="0"/>
              <a:t>이병훈</a:t>
            </a:r>
            <a:r>
              <a:rPr lang="en-US" altLang="ko-KR" b="1" dirty="0" smtClean="0"/>
              <a:t> </a:t>
            </a:r>
            <a:r>
              <a:rPr lang="en-US" altLang="ko-KR" b="1" dirty="0" err="1" smtClean="0"/>
              <a:t>자기주도학습법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n-US" altLang="ko-KR" b="1" dirty="0" err="1">
                <a:hlinkClick r:id="rId2"/>
              </a:rPr>
              <a:t>자기주도학습</a:t>
            </a:r>
            <a:r>
              <a:rPr lang="en-US" altLang="ko-KR" b="1" dirty="0">
                <a:hlinkClick r:id="rId2"/>
              </a:rPr>
              <a:t> </a:t>
            </a:r>
            <a:r>
              <a:rPr lang="en-US" altLang="ko-KR" b="1" dirty="0" err="1">
                <a:hlinkClick r:id="rId2"/>
              </a:rPr>
              <a:t>전문가</a:t>
            </a:r>
            <a:r>
              <a:rPr lang="en-US" altLang="ko-KR" b="1" dirty="0">
                <a:hlinkClick r:id="rId2"/>
              </a:rPr>
              <a:t> </a:t>
            </a:r>
            <a:r>
              <a:rPr lang="en-US" altLang="ko-KR" b="1" dirty="0" err="1">
                <a:hlinkClick r:id="rId2"/>
              </a:rPr>
              <a:t>이병훈</a:t>
            </a:r>
            <a:r>
              <a:rPr lang="en-US" altLang="ko-KR" b="1" dirty="0">
                <a:hlinkClick r:id="rId2"/>
              </a:rPr>
              <a:t> </a:t>
            </a:r>
            <a:r>
              <a:rPr lang="en-US" altLang="ko-KR" b="1" dirty="0" err="1">
                <a:hlinkClick r:id="rId2"/>
              </a:rPr>
              <a:t>외고</a:t>
            </a:r>
            <a:r>
              <a:rPr lang="en-US" altLang="ko-KR" b="1" dirty="0">
                <a:hlinkClick r:id="rId2"/>
              </a:rPr>
              <a:t> </a:t>
            </a:r>
            <a:r>
              <a:rPr lang="en-US" altLang="ko-KR" b="1" dirty="0" err="1">
                <a:hlinkClick r:id="rId2"/>
              </a:rPr>
              <a:t>입시</a:t>
            </a:r>
            <a:r>
              <a:rPr lang="en-US" altLang="ko-KR" b="1" dirty="0">
                <a:hlinkClick r:id="rId2"/>
              </a:rPr>
              <a:t> </a:t>
            </a:r>
            <a:r>
              <a:rPr lang="en-US" altLang="ko-KR" b="1" dirty="0" err="1">
                <a:hlinkClick r:id="rId2"/>
              </a:rPr>
              <a:t>강연</a:t>
            </a:r>
            <a:r>
              <a:rPr lang="en-US" altLang="ko-KR" b="1" dirty="0">
                <a:hlinkClick r:id="rId2"/>
              </a:rPr>
              <a:t> 1-4 </a:t>
            </a:r>
            <a:r>
              <a:rPr lang="en-US" altLang="ko-KR" b="1" dirty="0" err="1">
                <a:hlinkClick r:id="rId2"/>
              </a:rPr>
              <a:t>영어</a:t>
            </a:r>
            <a:r>
              <a:rPr lang="en-US" altLang="ko-KR" b="1" dirty="0">
                <a:hlinkClick r:id="rId2"/>
              </a:rPr>
              <a:t> </a:t>
            </a:r>
            <a:r>
              <a:rPr lang="en-US" altLang="ko-KR" b="1" dirty="0" err="1">
                <a:hlinkClick r:id="rId2"/>
              </a:rPr>
              <a:t>내신</a:t>
            </a:r>
            <a:r>
              <a:rPr lang="en-US" altLang="ko-KR" b="1" dirty="0">
                <a:hlinkClick r:id="rId2"/>
              </a:rPr>
              <a:t> 왕.. - AOL ...</a:t>
            </a:r>
            <a:endParaRPr lang="en-US" altLang="ko-KR" b="1" dirty="0"/>
          </a:p>
          <a:p>
            <a:r>
              <a:rPr lang="en-US" altLang="ko-KR" b="1" dirty="0"/>
              <a:t> </a:t>
            </a:r>
          </a:p>
          <a:p>
            <a:r>
              <a:rPr lang="en-US" altLang="ko-KR" b="1" dirty="0">
                <a:hlinkClick r:id="rId3"/>
              </a:rPr>
              <a:t>[</a:t>
            </a:r>
            <a:r>
              <a:rPr lang="en-US" altLang="ko-KR" b="1" dirty="0" err="1">
                <a:hlinkClick r:id="rId3"/>
              </a:rPr>
              <a:t>저자특강</a:t>
            </a:r>
            <a:r>
              <a:rPr lang="en-US" altLang="ko-KR" b="1" dirty="0">
                <a:hlinkClick r:id="rId3"/>
              </a:rPr>
              <a:t>] </a:t>
            </a:r>
            <a:r>
              <a:rPr lang="en-US" altLang="ko-KR" b="1" dirty="0" err="1">
                <a:hlinkClick r:id="rId3"/>
              </a:rPr>
              <a:t>이병훈의</a:t>
            </a:r>
            <a:r>
              <a:rPr lang="en-US" altLang="ko-KR" b="1" dirty="0">
                <a:hlinkClick r:id="rId3"/>
              </a:rPr>
              <a:t> '</a:t>
            </a:r>
            <a:r>
              <a:rPr lang="en-US" altLang="ko-KR" b="1" dirty="0" err="1">
                <a:hlinkClick r:id="rId3"/>
              </a:rPr>
              <a:t>시험</a:t>
            </a:r>
            <a:r>
              <a:rPr lang="en-US" altLang="ko-KR" b="1" dirty="0">
                <a:hlinkClick r:id="rId3"/>
              </a:rPr>
              <a:t> </a:t>
            </a:r>
            <a:r>
              <a:rPr lang="en-US" altLang="ko-KR" b="1" dirty="0" err="1">
                <a:hlinkClick r:id="rId3"/>
              </a:rPr>
              <a:t>잘보는</a:t>
            </a:r>
            <a:r>
              <a:rPr lang="en-US" altLang="ko-KR" b="1" dirty="0">
                <a:hlinkClick r:id="rId3"/>
              </a:rPr>
              <a:t> </a:t>
            </a:r>
            <a:r>
              <a:rPr lang="en-US" altLang="ko-KR" b="1" dirty="0" err="1">
                <a:hlinkClick r:id="rId3"/>
              </a:rPr>
              <a:t>공부법은</a:t>
            </a:r>
            <a:r>
              <a:rPr lang="en-US" altLang="ko-KR" b="1" dirty="0">
                <a:hlinkClick r:id="rId3"/>
              </a:rPr>
              <a:t> </a:t>
            </a:r>
            <a:r>
              <a:rPr lang="en-US" altLang="ko-KR" b="1" dirty="0" err="1">
                <a:hlinkClick r:id="rId3"/>
              </a:rPr>
              <a:t>따로</a:t>
            </a:r>
            <a:r>
              <a:rPr lang="en-US" altLang="ko-KR" b="1" dirty="0">
                <a:hlinkClick r:id="rId3"/>
              </a:rPr>
              <a:t> </a:t>
            </a:r>
            <a:r>
              <a:rPr lang="en-US" altLang="ko-KR" b="1" dirty="0" err="1">
                <a:hlinkClick r:id="rId3"/>
              </a:rPr>
              <a:t>있다</a:t>
            </a:r>
            <a:r>
              <a:rPr lang="en-US" altLang="ko-KR" b="1" dirty="0">
                <a:hlinkClick r:id="rId3"/>
              </a:rPr>
              <a:t>' </a:t>
            </a:r>
            <a:r>
              <a:rPr lang="en-US" altLang="ko-KR" b="1" dirty="0" err="1">
                <a:hlinkClick r:id="rId3"/>
              </a:rPr>
              <a:t>비법</a:t>
            </a:r>
            <a:r>
              <a:rPr lang="en-US" altLang="ko-KR" b="1" dirty="0">
                <a:hlinkClick r:id="rId3"/>
              </a:rPr>
              <a:t> </a:t>
            </a:r>
            <a:r>
              <a:rPr lang="en-US" altLang="ko-KR" b="1" dirty="0" err="1">
                <a:hlinkClick r:id="rId3"/>
              </a:rPr>
              <a:t>특강</a:t>
            </a:r>
            <a:r>
              <a:rPr lang="en-US" altLang="ko-KR" b="1" dirty="0">
                <a:hlinkClick r:id="rId3"/>
              </a:rPr>
              <a:t> ...</a:t>
            </a:r>
            <a:endParaRPr lang="en-US" altLang="ko-KR" b="1" dirty="0"/>
          </a:p>
          <a:p>
            <a:r>
              <a:rPr lang="en-US" altLang="ko-KR" b="1" dirty="0"/>
              <a:t> </a:t>
            </a:r>
          </a:p>
          <a:p>
            <a:r>
              <a:rPr lang="en-US" altLang="ko-KR" b="1" dirty="0" err="1">
                <a:hlinkClick r:id="rId4"/>
              </a:rPr>
              <a:t>수학이</a:t>
            </a:r>
            <a:r>
              <a:rPr lang="en-US" altLang="ko-KR" b="1" dirty="0">
                <a:hlinkClick r:id="rId4"/>
              </a:rPr>
              <a:t> </a:t>
            </a:r>
            <a:r>
              <a:rPr lang="en-US" altLang="ko-KR" b="1" dirty="0" err="1">
                <a:hlinkClick r:id="rId4"/>
              </a:rPr>
              <a:t>대학을</a:t>
            </a:r>
            <a:r>
              <a:rPr lang="en-US" altLang="ko-KR" b="1" dirty="0">
                <a:hlinkClick r:id="rId4"/>
              </a:rPr>
              <a:t> </a:t>
            </a:r>
            <a:r>
              <a:rPr lang="en-US" altLang="ko-KR" b="1" dirty="0" err="1">
                <a:hlinkClick r:id="rId4"/>
              </a:rPr>
              <a:t>결정하고</a:t>
            </a:r>
            <a:r>
              <a:rPr lang="en-US" altLang="ko-KR" b="1" dirty="0">
                <a:hlinkClick r:id="rId4"/>
              </a:rPr>
              <a:t> .. - [</a:t>
            </a:r>
            <a:r>
              <a:rPr lang="en-US" altLang="ko-KR" b="1" dirty="0" err="1">
                <a:hlinkClick r:id="rId4"/>
              </a:rPr>
              <a:t>와우아우</a:t>
            </a:r>
            <a:r>
              <a:rPr lang="en-US" altLang="ko-KR" b="1" dirty="0">
                <a:hlinkClick r:id="rId4"/>
              </a:rPr>
              <a:t>] </a:t>
            </a:r>
            <a:r>
              <a:rPr lang="en-US" altLang="ko-KR" b="1" dirty="0" err="1">
                <a:hlinkClick r:id="rId4"/>
              </a:rPr>
              <a:t>인터넷</a:t>
            </a:r>
            <a:r>
              <a:rPr lang="en-US" altLang="ko-KR" b="1" dirty="0">
                <a:hlinkClick r:id="rId4"/>
              </a:rPr>
              <a:t> </a:t>
            </a:r>
            <a:r>
              <a:rPr lang="en-US" altLang="ko-KR" b="1" dirty="0" err="1">
                <a:hlinkClick r:id="rId4"/>
              </a:rPr>
              <a:t>서점</a:t>
            </a:r>
            <a:endParaRPr lang="en-US" altLang="ko-KR" b="1" dirty="0"/>
          </a:p>
          <a:p>
            <a:r>
              <a:rPr lang="en-US" altLang="ko-KR" b="1" dirty="0"/>
              <a:t> </a:t>
            </a:r>
          </a:p>
          <a:p>
            <a:r>
              <a:rPr lang="en-US" altLang="ko-KR" b="1" dirty="0" err="1">
                <a:hlinkClick r:id="rId5"/>
              </a:rPr>
              <a:t>중국통</a:t>
            </a:r>
            <a:r>
              <a:rPr lang="en-US" altLang="ko-KR" b="1" dirty="0">
                <a:hlinkClick r:id="rId5"/>
              </a:rPr>
              <a:t>(</a:t>
            </a:r>
            <a:r>
              <a:rPr lang="en-US" altLang="ko-KR" b="1" dirty="0" err="1">
                <a:hlinkClick r:id="rId5"/>
              </a:rPr>
              <a:t>中國通</a:t>
            </a:r>
            <a:r>
              <a:rPr lang="en-US" altLang="ko-KR" b="1" dirty="0">
                <a:hlinkClick r:id="rId5"/>
              </a:rPr>
              <a:t>) : </a:t>
            </a:r>
            <a:r>
              <a:rPr lang="en-US" altLang="ko-KR" b="1" dirty="0" err="1">
                <a:hlinkClick r:id="rId5"/>
              </a:rPr>
              <a:t>학습</a:t>
            </a:r>
            <a:r>
              <a:rPr lang="en-US" altLang="ko-KR" b="1" dirty="0">
                <a:hlinkClick r:id="rId5"/>
              </a:rPr>
              <a:t> </a:t>
            </a:r>
            <a:r>
              <a:rPr lang="en-US" altLang="ko-KR" b="1" dirty="0" err="1">
                <a:hlinkClick r:id="rId5"/>
              </a:rPr>
              <a:t>매니지먼트</a:t>
            </a:r>
            <a:endParaRPr lang="en-US" altLang="ko-KR" b="1" dirty="0"/>
          </a:p>
          <a:p>
            <a:r>
              <a:rPr lang="en-US" altLang="ko-KR" b="1" dirty="0"/>
              <a:t>  </a:t>
            </a:r>
          </a:p>
        </p:txBody>
      </p:sp>
    </p:spTree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b="1" dirty="0" err="1" smtClean="0"/>
              <a:t>이병훈</a:t>
            </a:r>
            <a:r>
              <a:rPr lang="en-US" altLang="ko-KR" b="1" dirty="0" smtClean="0"/>
              <a:t> </a:t>
            </a:r>
            <a:r>
              <a:rPr lang="en-US" altLang="ko-KR" b="1" dirty="0" err="1" smtClean="0"/>
              <a:t>자기주도학습법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en-US" altLang="ko-KR" b="1" dirty="0" err="1">
                <a:hlinkClick r:id="rId2"/>
              </a:rPr>
              <a:t>조선일보</a:t>
            </a:r>
            <a:r>
              <a:rPr lang="en-US" altLang="ko-KR" b="1" dirty="0">
                <a:hlinkClick r:id="rId2"/>
              </a:rPr>
              <a:t> </a:t>
            </a:r>
            <a:r>
              <a:rPr lang="en-US" altLang="ko-KR" b="1" dirty="0" err="1">
                <a:hlinkClick r:id="rId2"/>
              </a:rPr>
              <a:t>맛있는</a:t>
            </a:r>
            <a:r>
              <a:rPr lang="en-US" altLang="ko-KR" b="1" dirty="0">
                <a:hlinkClick r:id="rId2"/>
              </a:rPr>
              <a:t> </a:t>
            </a:r>
            <a:r>
              <a:rPr lang="en-US" altLang="ko-KR" b="1" dirty="0" err="1">
                <a:hlinkClick r:id="rId2"/>
              </a:rPr>
              <a:t>공부</a:t>
            </a:r>
            <a:r>
              <a:rPr lang="en-US" altLang="ko-KR" b="1" dirty="0">
                <a:hlinkClick r:id="rId2"/>
              </a:rPr>
              <a:t> </a:t>
            </a:r>
            <a:r>
              <a:rPr lang="en-US" altLang="ko-KR" b="1" dirty="0" err="1">
                <a:hlinkClick r:id="rId2"/>
              </a:rPr>
              <a:t>무료강연회</a:t>
            </a:r>
            <a:r>
              <a:rPr lang="en-US" altLang="ko-KR" b="1" dirty="0">
                <a:hlinkClick r:id="rId2"/>
              </a:rPr>
              <a:t> : </a:t>
            </a:r>
            <a:r>
              <a:rPr lang="en-US" altLang="ko-KR" b="1" dirty="0" err="1">
                <a:hlinkClick r:id="rId2"/>
              </a:rPr>
              <a:t>이병훈의</a:t>
            </a:r>
            <a:r>
              <a:rPr lang="en-US" altLang="ko-KR" b="1" dirty="0">
                <a:hlinkClick r:id="rId2"/>
              </a:rPr>
              <a:t> '</a:t>
            </a:r>
            <a:r>
              <a:rPr lang="en-US" altLang="ko-KR" b="1" dirty="0" err="1">
                <a:hlinkClick r:id="rId2"/>
              </a:rPr>
              <a:t>입시에</a:t>
            </a:r>
            <a:r>
              <a:rPr lang="en-US" altLang="ko-KR" b="1" dirty="0">
                <a:hlinkClick r:id="rId2"/>
              </a:rPr>
              <a:t> </a:t>
            </a:r>
            <a:r>
              <a:rPr lang="en-US" altLang="ko-KR" b="1" dirty="0" err="1">
                <a:hlinkClick r:id="rId2"/>
              </a:rPr>
              <a:t>강한</a:t>
            </a:r>
            <a:r>
              <a:rPr lang="en-US" altLang="ko-KR" b="1" dirty="0">
                <a:hlinkClick r:id="rId2"/>
              </a:rPr>
              <a:t> </a:t>
            </a:r>
            <a:r>
              <a:rPr lang="en-US" altLang="ko-KR" b="1" dirty="0" err="1">
                <a:hlinkClick r:id="rId2"/>
              </a:rPr>
              <a:t>아이를</a:t>
            </a:r>
            <a:r>
              <a:rPr lang="en-US" altLang="ko-KR" b="1" dirty="0">
                <a:hlinkClick r:id="rId2"/>
              </a:rPr>
              <a:t> ...</a:t>
            </a:r>
            <a:endParaRPr lang="en-US" altLang="ko-KR" b="1" dirty="0"/>
          </a:p>
          <a:p>
            <a:r>
              <a:rPr lang="en-US" altLang="ko-KR" b="1" dirty="0"/>
              <a:t> </a:t>
            </a:r>
          </a:p>
          <a:p>
            <a:r>
              <a:rPr lang="en-US" altLang="ko-KR" b="1" dirty="0">
                <a:hlinkClick r:id="rId3"/>
              </a:rPr>
              <a:t>중3 </a:t>
            </a:r>
            <a:r>
              <a:rPr lang="en-US" altLang="ko-KR" b="1" dirty="0" err="1">
                <a:hlinkClick r:id="rId3"/>
              </a:rPr>
              <a:t>공부를</a:t>
            </a:r>
            <a:r>
              <a:rPr lang="en-US" altLang="ko-KR" b="1" dirty="0">
                <a:hlinkClick r:id="rId3"/>
              </a:rPr>
              <a:t> </a:t>
            </a:r>
            <a:r>
              <a:rPr lang="en-US" altLang="ko-KR" b="1" dirty="0" err="1">
                <a:hlinkClick r:id="rId3"/>
              </a:rPr>
              <a:t>잡아라</a:t>
            </a:r>
            <a:r>
              <a:rPr lang="en-US" altLang="ko-KR" b="1" dirty="0">
                <a:hlinkClick r:id="rId3"/>
              </a:rPr>
              <a:t> - </a:t>
            </a:r>
            <a:r>
              <a:rPr lang="en-US" altLang="ko-KR" b="1" dirty="0" err="1">
                <a:hlinkClick r:id="rId3"/>
              </a:rPr>
              <a:t>믿을</a:t>
            </a:r>
            <a:r>
              <a:rPr lang="en-US" altLang="ko-KR" b="1" dirty="0">
                <a:hlinkClick r:id="rId3"/>
              </a:rPr>
              <a:t> 수 </a:t>
            </a:r>
            <a:r>
              <a:rPr lang="en-US" altLang="ko-KR" b="1" dirty="0" err="1">
                <a:hlinkClick r:id="rId3"/>
              </a:rPr>
              <a:t>있는</a:t>
            </a:r>
            <a:r>
              <a:rPr lang="en-US" altLang="ko-KR" b="1" dirty="0">
                <a:hlinkClick r:id="rId3"/>
              </a:rPr>
              <a:t> 책, </a:t>
            </a:r>
            <a:r>
              <a:rPr lang="en-US" altLang="ko-KR" b="1" dirty="0" err="1">
                <a:hlinkClick r:id="rId3"/>
              </a:rPr>
              <a:t>믿을</a:t>
            </a:r>
            <a:r>
              <a:rPr lang="en-US" altLang="ko-KR" b="1" dirty="0">
                <a:hlinkClick r:id="rId3"/>
              </a:rPr>
              <a:t> 수 </a:t>
            </a:r>
            <a:r>
              <a:rPr lang="en-US" altLang="ko-KR" b="1" dirty="0" err="1">
                <a:hlinkClick r:id="rId3"/>
              </a:rPr>
              <a:t>있는</a:t>
            </a:r>
            <a:r>
              <a:rPr lang="en-US" altLang="ko-KR" b="1" dirty="0">
                <a:hlinkClick r:id="rId3"/>
              </a:rPr>
              <a:t> </a:t>
            </a:r>
            <a:r>
              <a:rPr lang="en-US" altLang="ko-KR" b="1" dirty="0" err="1">
                <a:hlinkClick r:id="rId3"/>
              </a:rPr>
              <a:t>회사</a:t>
            </a:r>
            <a:r>
              <a:rPr lang="en-US" altLang="ko-KR" b="1" dirty="0">
                <a:hlinkClick r:id="rId3"/>
              </a:rPr>
              <a:t> (주)</a:t>
            </a:r>
            <a:r>
              <a:rPr lang="en-US" altLang="ko-KR" b="1" dirty="0" err="1">
                <a:hlinkClick r:id="rId3"/>
              </a:rPr>
              <a:t>김영사</a:t>
            </a:r>
            <a:endParaRPr lang="en-US" altLang="ko-KR" b="1" dirty="0"/>
          </a:p>
          <a:p>
            <a:r>
              <a:rPr lang="en-US" altLang="ko-KR" b="1" dirty="0"/>
              <a:t> </a:t>
            </a:r>
          </a:p>
          <a:p>
            <a:r>
              <a:rPr lang="en-US" altLang="ko-KR" b="1" dirty="0">
                <a:hlinkClick r:id="rId4"/>
              </a:rPr>
              <a:t>PANDORA.TV</a:t>
            </a:r>
            <a:endParaRPr lang="en-US" altLang="ko-KR" b="1" dirty="0"/>
          </a:p>
          <a:p>
            <a:r>
              <a:rPr lang="en-US" altLang="ko-KR" b="1" dirty="0"/>
              <a:t> </a:t>
            </a:r>
          </a:p>
          <a:p>
            <a:r>
              <a:rPr lang="en-US" altLang="ko-KR" b="1" dirty="0" err="1"/>
              <a:t>이병훈</a:t>
            </a:r>
            <a:r>
              <a:rPr lang="en-US" altLang="ko-KR" b="1" dirty="0"/>
              <a:t> </a:t>
            </a:r>
            <a:r>
              <a:rPr lang="en-US" altLang="ko-KR" b="1" dirty="0" err="1"/>
              <a:t>자기주도학습</a:t>
            </a:r>
            <a:endParaRPr lang="en-US" altLang="ko-KR" b="1" dirty="0"/>
          </a:p>
          <a:p>
            <a:r>
              <a:rPr lang="en-US" altLang="ko-KR" b="1" dirty="0"/>
              <a:t>&lt;</a:t>
            </a:r>
            <a:r>
              <a:rPr lang="en-US" altLang="ko-KR" b="1" dirty="0" err="1"/>
              <a:t>아래</a:t>
            </a:r>
            <a:r>
              <a:rPr lang="en-US" altLang="ko-KR" b="1" dirty="0"/>
              <a:t> </a:t>
            </a:r>
            <a:r>
              <a:rPr lang="en-US" altLang="ko-KR" b="1" dirty="0" err="1"/>
              <a:t>검색창에</a:t>
            </a:r>
            <a:r>
              <a:rPr lang="en-US" altLang="ko-KR" b="1" dirty="0"/>
              <a:t> </a:t>
            </a:r>
            <a:r>
              <a:rPr lang="en-US" altLang="ko-KR" b="1" dirty="0" err="1"/>
              <a:t>카피검색</a:t>
            </a:r>
            <a:r>
              <a:rPr lang="en-US" altLang="ko-KR" b="1" dirty="0"/>
              <a:t> </a:t>
            </a:r>
            <a:r>
              <a:rPr lang="en-US" altLang="ko-KR" b="1" dirty="0" err="1"/>
              <a:t>선택집중</a:t>
            </a:r>
            <a:endParaRPr lang="en-US" altLang="ko-KR" b="1" dirty="0"/>
          </a:p>
          <a:p>
            <a:r>
              <a:rPr lang="en-US" altLang="ko-KR" b="1" dirty="0">
                <a:hlinkClick r:id="rId5"/>
              </a:rPr>
              <a:t>http://search.aol.com/aol/webhome</a:t>
            </a:r>
            <a:endParaRPr lang="en-US" altLang="ko-KR" b="1" dirty="0"/>
          </a:p>
          <a:p>
            <a:r>
              <a:rPr lang="en-US" altLang="ko-KR" b="1" dirty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자기주도학습전문가 정철희교수님의 자기주도학습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en-US" altLang="ko-KR" sz="2400" dirty="0" smtClean="0"/>
              <a:t>21</a:t>
            </a:r>
            <a:r>
              <a:rPr lang="ko-KR" altLang="en-US" sz="2400" dirty="0" smtClean="0"/>
              <a:t>일 모드 만점공부법 </a:t>
            </a:r>
            <a:br>
              <a:rPr lang="ko-KR" altLang="en-US" sz="2400" dirty="0" smtClean="0"/>
            </a:b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ko-KR" altLang="en-US" b="1" dirty="0" smtClean="0">
                <a:hlinkClick r:id="rId2"/>
              </a:rPr>
              <a:t>건국대학교 미래지식교육원 </a:t>
            </a:r>
            <a:endParaRPr lang="ko-KR" altLang="en-US" dirty="0" smtClean="0"/>
          </a:p>
          <a:p>
            <a:r>
              <a:rPr lang="en-US" altLang="ko-KR" b="1" dirty="0" smtClean="0">
                <a:hlinkClick r:id="rId2"/>
              </a:rPr>
              <a:t>http://www.edulogos.tv/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en-US" altLang="ko-KR" b="1" dirty="0" smtClean="0">
                <a:hlinkClick r:id="rId3"/>
              </a:rPr>
              <a:t>http://edulife.konkuk.ac.kr/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err="1" smtClean="0">
                <a:hlinkClick r:id="rId4"/>
              </a:rPr>
              <a:t>스토리온맘</a:t>
            </a:r>
            <a:r>
              <a:rPr lang="ko-KR" altLang="en-US" b="1" dirty="0" smtClean="0">
                <a:hlinkClick r:id="rId4"/>
              </a:rPr>
              <a:t> </a:t>
            </a:r>
            <a:r>
              <a:rPr lang="en-US" altLang="ko-KR" b="1" dirty="0" smtClean="0">
                <a:hlinkClick r:id="rId4"/>
              </a:rPr>
              <a:t>- </a:t>
            </a:r>
            <a:r>
              <a:rPr lang="ko-KR" altLang="en-US" b="1" dirty="0" smtClean="0">
                <a:hlinkClick r:id="rId4"/>
              </a:rPr>
              <a:t>자기주도 학습 전문가 정철희교수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en-US" altLang="ko-KR" b="1" dirty="0" smtClean="0">
                <a:hlinkClick r:id="rId5"/>
              </a:rPr>
              <a:t>21</a:t>
            </a:r>
            <a:r>
              <a:rPr lang="ko-KR" altLang="en-US" b="1" dirty="0" smtClean="0">
                <a:hlinkClick r:id="rId5"/>
              </a:rPr>
              <a:t>일 공부모드 </a:t>
            </a:r>
            <a:r>
              <a:rPr lang="en-US" altLang="ko-KR" b="1" dirty="0" smtClean="0">
                <a:hlinkClick r:id="rId5"/>
              </a:rPr>
              <a:t>- </a:t>
            </a:r>
            <a:r>
              <a:rPr lang="ko-KR" altLang="en-US" b="1" dirty="0" smtClean="0">
                <a:hlinkClick r:id="rId5"/>
              </a:rPr>
              <a:t>자녀를 위한 학부모 커뮤니티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>
                <a:hlinkClick r:id="rId6"/>
              </a:rPr>
              <a:t>정철희교수 부모의 </a:t>
            </a:r>
            <a:r>
              <a:rPr lang="ko-KR" altLang="en-US" b="1" dirty="0" err="1" smtClean="0">
                <a:hlinkClick r:id="rId6"/>
              </a:rPr>
              <a:t>코칭</a:t>
            </a:r>
            <a:r>
              <a:rPr lang="ko-KR" altLang="en-US" b="1" dirty="0" smtClean="0">
                <a:hlinkClick r:id="rId6"/>
              </a:rPr>
              <a:t> 스킬 </a:t>
            </a:r>
            <a:r>
              <a:rPr lang="en-US" altLang="ko-KR" b="1" dirty="0" smtClean="0">
                <a:hlinkClick r:id="rId6"/>
              </a:rPr>
              <a:t>[</a:t>
            </a:r>
            <a:r>
              <a:rPr lang="ko-KR" altLang="en-US" b="1" dirty="0" smtClean="0">
                <a:hlinkClick r:id="rId6"/>
              </a:rPr>
              <a:t>무료세미나</a:t>
            </a:r>
            <a:r>
              <a:rPr lang="en-US" altLang="ko-KR" b="1" dirty="0" smtClean="0">
                <a:hlinkClick r:id="rId6"/>
              </a:rPr>
              <a:t>]1</a:t>
            </a:r>
            <a:r>
              <a:rPr lang="ko-KR" altLang="en-US" b="1" dirty="0" smtClean="0">
                <a:hlinkClick r:id="rId6"/>
              </a:rPr>
              <a:t>등들의 </a:t>
            </a:r>
            <a:r>
              <a:rPr lang="ko-KR" altLang="en-US" b="1" dirty="0" err="1" smtClean="0">
                <a:hlinkClick r:id="rId6"/>
              </a:rPr>
              <a:t>자기주도학</a:t>
            </a:r>
            <a:r>
              <a:rPr lang="ko-KR" altLang="en-US" b="1" dirty="0" smtClean="0">
                <a:hlinkClick r:id="rId6"/>
              </a:rPr>
              <a:t> </a:t>
            </a:r>
            <a:r>
              <a:rPr lang="en-US" altLang="ko-KR" b="1" dirty="0" smtClean="0">
                <a:hlinkClick r:id="rId6"/>
              </a:rPr>
              <a:t>- </a:t>
            </a:r>
            <a:r>
              <a:rPr lang="ko-KR" altLang="en-US" b="1" dirty="0" err="1" smtClean="0">
                <a:hlinkClick r:id="rId6"/>
              </a:rPr>
              <a:t>미즈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자기주도학습전문가 정철희교수님의 자기주도학습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 </a:t>
            </a:r>
            <a:r>
              <a:rPr lang="en-US" altLang="ko-KR" sz="2400" dirty="0" smtClean="0"/>
              <a:t>21</a:t>
            </a:r>
            <a:r>
              <a:rPr lang="ko-KR" altLang="en-US" sz="2400" dirty="0" smtClean="0"/>
              <a:t>일 모드 만점공부법 </a:t>
            </a:r>
            <a:br>
              <a:rPr lang="ko-KR" altLang="en-US" sz="2400" dirty="0" smtClean="0"/>
            </a:b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n-US" altLang="ko-KR" b="1" dirty="0" smtClean="0">
                <a:hlinkClick r:id="rId2"/>
              </a:rPr>
              <a:t>YES24 - [</a:t>
            </a:r>
            <a:r>
              <a:rPr lang="ko-KR" altLang="en-US" b="1" dirty="0" smtClean="0">
                <a:hlinkClick r:id="rId2"/>
              </a:rPr>
              <a:t>국내도서</a:t>
            </a:r>
            <a:r>
              <a:rPr lang="en-US" altLang="ko-KR" b="1" dirty="0" smtClean="0">
                <a:hlinkClick r:id="rId2"/>
              </a:rPr>
              <a:t>]1</a:t>
            </a:r>
            <a:r>
              <a:rPr lang="ko-KR" altLang="en-US" b="1" dirty="0" smtClean="0">
                <a:hlinkClick r:id="rId2"/>
              </a:rPr>
              <a:t>등들의 자기주도학습전략 </a:t>
            </a:r>
            <a:r>
              <a:rPr lang="en-US" altLang="ko-KR" b="1" dirty="0" smtClean="0">
                <a:hlinkClick r:id="rId2"/>
              </a:rPr>
              <a:t>12 </a:t>
            </a:r>
          </a:p>
          <a:p>
            <a:endParaRPr lang="en-US" altLang="ko-KR" b="1" dirty="0" smtClean="0">
              <a:hlinkClick r:id="rId2"/>
            </a:endParaRPr>
          </a:p>
          <a:p>
            <a:r>
              <a:rPr lang="en-US" altLang="ko-KR" b="1" dirty="0" smtClean="0">
                <a:hlinkClick r:id="rId3"/>
              </a:rPr>
              <a:t>YES24 - [</a:t>
            </a:r>
            <a:r>
              <a:rPr lang="ko-KR" altLang="en-US" b="1" dirty="0" smtClean="0">
                <a:hlinkClick r:id="rId3"/>
              </a:rPr>
              <a:t>국내도서</a:t>
            </a:r>
            <a:r>
              <a:rPr lang="en-US" altLang="ko-KR" b="1" dirty="0" smtClean="0">
                <a:hlinkClick r:id="rId3"/>
              </a:rPr>
              <a:t>]</a:t>
            </a:r>
            <a:r>
              <a:rPr lang="ko-KR" altLang="en-US" b="1" dirty="0" smtClean="0">
                <a:hlinkClick r:id="rId3"/>
              </a:rPr>
              <a:t>세계 </a:t>
            </a:r>
            <a:r>
              <a:rPr lang="en-US" altLang="ko-KR" b="1" dirty="0" smtClean="0">
                <a:hlinkClick r:id="rId3"/>
              </a:rPr>
              <a:t>1% </a:t>
            </a:r>
            <a:r>
              <a:rPr lang="ko-KR" altLang="en-US" b="1" dirty="0" smtClean="0">
                <a:hlinkClick r:id="rId3"/>
              </a:rPr>
              <a:t>리더로 키우는 </a:t>
            </a:r>
            <a:r>
              <a:rPr lang="en-US" altLang="ko-KR" b="1" dirty="0" smtClean="0">
                <a:hlinkClick r:id="rId3"/>
              </a:rPr>
              <a:t>7</a:t>
            </a:r>
            <a:r>
              <a:rPr lang="ko-KR" altLang="en-US" b="1" dirty="0" smtClean="0">
                <a:hlinkClick r:id="rId3"/>
              </a:rPr>
              <a:t>세 전 창의두뇌교육 </a:t>
            </a:r>
          </a:p>
          <a:p>
            <a:r>
              <a:rPr lang="en-US" altLang="ko-KR" b="1" dirty="0" smtClean="0">
                <a:hlinkClick r:id="rId4"/>
              </a:rPr>
              <a:t>'</a:t>
            </a:r>
            <a:r>
              <a:rPr lang="ko-KR" altLang="en-US" b="1" dirty="0" smtClean="0">
                <a:hlinkClick r:id="rId4"/>
              </a:rPr>
              <a:t>정철희</a:t>
            </a:r>
            <a:r>
              <a:rPr lang="en-US" altLang="ko-KR" b="1" dirty="0" smtClean="0">
                <a:hlinkClick r:id="rId4"/>
              </a:rPr>
              <a:t>' : </a:t>
            </a:r>
            <a:r>
              <a:rPr lang="ko-KR" altLang="en-US" b="1" dirty="0" err="1" smtClean="0">
                <a:hlinkClick r:id="rId4"/>
              </a:rPr>
              <a:t>네이트</a:t>
            </a:r>
            <a:r>
              <a:rPr lang="ko-KR" altLang="en-US" b="1" dirty="0" smtClean="0">
                <a:hlinkClick r:id="rId4"/>
              </a:rPr>
              <a:t> </a:t>
            </a:r>
            <a:r>
              <a:rPr lang="ko-KR" altLang="en-US" b="1" dirty="0" err="1" smtClean="0">
                <a:hlinkClick r:id="rId4"/>
              </a:rPr>
              <a:t>웹통합</a:t>
            </a:r>
            <a:r>
              <a:rPr lang="ko-KR" altLang="en-US" b="1" dirty="0" smtClean="0">
                <a:hlinkClick r:id="rId4"/>
              </a:rPr>
              <a:t> </a:t>
            </a:r>
            <a:r>
              <a:rPr lang="ko-KR" altLang="en-US" b="1" dirty="0" err="1" smtClean="0">
                <a:hlinkClick r:id="rId4"/>
              </a:rPr>
              <a:t>시맨틱검색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습관을 바꾸는 </a:t>
            </a:r>
            <a:r>
              <a:rPr lang="en-US" altLang="ko-KR" b="1" dirty="0" smtClean="0"/>
              <a:t>21</a:t>
            </a:r>
            <a:r>
              <a:rPr lang="ko-KR" altLang="en-US" b="1" dirty="0" smtClean="0"/>
              <a:t>일의 법칙 우리 뇌는 </a:t>
            </a:r>
            <a:endParaRPr lang="ko-KR" altLang="en-US" dirty="0" smtClean="0"/>
          </a:p>
          <a:p>
            <a:r>
              <a:rPr lang="ko-KR" altLang="en-US" b="1" dirty="0" smtClean="0"/>
              <a:t>충분히 반복되어 </a:t>
            </a:r>
            <a:endParaRPr lang="ko-KR" altLang="en-US" dirty="0" smtClean="0"/>
          </a:p>
          <a:p>
            <a:r>
              <a:rPr lang="ko-KR" altLang="en-US" b="1" dirty="0" smtClean="0"/>
              <a:t>시냅스가 형성되지 않은 것에는 </a:t>
            </a:r>
            <a:endParaRPr lang="ko-KR" altLang="en-US" dirty="0" smtClean="0"/>
          </a:p>
          <a:p>
            <a:r>
              <a:rPr lang="ko-KR" altLang="en-US" b="1" dirty="0" smtClean="0"/>
              <a:t>저항을 일으킨다</a:t>
            </a:r>
            <a:r>
              <a:rPr lang="en-US" altLang="ko-KR" b="1" dirty="0" smtClean="0"/>
              <a:t>. </a:t>
            </a:r>
            <a:endParaRPr lang="ko-KR" altLang="en-US" dirty="0" smtClean="0"/>
          </a:p>
          <a:p>
            <a:r>
              <a:rPr lang="ko-KR" altLang="en-US" dirty="0" smtClean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400" dirty="0" smtClean="0"/>
              <a:t>자기주도학습전문가 정철희교수님의 자기주도학습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 </a:t>
            </a:r>
            <a:r>
              <a:rPr lang="en-US" altLang="ko-KR" sz="2400" dirty="0" smtClean="0"/>
              <a:t>21</a:t>
            </a:r>
            <a:r>
              <a:rPr lang="ko-KR" altLang="en-US" sz="2400" dirty="0" smtClean="0"/>
              <a:t>일 모드 만점공부법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r>
              <a:rPr lang="en-US" altLang="ko-KR" b="1" dirty="0" smtClean="0">
                <a:hlinkClick r:id="rId2"/>
              </a:rPr>
              <a:t>YES24 - [</a:t>
            </a:r>
            <a:r>
              <a:rPr lang="ko-KR" altLang="en-US" b="1" dirty="0" smtClean="0">
                <a:hlinkClick r:id="rId2"/>
              </a:rPr>
              <a:t>국내도서</a:t>
            </a:r>
            <a:r>
              <a:rPr lang="en-US" altLang="ko-KR" b="1" dirty="0" smtClean="0">
                <a:hlinkClick r:id="rId2"/>
              </a:rPr>
              <a:t>]21</a:t>
            </a:r>
            <a:r>
              <a:rPr lang="ko-KR" altLang="en-US" b="1" dirty="0" smtClean="0">
                <a:hlinkClick r:id="rId2"/>
              </a:rPr>
              <a:t>일 공부모드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>
                <a:hlinkClick r:id="rId3"/>
              </a:rPr>
              <a:t>초등부터 자기주도학습의 창안자 정철희 교수가 제안하는 </a:t>
            </a:r>
            <a:r>
              <a:rPr lang="ko-KR" altLang="en-US" b="1" dirty="0" err="1" smtClean="0">
                <a:hlinkClick r:id="rId3"/>
              </a:rPr>
              <a:t>입사제</a:t>
            </a:r>
            <a:r>
              <a:rPr lang="ko-KR" altLang="en-US" b="1" dirty="0" smtClean="0">
                <a:hlinkClick r:id="rId3"/>
              </a:rPr>
              <a:t> 정복하지 않으면 안 될 포트폴리오 전략 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>
                <a:hlinkClick r:id="rId4"/>
              </a:rPr>
              <a:t>동영상관리 </a:t>
            </a:r>
            <a:r>
              <a:rPr lang="en-US" altLang="ko-KR" b="1" dirty="0" smtClean="0">
                <a:hlinkClick r:id="rId4"/>
              </a:rPr>
              <a:t>&gt; KISL </a:t>
            </a:r>
            <a:r>
              <a:rPr lang="ko-KR" altLang="en-US" b="1" dirty="0" smtClean="0">
                <a:hlinkClick r:id="rId4"/>
              </a:rPr>
              <a:t>한국자기주도학습연구원 부원장  </a:t>
            </a:r>
            <a:r>
              <a:rPr lang="en-US" altLang="ko-KR" b="1" dirty="0" smtClean="0">
                <a:hlinkClick r:id="rId4"/>
              </a:rPr>
              <a:t>&gt; </a:t>
            </a:r>
            <a:r>
              <a:rPr lang="ko-KR" altLang="en-US" b="1" dirty="0" smtClean="0">
                <a:hlinkClick r:id="rId4"/>
              </a:rPr>
              <a:t>정철희 소장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en-US" altLang="ko-KR" b="1" dirty="0" smtClean="0">
                <a:hlinkClick r:id="rId5"/>
              </a:rPr>
              <a:t>YES24 - 『</a:t>
            </a:r>
            <a:r>
              <a:rPr lang="ko-KR" altLang="en-US" b="1" dirty="0" smtClean="0">
                <a:hlinkClick r:id="rId5"/>
              </a:rPr>
              <a:t>정철희의 행복한 학습이야기</a:t>
            </a:r>
            <a:r>
              <a:rPr lang="en-US" altLang="ko-KR" b="1" dirty="0" smtClean="0">
                <a:hlinkClick r:id="rId5"/>
              </a:rPr>
              <a:t>』</a:t>
            </a:r>
            <a:r>
              <a:rPr lang="ko-KR" altLang="en-US" b="1" dirty="0" smtClean="0">
                <a:hlinkClick r:id="rId5"/>
              </a:rPr>
              <a:t>대한민국 대표 인터넷서점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en-US" altLang="ko-KR" b="1" dirty="0" smtClean="0">
                <a:hlinkClick r:id="rId6"/>
              </a:rPr>
              <a:t>(</a:t>
            </a:r>
            <a:r>
              <a:rPr lang="ko-KR" altLang="en-US" b="1" dirty="0" smtClean="0">
                <a:hlinkClick r:id="rId6"/>
              </a:rPr>
              <a:t>전교</a:t>
            </a:r>
            <a:r>
              <a:rPr lang="en-US" altLang="ko-KR" b="1" dirty="0" smtClean="0">
                <a:hlinkClick r:id="rId6"/>
              </a:rPr>
              <a:t>1</a:t>
            </a:r>
            <a:r>
              <a:rPr lang="ko-KR" altLang="en-US" b="1" dirty="0" smtClean="0">
                <a:hlinkClick r:id="rId6"/>
              </a:rPr>
              <a:t>등 공부습관을 만드는</a:t>
            </a:r>
            <a:r>
              <a:rPr lang="en-US" altLang="ko-KR" b="1" dirty="0" smtClean="0">
                <a:hlinkClick r:id="rId6"/>
              </a:rPr>
              <a:t>)</a:t>
            </a:r>
            <a:r>
              <a:rPr lang="ko-KR" altLang="en-US" b="1" dirty="0" smtClean="0">
                <a:hlinkClick r:id="rId6"/>
              </a:rPr>
              <a:t>자기주도학습 </a:t>
            </a:r>
            <a:r>
              <a:rPr lang="ko-KR" altLang="en-US" b="1" dirty="0" err="1" smtClean="0">
                <a:hlinkClick r:id="rId6"/>
              </a:rPr>
              <a:t>만점공부법</a:t>
            </a:r>
            <a:r>
              <a:rPr lang="ko-KR" altLang="en-US" b="1" dirty="0" smtClean="0">
                <a:hlinkClick r:id="rId6"/>
              </a:rPr>
              <a:t> 정철희 </a:t>
            </a:r>
            <a:r>
              <a:rPr lang="en-US" altLang="ko-KR" b="1" dirty="0" smtClean="0">
                <a:hlinkClick r:id="rId6"/>
              </a:rPr>
              <a:t>- 20 ...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 </a:t>
            </a:r>
            <a:endParaRPr lang="ko-KR" altLang="en-US" dirty="0"/>
          </a:p>
        </p:txBody>
      </p:sp>
    </p:spTree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400" dirty="0" smtClean="0"/>
              <a:t>자기주도학습전문가 정철희교수님의 자기주도학습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 </a:t>
            </a:r>
            <a:r>
              <a:rPr lang="en-US" altLang="ko-KR" sz="2400" dirty="0" smtClean="0"/>
              <a:t>21</a:t>
            </a:r>
            <a:r>
              <a:rPr lang="ko-KR" altLang="en-US" sz="2400" dirty="0" smtClean="0"/>
              <a:t>일 모드 만점공부법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en-US" altLang="ko-KR" b="1" dirty="0" smtClean="0">
                <a:hlinkClick r:id="rId2"/>
              </a:rPr>
              <a:t>[</a:t>
            </a:r>
            <a:r>
              <a:rPr lang="ko-KR" altLang="en-US" b="1" dirty="0" smtClean="0">
                <a:hlinkClick r:id="rId2"/>
              </a:rPr>
              <a:t>전문가 진단</a:t>
            </a:r>
            <a:r>
              <a:rPr lang="en-US" altLang="ko-KR" b="1" dirty="0" smtClean="0">
                <a:hlinkClick r:id="rId2"/>
              </a:rPr>
              <a:t>] [2] </a:t>
            </a:r>
            <a:r>
              <a:rPr lang="ko-KR" altLang="en-US" b="1" dirty="0" smtClean="0">
                <a:hlinkClick r:id="rId2"/>
              </a:rPr>
              <a:t>혼자 공부할 시간 만들어 관심 있는 과목부터 시작 </a:t>
            </a:r>
            <a:r>
              <a:rPr lang="en-US" altLang="ko-KR" b="1" dirty="0" smtClean="0">
                <a:hlinkClick r:id="rId2"/>
              </a:rPr>
              <a:t>...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>
                <a:hlinkClick r:id="rId3"/>
              </a:rPr>
              <a:t>공부 본능 일깨우는 자기주도학습지도사 </a:t>
            </a:r>
            <a:r>
              <a:rPr lang="en-US" altLang="ko-KR" b="1" dirty="0" smtClean="0">
                <a:hlinkClick r:id="rId3"/>
              </a:rPr>
              <a:t>- JOINS | </a:t>
            </a:r>
            <a:r>
              <a:rPr lang="ko-KR" altLang="en-US" b="1" dirty="0" smtClean="0">
                <a:hlinkClick r:id="rId3"/>
              </a:rPr>
              <a:t>아시아 첫 인터넷 신문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>
                <a:hlinkClick r:id="rId4"/>
              </a:rPr>
              <a:t>서울경제 </a:t>
            </a:r>
            <a:r>
              <a:rPr lang="en-US" altLang="ko-KR" b="1" dirty="0" smtClean="0">
                <a:hlinkClick r:id="rId4"/>
              </a:rPr>
              <a:t>: [</a:t>
            </a:r>
            <a:r>
              <a:rPr lang="ko-KR" altLang="en-US" b="1" dirty="0" smtClean="0">
                <a:hlinkClick r:id="rId4"/>
              </a:rPr>
              <a:t>신학기 학습법</a:t>
            </a:r>
            <a:r>
              <a:rPr lang="en-US" altLang="ko-KR" b="1" dirty="0" smtClean="0">
                <a:hlinkClick r:id="rId4"/>
              </a:rPr>
              <a:t>] '</a:t>
            </a:r>
            <a:r>
              <a:rPr lang="ko-KR" altLang="en-US" b="1" dirty="0" smtClean="0">
                <a:hlinkClick r:id="rId4"/>
              </a:rPr>
              <a:t>자기주도학습</a:t>
            </a:r>
            <a:r>
              <a:rPr lang="en-US" altLang="ko-KR" b="1" dirty="0" smtClean="0">
                <a:hlinkClick r:id="rId4"/>
              </a:rPr>
              <a:t>' </a:t>
            </a:r>
            <a:r>
              <a:rPr lang="ko-KR" altLang="en-US" b="1" dirty="0" smtClean="0">
                <a:hlinkClick r:id="rId4"/>
              </a:rPr>
              <a:t>이렇게 시키세요</a:t>
            </a:r>
            <a:endParaRPr lang="ko-KR" altLang="en-US" dirty="0" smtClean="0"/>
          </a:p>
          <a:p>
            <a:r>
              <a:rPr lang="ko-KR" altLang="en-US" b="1" dirty="0" smtClean="0"/>
              <a:t> </a:t>
            </a:r>
            <a:endParaRPr lang="ko-KR" altLang="en-US" dirty="0" smtClean="0"/>
          </a:p>
          <a:p>
            <a:r>
              <a:rPr lang="en-US" altLang="ko-KR" b="1" dirty="0" smtClean="0">
                <a:hlinkClick r:id="rId5"/>
              </a:rPr>
              <a:t>[</a:t>
            </a:r>
            <a:r>
              <a:rPr lang="ko-KR" altLang="en-US" b="1" dirty="0" smtClean="0">
                <a:hlinkClick r:id="rId5"/>
              </a:rPr>
              <a:t>서울신문</a:t>
            </a:r>
            <a:r>
              <a:rPr lang="en-US" altLang="ko-KR" b="1" dirty="0" smtClean="0">
                <a:hlinkClick r:id="rId5"/>
              </a:rPr>
              <a:t>] </a:t>
            </a:r>
            <a:r>
              <a:rPr lang="ko-KR" altLang="en-US" b="1" dirty="0" smtClean="0">
                <a:hlinkClick r:id="rId5"/>
              </a:rPr>
              <a:t>교육 전문가 </a:t>
            </a:r>
            <a:r>
              <a:rPr lang="en-US" altLang="ko-KR" b="1" dirty="0" smtClean="0">
                <a:hlinkClick r:id="rId5"/>
              </a:rPr>
              <a:t>3</a:t>
            </a:r>
            <a:r>
              <a:rPr lang="ko-KR" altLang="en-US" b="1" dirty="0" smtClean="0">
                <a:hlinkClick r:id="rId5"/>
              </a:rPr>
              <a:t>인의 영재비법 특강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>
                <a:hlinkClick r:id="rId6"/>
              </a:rPr>
              <a:t>초등부터 </a:t>
            </a:r>
            <a:r>
              <a:rPr lang="en-US" altLang="ko-KR" b="1" dirty="0" smtClean="0">
                <a:hlinkClick r:id="rId6"/>
              </a:rPr>
              <a:t>... </a:t>
            </a:r>
            <a:r>
              <a:rPr lang="ko-KR" altLang="en-US" b="1" dirty="0" smtClean="0">
                <a:hlinkClick r:id="rId6"/>
              </a:rPr>
              <a:t>지은이 정철희 교육 패러다임의 변화를 리드하는 교육 컨설턴트이자 자기주도학습 전문가</a:t>
            </a:r>
            <a:r>
              <a:rPr lang="en-US" altLang="ko-KR" b="1" dirty="0" smtClean="0">
                <a:hlinkClick r:id="rId6"/>
              </a:rPr>
              <a:t>- </a:t>
            </a:r>
            <a:r>
              <a:rPr lang="ko-KR" altLang="en-US" b="1" dirty="0" smtClean="0">
                <a:hlinkClick r:id="rId6"/>
              </a:rPr>
              <a:t>자녀를 위한 학부모 커뮤니티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ko-KR" altLang="en-US" b="1" dirty="0" smtClean="0"/>
              <a:t>강남엄마 </a:t>
            </a:r>
            <a:r>
              <a:rPr lang="en-US" altLang="ko-KR" b="1" dirty="0" err="1" smtClean="0"/>
              <a:t>Edu</a:t>
            </a:r>
            <a:r>
              <a:rPr lang="en-US" altLang="ko-KR" b="1" dirty="0" smtClean="0"/>
              <a:t> </a:t>
            </a:r>
            <a:r>
              <a:rPr lang="ko-KR" altLang="en-US" b="1" dirty="0" err="1" smtClean="0"/>
              <a:t>써포터</a:t>
            </a:r>
            <a:r>
              <a:rPr lang="ko-KR" altLang="en-US" b="1" dirty="0" smtClean="0"/>
              <a:t> </a:t>
            </a:r>
            <a:br>
              <a:rPr lang="ko-KR" altLang="en-US" b="1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 smtClean="0">
                <a:hlinkClick r:id="rId2"/>
              </a:rPr>
              <a:t>강남엄마 </a:t>
            </a:r>
            <a:r>
              <a:rPr lang="en-US" altLang="ko-KR" b="1" dirty="0" err="1" smtClean="0">
                <a:hlinkClick r:id="rId2"/>
              </a:rPr>
              <a:t>Edu</a:t>
            </a:r>
            <a:r>
              <a:rPr lang="en-US" altLang="ko-KR" b="1" dirty="0" smtClean="0">
                <a:hlinkClick r:id="rId2"/>
              </a:rPr>
              <a:t> </a:t>
            </a:r>
            <a:r>
              <a:rPr lang="ko-KR" altLang="en-US" b="1" dirty="0" err="1" smtClean="0">
                <a:hlinkClick r:id="rId2"/>
              </a:rPr>
              <a:t>써포터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en-US" altLang="ko-KR" b="1" dirty="0" smtClean="0">
                <a:hlinkClick r:id="rId3"/>
              </a:rPr>
              <a:t>http://blog.daum.net/nancysohee</a:t>
            </a:r>
            <a:endParaRPr lang="ko-KR" altLang="en-US" dirty="0" smtClean="0"/>
          </a:p>
          <a:p>
            <a:r>
              <a:rPr lang="ko-KR" altLang="en-US" dirty="0" smtClean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en-US" altLang="ko-KR" b="1" dirty="0" smtClean="0"/>
              <a:t> </a:t>
            </a:r>
            <a:r>
              <a:rPr lang="ko-KR" altLang="en-US" b="1" dirty="0" smtClean="0"/>
              <a:t>교육방송 자기주도학습 </a:t>
            </a:r>
            <a:r>
              <a:rPr lang="ko-KR" altLang="en-US" b="1" dirty="0" err="1" smtClean="0"/>
              <a:t>플래너</a:t>
            </a:r>
            <a:r>
              <a:rPr lang="ko-KR" altLang="en-US" b="1" dirty="0" smtClean="0"/>
              <a:t> </a:t>
            </a:r>
            <a:r>
              <a:rPr lang="en-US" altLang="ko-KR" b="1" dirty="0" smtClean="0"/>
              <a:t> </a:t>
            </a:r>
            <a:br>
              <a:rPr lang="en-US" altLang="ko-KR" b="1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ko-KR" altLang="en-US" b="1" dirty="0" smtClean="0"/>
              <a:t>교육방송에서 자기주도학습과 관련된 </a:t>
            </a:r>
            <a:endParaRPr lang="ko-KR" altLang="en-US" dirty="0" smtClean="0"/>
          </a:p>
          <a:p>
            <a:r>
              <a:rPr lang="ko-KR" altLang="en-US" b="1" dirty="0" err="1" smtClean="0"/>
              <a:t>램프스터디</a:t>
            </a:r>
            <a:r>
              <a:rPr lang="en-US" altLang="ko-KR" b="1" dirty="0" smtClean="0"/>
              <a:t>(</a:t>
            </a:r>
            <a:r>
              <a:rPr lang="en-US" altLang="ko-KR" b="1" u="sng" dirty="0" smtClean="0">
                <a:hlinkClick r:id="rId2"/>
              </a:rPr>
              <a:t>http://www.lampstudy.co.kr/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를</a:t>
            </a:r>
            <a:endParaRPr lang="ko-KR" altLang="en-US" dirty="0" smtClean="0"/>
          </a:p>
          <a:p>
            <a:r>
              <a:rPr lang="ko-KR" altLang="en-US" b="1" dirty="0" smtClean="0"/>
              <a:t>컴퓨터 바탕화면에 </a:t>
            </a:r>
            <a:r>
              <a:rPr lang="ko-KR" altLang="en-US" b="1" dirty="0" err="1" smtClean="0"/>
              <a:t>바로가기를</a:t>
            </a:r>
            <a:r>
              <a:rPr lang="ko-KR" altLang="en-US" b="1" dirty="0" smtClean="0"/>
              <a:t> 만들어 보세요</a:t>
            </a:r>
            <a:r>
              <a:rPr lang="en-US" altLang="ko-KR" b="1" dirty="0" smtClean="0"/>
              <a:t>!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매일매일 </a:t>
            </a:r>
            <a:r>
              <a:rPr lang="ko-KR" altLang="en-US" b="1" dirty="0" err="1" smtClean="0"/>
              <a:t>참조사용적용하시면</a:t>
            </a:r>
            <a:r>
              <a:rPr lang="ko-KR" altLang="en-US" b="1" dirty="0" smtClean="0"/>
              <a:t> 자기주도 학습의 나침반과 </a:t>
            </a:r>
            <a:endParaRPr lang="ko-KR" altLang="en-US" dirty="0" smtClean="0"/>
          </a:p>
          <a:p>
            <a:r>
              <a:rPr lang="ko-KR" altLang="en-US" b="1" dirty="0" smtClean="0"/>
              <a:t>자신감 넘치는 항해일지를 지니게 됩니다</a:t>
            </a:r>
            <a:r>
              <a:rPr lang="en-US" altLang="ko-KR" b="1" dirty="0" smtClean="0"/>
              <a:t>.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공부과정과 목표관리에 대한 반성과 성찰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학습성취가 단계적으로</a:t>
            </a:r>
            <a:endParaRPr lang="ko-KR" altLang="en-US" dirty="0" smtClean="0"/>
          </a:p>
          <a:p>
            <a:r>
              <a:rPr lang="ko-KR" altLang="en-US" b="1" dirty="0" smtClean="0"/>
              <a:t>이루어지게 될 것입니다</a:t>
            </a:r>
            <a:r>
              <a:rPr lang="en-US" altLang="ko-KR" b="1" dirty="0" smtClean="0"/>
              <a:t>.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공부방법에 대한 </a:t>
            </a:r>
            <a:r>
              <a:rPr lang="ko-KR" altLang="en-US" b="1" dirty="0" err="1" smtClean="0"/>
              <a:t>노우하우</a:t>
            </a:r>
            <a:r>
              <a:rPr lang="en-US" altLang="ko-KR" b="1" dirty="0" smtClean="0"/>
              <a:t>(know-how)</a:t>
            </a:r>
            <a:r>
              <a:rPr lang="ko-KR" altLang="en-US" b="1" dirty="0" smtClean="0"/>
              <a:t>와 </a:t>
            </a:r>
            <a:endParaRPr lang="ko-KR" altLang="en-US" dirty="0" smtClean="0"/>
          </a:p>
          <a:p>
            <a:r>
              <a:rPr lang="ko-KR" altLang="en-US" b="1" dirty="0" smtClean="0"/>
              <a:t>공부목적에 대한 </a:t>
            </a:r>
            <a:r>
              <a:rPr lang="ko-KR" altLang="en-US" b="1" dirty="0" err="1" smtClean="0"/>
              <a:t>노우와이</a:t>
            </a:r>
            <a:r>
              <a:rPr lang="en-US" altLang="ko-KR" b="1" dirty="0" smtClean="0"/>
              <a:t>(know-why)</a:t>
            </a:r>
            <a:r>
              <a:rPr lang="ko-KR" altLang="en-US" b="1" dirty="0" smtClean="0"/>
              <a:t>를</a:t>
            </a:r>
            <a:endParaRPr lang="ko-KR" altLang="en-US" dirty="0" smtClean="0"/>
          </a:p>
          <a:p>
            <a:r>
              <a:rPr lang="ko-KR" altLang="en-US" b="1" dirty="0" smtClean="0"/>
              <a:t>집적하고 체득하여 깨우치게 되므로</a:t>
            </a:r>
            <a:endParaRPr lang="ko-KR" altLang="en-US" dirty="0" smtClean="0"/>
          </a:p>
          <a:p>
            <a:r>
              <a:rPr lang="ko-KR" altLang="en-US" b="1" dirty="0" smtClean="0"/>
              <a:t>많은 유익과 지속적인 자기개선과 자아개혁으로</a:t>
            </a:r>
            <a:endParaRPr lang="ko-KR" altLang="en-US" dirty="0" smtClean="0"/>
          </a:p>
          <a:p>
            <a:r>
              <a:rPr lang="ko-KR" altLang="en-US" b="1" dirty="0" smtClean="0"/>
              <a:t>꾸준한 학습향상이 진행될 것입니다</a:t>
            </a:r>
            <a:r>
              <a:rPr lang="en-US" altLang="ko-KR" b="1" dirty="0" smtClean="0"/>
              <a:t>.</a:t>
            </a:r>
            <a:endParaRPr lang="ko-KR" altLang="en-US" dirty="0" smtClean="0"/>
          </a:p>
          <a:p>
            <a:r>
              <a:rPr lang="ko-KR" altLang="en-US" dirty="0" smtClean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sz="2400" dirty="0" smtClean="0"/>
              <a:t>16</a:t>
            </a:r>
            <a:r>
              <a:rPr lang="ko-KR" altLang="en-US" sz="2400" dirty="0" err="1" smtClean="0"/>
              <a:t>년간공부달인</a:t>
            </a:r>
            <a:r>
              <a:rPr lang="en-US" altLang="ko-KR" sz="2400" dirty="0" smtClean="0"/>
              <a:t>~</a:t>
            </a:r>
            <a:r>
              <a:rPr lang="ko-KR" altLang="en-US" sz="2400" dirty="0" smtClean="0"/>
              <a:t>수학 자기주도학습조사양식 및 방법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나는 과연 스펀지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흡수는 잘하나 금방 망각</a:t>
            </a:r>
            <a:r>
              <a:rPr lang="en-US" altLang="ko-KR" dirty="0" smtClean="0"/>
              <a:t>&gt;</a:t>
            </a:r>
            <a:r>
              <a:rPr lang="ko-KR" altLang="en-US" dirty="0" smtClean="0"/>
              <a:t>형인지</a:t>
            </a:r>
            <a:r>
              <a:rPr lang="en-US" altLang="ko-KR" dirty="0" smtClean="0"/>
              <a:t>, </a:t>
            </a:r>
          </a:p>
          <a:p>
            <a:r>
              <a:rPr lang="ko-KR" altLang="en-US" dirty="0" smtClean="0"/>
              <a:t>      </a:t>
            </a:r>
            <a:r>
              <a:rPr lang="ko-KR" altLang="en-US" dirty="0" err="1" smtClean="0"/>
              <a:t>방수천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아예 흡수가 안됨</a:t>
            </a:r>
            <a:r>
              <a:rPr lang="en-US" altLang="ko-KR" dirty="0" smtClean="0"/>
              <a:t>&gt;</a:t>
            </a:r>
            <a:r>
              <a:rPr lang="ko-KR" altLang="en-US" dirty="0" smtClean="0"/>
              <a:t>형인지</a:t>
            </a:r>
            <a:r>
              <a:rPr lang="en-US" altLang="ko-KR" dirty="0" smtClean="0"/>
              <a:t>,</a:t>
            </a:r>
          </a:p>
          <a:p>
            <a:r>
              <a:rPr lang="en-US" altLang="ko-KR" dirty="0" smtClean="0"/>
              <a:t>  </a:t>
            </a:r>
          </a:p>
          <a:p>
            <a:r>
              <a:rPr lang="ko-KR" altLang="en-US" dirty="0" smtClean="0"/>
              <a:t>체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가루를 곱게 쳐내거나 액체를 받아 내리는 데 </a:t>
            </a:r>
            <a:endParaRPr lang="en-US" altLang="ko-KR" dirty="0" smtClean="0"/>
          </a:p>
          <a:p>
            <a:r>
              <a:rPr lang="en-US" altLang="ko-KR" dirty="0" smtClean="0"/>
              <a:t>     </a:t>
            </a:r>
            <a:r>
              <a:rPr lang="ko-KR" altLang="en-US" dirty="0" smtClean="0"/>
              <a:t>쓰는 기구로 </a:t>
            </a:r>
          </a:p>
          <a:p>
            <a:r>
              <a:rPr lang="ko-KR" altLang="en-US" dirty="0" smtClean="0"/>
              <a:t>     학습알갱이</a:t>
            </a:r>
            <a:r>
              <a:rPr lang="en-US" altLang="ko-KR" dirty="0" smtClean="0"/>
              <a:t>(</a:t>
            </a:r>
            <a:r>
              <a:rPr lang="ko-KR" altLang="en-US" dirty="0" smtClean="0"/>
              <a:t>요점 및 주요사항</a:t>
            </a:r>
            <a:r>
              <a:rPr lang="en-US" altLang="ko-KR" dirty="0" smtClean="0"/>
              <a:t>)</a:t>
            </a:r>
            <a:r>
              <a:rPr lang="ko-KR" altLang="en-US" dirty="0" smtClean="0"/>
              <a:t>만 </a:t>
            </a:r>
            <a:endParaRPr lang="en-US" altLang="ko-KR" dirty="0" smtClean="0"/>
          </a:p>
          <a:p>
            <a:r>
              <a:rPr lang="en-US" altLang="ko-KR" dirty="0" smtClean="0"/>
              <a:t>     </a:t>
            </a:r>
            <a:r>
              <a:rPr lang="ko-KR" altLang="en-US" dirty="0" smtClean="0"/>
              <a:t>골라내는 공부력</a:t>
            </a:r>
            <a:r>
              <a:rPr lang="en-US" altLang="ko-KR" dirty="0" smtClean="0"/>
              <a:t>&gt;</a:t>
            </a:r>
            <a:r>
              <a:rPr lang="ko-KR" altLang="en-US" dirty="0" smtClean="0"/>
              <a:t>형인지</a:t>
            </a:r>
            <a:r>
              <a:rPr lang="en-US" altLang="ko-KR" dirty="0" smtClean="0"/>
              <a:t>,</a:t>
            </a:r>
          </a:p>
          <a:p>
            <a:r>
              <a:rPr lang="en-US" altLang="ko-KR" dirty="0" smtClean="0"/>
              <a:t> </a:t>
            </a:r>
          </a:p>
          <a:p>
            <a:r>
              <a:rPr lang="ko-KR" altLang="en-US" dirty="0" smtClean="0"/>
              <a:t>통발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공부에 빠지면 그곳에서만 지냄</a:t>
            </a:r>
            <a:r>
              <a:rPr lang="en-US" altLang="ko-KR" dirty="0" smtClean="0"/>
              <a:t>,</a:t>
            </a:r>
          </a:p>
          <a:p>
            <a:r>
              <a:rPr lang="en-US" altLang="ko-KR" dirty="0" smtClean="0"/>
              <a:t>       </a:t>
            </a:r>
            <a:r>
              <a:rPr lang="ko-KR" altLang="en-US" dirty="0" smtClean="0"/>
              <a:t>그야말로 책벌레</a:t>
            </a:r>
            <a:r>
              <a:rPr lang="en-US" altLang="ko-KR" dirty="0" smtClean="0"/>
              <a:t>,</a:t>
            </a:r>
            <a:r>
              <a:rPr lang="ko-KR" altLang="en-US" dirty="0" smtClean="0"/>
              <a:t>공부의 달인</a:t>
            </a:r>
            <a:r>
              <a:rPr lang="en-US" altLang="ko-KR" dirty="0" smtClean="0"/>
              <a:t>&gt;</a:t>
            </a:r>
            <a:r>
              <a:rPr lang="ko-KR" altLang="en-US" dirty="0" smtClean="0"/>
              <a:t>형인지  </a:t>
            </a:r>
          </a:p>
          <a:p>
            <a:r>
              <a:rPr lang="ko-KR" altLang="en-US" dirty="0" smtClean="0"/>
              <a:t>       엄밀히 분석해 보고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주제별 월간 수학 자기주도학습 </a:t>
            </a:r>
            <a:r>
              <a:rPr lang="en-US" altLang="ko-KR" dirty="0" smtClean="0"/>
              <a:t>&lt;&lt;&lt; </a:t>
            </a:r>
            <a:r>
              <a:rPr lang="ko-KR" altLang="en-US" dirty="0" smtClean="0"/>
              <a:t>월간 </a:t>
            </a:r>
            <a:r>
              <a:rPr lang="ko-KR" altLang="en-US" dirty="0" err="1" smtClean="0"/>
              <a:t>수학동아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endParaRPr lang="en-US" altLang="ko-KR" b="1" dirty="0" smtClean="0">
              <a:hlinkClick r:id="rId2"/>
            </a:endParaRPr>
          </a:p>
          <a:p>
            <a:endParaRPr lang="en-US" altLang="ko-KR" b="1" dirty="0" smtClean="0">
              <a:hlinkClick r:id="rId2"/>
            </a:endParaRPr>
          </a:p>
          <a:p>
            <a:r>
              <a:rPr lang="en-US" altLang="ko-KR" b="1" dirty="0" smtClean="0">
                <a:hlinkClick r:id="rId2"/>
              </a:rPr>
              <a:t>http://math.dongascience.com/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자기주도학습배움이</a:t>
            </a:r>
            <a:r>
              <a:rPr lang="ko-KR" altLang="en-US" dirty="0" smtClean="0"/>
              <a:t>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self directed learner </a:t>
            </a:r>
            <a:br>
              <a:rPr lang="en-US" altLang="ko-KR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en-US" altLang="ko-KR" dirty="0" smtClean="0"/>
              <a:t>• </a:t>
            </a:r>
            <a:r>
              <a:rPr lang="en-US" altLang="ko-KR" u="sng" dirty="0" smtClean="0">
                <a:hlinkClick r:id="rId2"/>
              </a:rPr>
              <a:t>The </a:t>
            </a:r>
            <a:r>
              <a:rPr lang="en-US" altLang="ko-KR" b="1" u="sng" dirty="0" smtClean="0">
                <a:hlinkClick r:id="rId2"/>
              </a:rPr>
              <a:t>Self</a:t>
            </a:r>
            <a:r>
              <a:rPr lang="en-US" altLang="ko-KR" u="sng" dirty="0" smtClean="0">
                <a:hlinkClick r:id="rId2"/>
              </a:rPr>
              <a:t>-</a:t>
            </a:r>
            <a:r>
              <a:rPr lang="en-US" altLang="ko-KR" b="1" u="sng" dirty="0" smtClean="0">
                <a:hlinkClick r:id="rId2"/>
              </a:rPr>
              <a:t>Directed Learner</a:t>
            </a:r>
            <a:r>
              <a:rPr lang="en-US" altLang="ko-KR" u="sng" dirty="0" smtClean="0">
                <a:hlinkClick r:id="rId2"/>
              </a:rPr>
              <a:t>. Helping Children To Learn Series.</a:t>
            </a:r>
            <a:endParaRPr lang="en-US" altLang="ko-KR" dirty="0" smtClean="0"/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• </a:t>
            </a:r>
            <a:r>
              <a:rPr lang="en-US" altLang="ko-KR" u="sng" dirty="0" smtClean="0">
                <a:hlinkClick r:id="rId3"/>
              </a:rPr>
              <a:t>Can a </a:t>
            </a:r>
            <a:r>
              <a:rPr lang="en-US" altLang="ko-KR" b="1" u="sng" dirty="0" smtClean="0">
                <a:hlinkClick r:id="rId3"/>
              </a:rPr>
              <a:t>Self</a:t>
            </a:r>
            <a:r>
              <a:rPr lang="en-US" altLang="ko-KR" u="sng" dirty="0" smtClean="0">
                <a:hlinkClick r:id="rId3"/>
              </a:rPr>
              <a:t>-</a:t>
            </a:r>
            <a:r>
              <a:rPr lang="en-US" altLang="ko-KR" b="1" u="sng" dirty="0" smtClean="0">
                <a:hlinkClick r:id="rId3"/>
              </a:rPr>
              <a:t>Directed Learner</a:t>
            </a:r>
            <a:r>
              <a:rPr lang="en-US" altLang="ko-KR" u="sng" dirty="0" smtClean="0">
                <a:hlinkClick r:id="rId3"/>
              </a:rPr>
              <a:t> Be Independent, Autonomous and </a:t>
            </a:r>
            <a:r>
              <a:rPr lang="en-US" altLang="ko-KR" b="1" u="sng" dirty="0" smtClean="0">
                <a:hlinkClick r:id="rId3"/>
              </a:rPr>
              <a:t>...</a:t>
            </a:r>
            <a:endParaRPr lang="en-US" altLang="ko-KR" dirty="0" smtClean="0"/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• </a:t>
            </a:r>
            <a:r>
              <a:rPr lang="en-US" altLang="ko-KR" u="sng" dirty="0" smtClean="0">
                <a:hlinkClick r:id="rId4"/>
              </a:rPr>
              <a:t>30 THINGS WE KNOW FOR SURE ABOUT ADULT </a:t>
            </a:r>
            <a:r>
              <a:rPr lang="en-US" altLang="ko-KR" b="1" u="sng" dirty="0" smtClean="0">
                <a:hlinkClick r:id="rId4"/>
              </a:rPr>
              <a:t>LEARNING</a:t>
            </a:r>
            <a:endParaRPr lang="en-US" altLang="ko-KR" dirty="0" smtClean="0"/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• </a:t>
            </a:r>
            <a:r>
              <a:rPr lang="en-US" altLang="ko-KR" u="sng" dirty="0" smtClean="0">
                <a:hlinkClick r:id="rId5"/>
              </a:rPr>
              <a:t>Internet </a:t>
            </a:r>
            <a:r>
              <a:rPr lang="en-US" altLang="ko-KR" b="1" u="sng" dirty="0" smtClean="0">
                <a:hlinkClick r:id="rId5"/>
              </a:rPr>
              <a:t>Self</a:t>
            </a:r>
            <a:r>
              <a:rPr lang="en-US" altLang="ko-KR" u="sng" dirty="0" smtClean="0">
                <a:hlinkClick r:id="rId5"/>
              </a:rPr>
              <a:t>-empowerment -Becoming a </a:t>
            </a:r>
            <a:r>
              <a:rPr lang="en-US" altLang="ko-KR" b="1" u="sng" dirty="0" smtClean="0">
                <a:hlinkClick r:id="rId5"/>
              </a:rPr>
              <a:t>Self</a:t>
            </a:r>
            <a:r>
              <a:rPr lang="en-US" altLang="ko-KR" u="sng" dirty="0" smtClean="0">
                <a:hlinkClick r:id="rId5"/>
              </a:rPr>
              <a:t>-</a:t>
            </a:r>
            <a:r>
              <a:rPr lang="en-US" altLang="ko-KR" b="1" u="sng" dirty="0" smtClean="0">
                <a:hlinkClick r:id="rId5"/>
              </a:rPr>
              <a:t>directed Learner</a:t>
            </a:r>
            <a:endParaRPr lang="en-US" altLang="ko-KR" dirty="0" smtClean="0"/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• </a:t>
            </a:r>
            <a:r>
              <a:rPr lang="en-US" altLang="ko-KR" u="sng" dirty="0" smtClean="0">
                <a:hlinkClick r:id="rId6"/>
              </a:rPr>
              <a:t>Helping </a:t>
            </a:r>
            <a:r>
              <a:rPr lang="en-US" altLang="ko-KR" b="1" u="sng" dirty="0" smtClean="0">
                <a:hlinkClick r:id="rId6"/>
              </a:rPr>
              <a:t>Learners</a:t>
            </a:r>
            <a:r>
              <a:rPr lang="en-US" altLang="ko-KR" u="sng" dirty="0" smtClean="0">
                <a:hlinkClick r:id="rId6"/>
              </a:rPr>
              <a:t> Become </a:t>
            </a:r>
            <a:r>
              <a:rPr lang="en-US" altLang="ko-KR" b="1" u="sng" dirty="0" smtClean="0">
                <a:hlinkClick r:id="rId6"/>
              </a:rPr>
              <a:t>Self</a:t>
            </a:r>
            <a:r>
              <a:rPr lang="en-US" altLang="ko-KR" u="sng" dirty="0" smtClean="0">
                <a:hlinkClick r:id="rId6"/>
              </a:rPr>
              <a:t>-Motivated, </a:t>
            </a:r>
            <a:r>
              <a:rPr lang="en-US" altLang="ko-KR" b="1" u="sng" dirty="0" smtClean="0">
                <a:hlinkClick r:id="rId6"/>
              </a:rPr>
              <a:t>Self</a:t>
            </a:r>
            <a:r>
              <a:rPr lang="en-US" altLang="ko-KR" u="sng" dirty="0" smtClean="0">
                <a:hlinkClick r:id="rId6"/>
              </a:rPr>
              <a:t>-</a:t>
            </a:r>
            <a:r>
              <a:rPr lang="en-US" altLang="ko-KR" b="1" u="sng" dirty="0" smtClean="0">
                <a:hlinkClick r:id="rId6"/>
              </a:rPr>
              <a:t>Directed</a:t>
            </a:r>
            <a:r>
              <a:rPr lang="en-US" altLang="ko-KR" u="sng" dirty="0" smtClean="0">
                <a:hlinkClick r:id="rId6"/>
              </a:rPr>
              <a:t>, ...</a:t>
            </a:r>
            <a:endParaRPr lang="en-US" altLang="ko-KR" dirty="0" smtClean="0"/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• </a:t>
            </a:r>
            <a:r>
              <a:rPr lang="en-US" altLang="ko-KR" u="sng" dirty="0" smtClean="0">
                <a:hlinkClick r:id="rId7"/>
              </a:rPr>
              <a:t>Teaching </a:t>
            </a:r>
            <a:r>
              <a:rPr lang="en-US" altLang="ko-KR" b="1" u="sng" dirty="0" smtClean="0">
                <a:hlinkClick r:id="rId7"/>
              </a:rPr>
              <a:t>Learners</a:t>
            </a:r>
            <a:r>
              <a:rPr lang="en-US" altLang="ko-KR" u="sng" dirty="0" smtClean="0">
                <a:hlinkClick r:id="rId7"/>
              </a:rPr>
              <a:t> To Be </a:t>
            </a:r>
            <a:r>
              <a:rPr lang="en-US" altLang="ko-KR" b="1" u="sng" dirty="0" smtClean="0">
                <a:hlinkClick r:id="rId7"/>
              </a:rPr>
              <a:t>Self</a:t>
            </a:r>
            <a:r>
              <a:rPr lang="en-US" altLang="ko-KR" u="sng" dirty="0" smtClean="0">
                <a:hlinkClick r:id="rId7"/>
              </a:rPr>
              <a:t>-</a:t>
            </a:r>
            <a:r>
              <a:rPr lang="en-US" altLang="ko-KR" b="1" u="sng" dirty="0" smtClean="0">
                <a:hlinkClick r:id="rId7"/>
              </a:rPr>
              <a:t>Directed</a:t>
            </a:r>
            <a:r>
              <a:rPr lang="en-US" altLang="ko-KR" u="sng" dirty="0" smtClean="0">
                <a:hlinkClick r:id="rId7"/>
              </a:rPr>
              <a:t> -- Grow 41 (3): 125 -- ...</a:t>
            </a:r>
            <a:endParaRPr lang="en-US" altLang="ko-KR" dirty="0" smtClean="0"/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• </a:t>
            </a:r>
            <a:r>
              <a:rPr lang="en-US" altLang="ko-KR" u="sng" dirty="0" smtClean="0">
                <a:hlinkClick r:id="rId8"/>
              </a:rPr>
              <a:t>T-Square for the </a:t>
            </a:r>
            <a:r>
              <a:rPr lang="en-US" altLang="ko-KR" b="1" u="sng" dirty="0" smtClean="0">
                <a:hlinkClick r:id="rId8"/>
              </a:rPr>
              <a:t>Self</a:t>
            </a:r>
            <a:r>
              <a:rPr lang="en-US" altLang="ko-KR" u="sng" dirty="0" smtClean="0">
                <a:hlinkClick r:id="rId8"/>
              </a:rPr>
              <a:t>-</a:t>
            </a:r>
            <a:r>
              <a:rPr lang="en-US" altLang="ko-KR" b="1" u="sng" dirty="0" smtClean="0">
                <a:hlinkClick r:id="rId8"/>
              </a:rPr>
              <a:t>Directed Learner</a:t>
            </a:r>
            <a:endParaRPr lang="en-US" altLang="ko-KR" dirty="0" smtClean="0"/>
          </a:p>
          <a:p>
            <a:r>
              <a:rPr lang="en-US" altLang="ko-KR" dirty="0" smtClean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400" dirty="0" smtClean="0"/>
              <a:t>자기주도학습이란 무엇인가</a:t>
            </a:r>
            <a:r>
              <a:rPr lang="en-US" altLang="ko-KR" sz="2400" dirty="0" smtClean="0"/>
              <a:t>? </a:t>
            </a:r>
            <a:br>
              <a:rPr lang="en-US" altLang="ko-KR" sz="2400" dirty="0" smtClean="0"/>
            </a:br>
            <a:r>
              <a:rPr lang="en-US" altLang="ko-KR" sz="2400" dirty="0" smtClean="0"/>
              <a:t>what is self-directed learning? 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en-US" altLang="ko-KR" b="1" u="sng" dirty="0" smtClean="0">
                <a:hlinkClick r:id="rId2"/>
              </a:rPr>
              <a:t>Self-Directed Learning</a:t>
            </a:r>
            <a:endParaRPr lang="en-US" altLang="ko-KR" b="1" dirty="0" smtClean="0"/>
          </a:p>
          <a:p>
            <a:r>
              <a:rPr lang="en-US" altLang="ko-KR" dirty="0" smtClean="0"/>
              <a:t> </a:t>
            </a:r>
          </a:p>
          <a:p>
            <a:r>
              <a:rPr lang="en-US" altLang="ko-KR" b="1" dirty="0" smtClean="0"/>
              <a:t>• </a:t>
            </a:r>
            <a:r>
              <a:rPr lang="en-US" altLang="ko-KR" b="1" u="sng" dirty="0" smtClean="0">
                <a:hlinkClick r:id="rId3"/>
              </a:rPr>
              <a:t>Self</a:t>
            </a:r>
            <a:r>
              <a:rPr lang="en-US" altLang="ko-KR" u="sng" dirty="0" smtClean="0">
                <a:hlinkClick r:id="rId3"/>
              </a:rPr>
              <a:t>-</a:t>
            </a:r>
            <a:r>
              <a:rPr lang="en-US" altLang="ko-KR" b="1" u="sng" dirty="0" smtClean="0">
                <a:hlinkClick r:id="rId3"/>
              </a:rPr>
              <a:t>Directed Learning</a:t>
            </a:r>
            <a:r>
              <a:rPr lang="en-US" altLang="ko-KR" u="sng" dirty="0" smtClean="0">
                <a:hlinkClick r:id="rId3"/>
              </a:rPr>
              <a:t> Web Page</a:t>
            </a:r>
            <a:endParaRPr lang="en-US" altLang="ko-KR" dirty="0" smtClean="0"/>
          </a:p>
          <a:p>
            <a:r>
              <a:rPr lang="en-US" altLang="ko-KR" dirty="0" smtClean="0"/>
              <a:t> </a:t>
            </a:r>
          </a:p>
          <a:p>
            <a:r>
              <a:rPr lang="en-US" altLang="ko-KR" b="1" dirty="0" smtClean="0"/>
              <a:t>• </a:t>
            </a:r>
            <a:r>
              <a:rPr lang="en-US" altLang="ko-KR" b="1" u="sng" dirty="0" smtClean="0">
                <a:hlinkClick r:id="rId4"/>
              </a:rPr>
              <a:t>Self</a:t>
            </a:r>
            <a:r>
              <a:rPr lang="en-US" altLang="ko-KR" u="sng" dirty="0" smtClean="0">
                <a:hlinkClick r:id="rId4"/>
              </a:rPr>
              <a:t>-</a:t>
            </a:r>
            <a:r>
              <a:rPr lang="en-US" altLang="ko-KR" b="1" u="sng" dirty="0" smtClean="0">
                <a:hlinkClick r:id="rId4"/>
              </a:rPr>
              <a:t>Directed Learning</a:t>
            </a:r>
            <a:r>
              <a:rPr lang="en-US" altLang="ko-KR" u="sng" dirty="0" smtClean="0">
                <a:hlinkClick r:id="rId4"/>
              </a:rPr>
              <a:t> - Teaching, Education, </a:t>
            </a:r>
            <a:r>
              <a:rPr lang="en-US" altLang="ko-KR" b="1" u="sng" dirty="0" smtClean="0">
                <a:hlinkClick r:id="rId4"/>
              </a:rPr>
              <a:t>Learning</a:t>
            </a:r>
            <a:endParaRPr lang="en-US" altLang="ko-KR" dirty="0" smtClean="0"/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• </a:t>
            </a:r>
            <a:r>
              <a:rPr lang="en-US" altLang="ko-KR" u="sng" dirty="0" smtClean="0">
                <a:hlinkClick r:id="rId5"/>
              </a:rPr>
              <a:t>Active </a:t>
            </a:r>
            <a:r>
              <a:rPr lang="en-US" altLang="ko-KR" b="1" u="sng" dirty="0" smtClean="0">
                <a:hlinkClick r:id="rId5"/>
              </a:rPr>
              <a:t>Learning</a:t>
            </a:r>
            <a:r>
              <a:rPr lang="en-US" altLang="ko-KR" u="sng" dirty="0" smtClean="0">
                <a:hlinkClick r:id="rId5"/>
              </a:rPr>
              <a:t> - </a:t>
            </a:r>
            <a:r>
              <a:rPr lang="en-US" altLang="ko-KR" b="1" u="sng" dirty="0" smtClean="0">
                <a:hlinkClick r:id="rId5"/>
              </a:rPr>
              <a:t>Self</a:t>
            </a:r>
            <a:r>
              <a:rPr lang="en-US" altLang="ko-KR" u="sng" dirty="0" smtClean="0">
                <a:hlinkClick r:id="rId5"/>
              </a:rPr>
              <a:t>-</a:t>
            </a:r>
            <a:r>
              <a:rPr lang="en-US" altLang="ko-KR" b="1" u="sng" dirty="0" smtClean="0">
                <a:hlinkClick r:id="rId5"/>
              </a:rPr>
              <a:t>Directed</a:t>
            </a:r>
            <a:r>
              <a:rPr lang="en-US" altLang="ko-KR" u="sng" dirty="0" smtClean="0">
                <a:hlinkClick r:id="rId5"/>
              </a:rPr>
              <a:t>/Contract </a:t>
            </a:r>
            <a:r>
              <a:rPr lang="en-US" altLang="ko-KR" b="1" u="sng" dirty="0" smtClean="0">
                <a:hlinkClick r:id="rId5"/>
              </a:rPr>
              <a:t>Learning</a:t>
            </a:r>
            <a:endParaRPr lang="en-US" altLang="ko-KR" dirty="0" smtClean="0"/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• </a:t>
            </a:r>
            <a:r>
              <a:rPr lang="en-US" altLang="ko-KR" u="sng" dirty="0" smtClean="0">
                <a:hlinkClick r:id="rId6"/>
              </a:rPr>
              <a:t>Welcome to the Official Homepage of the International Society ...</a:t>
            </a:r>
            <a:endParaRPr lang="en-US" altLang="ko-KR" dirty="0" smtClean="0"/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• </a:t>
            </a:r>
            <a:r>
              <a:rPr lang="en-US" altLang="ko-KR" u="sng" dirty="0" smtClean="0">
                <a:hlinkClick r:id="rId7"/>
              </a:rPr>
              <a:t>Supporting and Facilitating </a:t>
            </a:r>
            <a:r>
              <a:rPr lang="en-US" altLang="ko-KR" b="1" u="sng" dirty="0" smtClean="0">
                <a:hlinkClick r:id="rId7"/>
              </a:rPr>
              <a:t>Self</a:t>
            </a:r>
            <a:r>
              <a:rPr lang="en-US" altLang="ko-KR" u="sng" dirty="0" smtClean="0">
                <a:hlinkClick r:id="rId7"/>
              </a:rPr>
              <a:t>-</a:t>
            </a:r>
            <a:r>
              <a:rPr lang="en-US" altLang="ko-KR" b="1" u="sng" dirty="0" smtClean="0">
                <a:hlinkClick r:id="rId7"/>
              </a:rPr>
              <a:t>Directed Learning</a:t>
            </a:r>
            <a:endParaRPr lang="en-US" altLang="ko-KR" dirty="0" smtClean="0"/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• </a:t>
            </a:r>
            <a:r>
              <a:rPr lang="en-US" altLang="ko-KR" u="sng" dirty="0" smtClean="0">
                <a:hlinkClick r:id="rId8"/>
              </a:rPr>
              <a:t>SKILLS for </a:t>
            </a:r>
            <a:r>
              <a:rPr lang="en-US" altLang="ko-KR" b="1" u="sng" dirty="0" smtClean="0">
                <a:hlinkClick r:id="rId8"/>
              </a:rPr>
              <a:t>SELF</a:t>
            </a:r>
            <a:r>
              <a:rPr lang="en-US" altLang="ko-KR" u="sng" dirty="0" smtClean="0">
                <a:hlinkClick r:id="rId8"/>
              </a:rPr>
              <a:t>-</a:t>
            </a:r>
            <a:r>
              <a:rPr lang="en-US" altLang="ko-KR" b="1" u="sng" dirty="0" smtClean="0">
                <a:hlinkClick r:id="rId8"/>
              </a:rPr>
              <a:t>DIRECTED LEARNING</a:t>
            </a:r>
            <a:endParaRPr lang="en-US" altLang="ko-KR" dirty="0" smtClean="0"/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• </a:t>
            </a:r>
            <a:r>
              <a:rPr lang="en-US" altLang="ko-KR" u="sng" dirty="0" smtClean="0">
                <a:hlinkClick r:id="rId9"/>
              </a:rPr>
              <a:t>Strong Value of </a:t>
            </a:r>
            <a:r>
              <a:rPr lang="en-US" altLang="ko-KR" b="1" u="sng" dirty="0" smtClean="0">
                <a:hlinkClick r:id="rId9"/>
              </a:rPr>
              <a:t>Self</a:t>
            </a:r>
            <a:r>
              <a:rPr lang="en-US" altLang="ko-KR" u="sng" dirty="0" smtClean="0">
                <a:hlinkClick r:id="rId9"/>
              </a:rPr>
              <a:t>-</a:t>
            </a:r>
            <a:r>
              <a:rPr lang="en-US" altLang="ko-KR" b="1" u="sng" dirty="0" smtClean="0">
                <a:hlinkClick r:id="rId9"/>
              </a:rPr>
              <a:t>Directed Learning</a:t>
            </a:r>
            <a:r>
              <a:rPr lang="en-US" altLang="ko-KR" u="sng" dirty="0" smtClean="0">
                <a:hlinkClick r:id="rId9"/>
              </a:rPr>
              <a:t> in the Workplace:</a:t>
            </a:r>
            <a:endParaRPr lang="en-US" altLang="ko-KR" dirty="0" smtClean="0"/>
          </a:p>
          <a:p>
            <a:r>
              <a:rPr lang="en-US" altLang="ko-KR" dirty="0" smtClean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o-KR" altLang="en-US" dirty="0" smtClean="0"/>
              <a:t>자기주도학습 계획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self-directed learning plan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en-US" altLang="ko-KR" u="sng" dirty="0" smtClean="0">
                <a:hlinkClick r:id="rId2"/>
              </a:rPr>
              <a:t>Yale University </a:t>
            </a:r>
            <a:r>
              <a:rPr lang="en-US" altLang="ko-KR" u="sng" dirty="0" err="1" smtClean="0">
                <a:hlinkClick r:id="rId2"/>
              </a:rPr>
              <a:t>LibraryDeveloping</a:t>
            </a:r>
            <a:r>
              <a:rPr lang="en-US" altLang="ko-KR" u="sng" dirty="0" smtClean="0">
                <a:hlinkClick r:id="rId2"/>
              </a:rPr>
              <a:t> Your </a:t>
            </a:r>
            <a:r>
              <a:rPr lang="en-US" altLang="ko-KR" b="1" u="sng" dirty="0" smtClean="0">
                <a:hlinkClick r:id="rId2"/>
              </a:rPr>
              <a:t>Learning Plan</a:t>
            </a:r>
            <a:endParaRPr lang="en-US" altLang="ko-KR" dirty="0" smtClean="0"/>
          </a:p>
          <a:p>
            <a:r>
              <a:rPr lang="en-US" altLang="ko-KR" dirty="0" smtClean="0"/>
              <a:t> </a:t>
            </a:r>
          </a:p>
          <a:p>
            <a:r>
              <a:rPr lang="en-US" altLang="ko-KR" b="1" dirty="0" smtClean="0"/>
              <a:t>• </a:t>
            </a:r>
            <a:r>
              <a:rPr lang="en-US" altLang="ko-KR" b="1" u="sng" dirty="0" smtClean="0">
                <a:hlinkClick r:id="rId3"/>
              </a:rPr>
              <a:t>Self</a:t>
            </a:r>
            <a:r>
              <a:rPr lang="en-US" altLang="ko-KR" u="sng" dirty="0" smtClean="0">
                <a:hlinkClick r:id="rId3"/>
              </a:rPr>
              <a:t>-</a:t>
            </a:r>
            <a:r>
              <a:rPr lang="en-US" altLang="ko-KR" b="1" u="sng" dirty="0" smtClean="0">
                <a:hlinkClick r:id="rId3"/>
              </a:rPr>
              <a:t>Directed Learning Plan</a:t>
            </a:r>
            <a:r>
              <a:rPr lang="en-US" altLang="ko-KR" u="sng" dirty="0" smtClean="0">
                <a:hlinkClick r:id="rId3"/>
              </a:rPr>
              <a:t> - Volunteer Management Competencies</a:t>
            </a:r>
            <a:endParaRPr lang="en-US" altLang="ko-KR" dirty="0" smtClean="0"/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• </a:t>
            </a:r>
            <a:r>
              <a:rPr lang="en-US" altLang="ko-KR" u="sng" dirty="0" smtClean="0">
                <a:hlinkClick r:id="rId4"/>
              </a:rPr>
              <a:t>AFPM J </a:t>
            </a:r>
            <a:r>
              <a:rPr lang="en-US" altLang="ko-KR" u="sng" dirty="0" err="1" smtClean="0">
                <a:hlinkClick r:id="rId4"/>
              </a:rPr>
              <a:t>Vol</a:t>
            </a:r>
            <a:r>
              <a:rPr lang="en-US" altLang="ko-KR" u="sng" dirty="0" smtClean="0">
                <a:hlinkClick r:id="rId4"/>
              </a:rPr>
              <a:t> 3 No 1.pmd</a:t>
            </a:r>
            <a:endParaRPr lang="en-US" altLang="ko-KR" dirty="0" smtClean="0"/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• </a:t>
            </a:r>
            <a:r>
              <a:rPr lang="en-US" altLang="ko-KR" u="sng" dirty="0" smtClean="0">
                <a:hlinkClick r:id="rId5"/>
              </a:rPr>
              <a:t>N4330 </a:t>
            </a:r>
            <a:r>
              <a:rPr lang="en-US" altLang="ko-KR" b="1" u="sng" dirty="0" smtClean="0">
                <a:hlinkClick r:id="rId5"/>
              </a:rPr>
              <a:t>SELF</a:t>
            </a:r>
            <a:r>
              <a:rPr lang="en-US" altLang="ko-KR" u="sng" dirty="0" smtClean="0">
                <a:hlinkClick r:id="rId5"/>
              </a:rPr>
              <a:t>-</a:t>
            </a:r>
            <a:r>
              <a:rPr lang="en-US" altLang="ko-KR" b="1" u="sng" dirty="0" smtClean="0">
                <a:hlinkClick r:id="rId5"/>
              </a:rPr>
              <a:t>DIRECTED LEARNING</a:t>
            </a:r>
            <a:r>
              <a:rPr lang="en-US" altLang="ko-KR" u="sng" dirty="0" smtClean="0">
                <a:hlinkClick r:id="rId5"/>
              </a:rPr>
              <a:t> COURSE </a:t>
            </a:r>
            <a:r>
              <a:rPr lang="en-US" altLang="ko-KR" u="sng" dirty="0" err="1" smtClean="0">
                <a:hlinkClick r:id="rId5"/>
              </a:rPr>
              <a:t>Course</a:t>
            </a:r>
            <a:r>
              <a:rPr lang="en-US" altLang="ko-KR" u="sng" dirty="0" smtClean="0">
                <a:hlinkClick r:id="rId5"/>
              </a:rPr>
              <a:t> </a:t>
            </a:r>
            <a:r>
              <a:rPr lang="en-US" altLang="ko-KR" u="sng" dirty="0" err="1" smtClean="0">
                <a:hlinkClick r:id="rId5"/>
              </a:rPr>
              <a:t>Descrip</a:t>
            </a:r>
            <a:r>
              <a:rPr lang="en-US" altLang="ko-KR" u="sng" dirty="0" smtClean="0">
                <a:hlinkClick r:id="rId5"/>
              </a:rPr>
              <a:t>...</a:t>
            </a:r>
            <a:endParaRPr lang="en-US" altLang="ko-KR" dirty="0" smtClean="0"/>
          </a:p>
          <a:p>
            <a:r>
              <a:rPr lang="en-US" altLang="ko-KR" dirty="0" smtClean="0"/>
              <a:t>  </a:t>
            </a:r>
          </a:p>
          <a:p>
            <a:r>
              <a:rPr lang="en-US" altLang="ko-KR" dirty="0" smtClean="0"/>
              <a:t>• </a:t>
            </a:r>
            <a:r>
              <a:rPr lang="en-US" altLang="ko-KR" u="sng" dirty="0" smtClean="0">
                <a:hlinkClick r:id="rId6"/>
              </a:rPr>
              <a:t>Personal development </a:t>
            </a:r>
            <a:r>
              <a:rPr lang="en-US" altLang="ko-KR" b="1" u="sng" dirty="0" smtClean="0">
                <a:hlinkClick r:id="rId6"/>
              </a:rPr>
              <a:t>plans</a:t>
            </a:r>
            <a:r>
              <a:rPr lang="en-US" altLang="ko-KR" u="sng" dirty="0" smtClean="0">
                <a:hlinkClick r:id="rId6"/>
              </a:rPr>
              <a:t> and </a:t>
            </a:r>
            <a:r>
              <a:rPr lang="en-US" altLang="ko-KR" b="1" u="sng" dirty="0" smtClean="0">
                <a:hlinkClick r:id="rId6"/>
              </a:rPr>
              <a:t>self</a:t>
            </a:r>
            <a:r>
              <a:rPr lang="en-US" altLang="ko-KR" u="sng" dirty="0" smtClean="0">
                <a:hlinkClick r:id="rId6"/>
              </a:rPr>
              <a:t>-</a:t>
            </a:r>
            <a:r>
              <a:rPr lang="en-US" altLang="ko-KR" b="1" u="sng" dirty="0" smtClean="0">
                <a:hlinkClick r:id="rId6"/>
              </a:rPr>
              <a:t>directed learning</a:t>
            </a:r>
            <a:r>
              <a:rPr lang="en-US" altLang="ko-KR" u="sng" dirty="0" smtClean="0">
                <a:hlinkClick r:id="rId6"/>
              </a:rPr>
              <a:t> for </a:t>
            </a:r>
            <a:r>
              <a:rPr lang="en-US" altLang="ko-KR" b="1" u="sng" dirty="0" smtClean="0">
                <a:hlinkClick r:id="rId6"/>
              </a:rPr>
              <a:t>...</a:t>
            </a:r>
            <a:endParaRPr lang="en-US" altLang="ko-KR" dirty="0" smtClean="0"/>
          </a:p>
          <a:p>
            <a:r>
              <a:rPr lang="en-US" altLang="ko-KR" dirty="0" smtClean="0"/>
              <a:t> </a:t>
            </a:r>
          </a:p>
          <a:p>
            <a:r>
              <a:rPr lang="en-US" altLang="ko-KR" b="1" dirty="0" smtClean="0"/>
              <a:t>• </a:t>
            </a:r>
            <a:r>
              <a:rPr lang="en-US" altLang="ko-KR" b="1" u="sng" dirty="0" smtClean="0">
                <a:hlinkClick r:id="rId7"/>
              </a:rPr>
              <a:t>Self</a:t>
            </a:r>
            <a:r>
              <a:rPr lang="en-US" altLang="ko-KR" u="sng" dirty="0" smtClean="0">
                <a:hlinkClick r:id="rId7"/>
              </a:rPr>
              <a:t>-</a:t>
            </a:r>
            <a:r>
              <a:rPr lang="en-US" altLang="ko-KR" b="1" u="sng" dirty="0" smtClean="0">
                <a:hlinkClick r:id="rId7"/>
              </a:rPr>
              <a:t>Directed Learning</a:t>
            </a:r>
            <a:r>
              <a:rPr lang="en-US" altLang="ko-KR" u="sng" dirty="0" smtClean="0">
                <a:hlinkClick r:id="rId7"/>
              </a:rPr>
              <a:t>: The Quiet Revolution in Corporate ...</a:t>
            </a:r>
            <a:endParaRPr lang="en-US" altLang="ko-KR" dirty="0" smtClean="0"/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• </a:t>
            </a:r>
            <a:r>
              <a:rPr lang="en-US" altLang="ko-KR" u="sng" dirty="0" smtClean="0">
                <a:hlinkClick r:id="rId8"/>
              </a:rPr>
              <a:t>4. </a:t>
            </a:r>
            <a:r>
              <a:rPr lang="en-US" altLang="ko-KR" b="1" u="sng" dirty="0" smtClean="0">
                <a:hlinkClick r:id="rId8"/>
              </a:rPr>
              <a:t>Self</a:t>
            </a:r>
            <a:r>
              <a:rPr lang="en-US" altLang="ko-KR" u="sng" dirty="0" smtClean="0">
                <a:hlinkClick r:id="rId8"/>
              </a:rPr>
              <a:t>-</a:t>
            </a:r>
            <a:r>
              <a:rPr lang="en-US" altLang="ko-KR" b="1" u="sng" dirty="0" smtClean="0">
                <a:hlinkClick r:id="rId8"/>
              </a:rPr>
              <a:t>Directed Learning</a:t>
            </a:r>
            <a:r>
              <a:rPr lang="en-US" altLang="ko-KR" u="sng" dirty="0" smtClean="0">
                <a:hlinkClick r:id="rId8"/>
              </a:rPr>
              <a:t> and Individualized </a:t>
            </a:r>
            <a:r>
              <a:rPr lang="en-US" altLang="ko-KR" b="1" u="sng" dirty="0" smtClean="0">
                <a:hlinkClick r:id="rId8"/>
              </a:rPr>
              <a:t>Learning Plans</a:t>
            </a:r>
            <a:r>
              <a:rPr lang="en-US" altLang="ko-KR" u="sng" dirty="0" smtClean="0">
                <a:hlinkClick r:id="rId8"/>
              </a:rPr>
              <a:t> </a:t>
            </a:r>
            <a:r>
              <a:rPr lang="en-US" altLang="ko-KR" b="1" u="sng" dirty="0" smtClean="0">
                <a:hlinkClick r:id="rId8"/>
              </a:rPr>
              <a:t>...</a:t>
            </a:r>
            <a:endParaRPr lang="en-US" altLang="ko-KR" dirty="0" smtClean="0"/>
          </a:p>
          <a:p>
            <a:r>
              <a:rPr lang="en-US" altLang="ko-KR" dirty="0" smtClean="0"/>
              <a:t>  </a:t>
            </a:r>
            <a:endParaRPr lang="en-US" altLang="ko-KR" dirty="0"/>
          </a:p>
        </p:txBody>
      </p:sp>
    </p:spTree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800" dirty="0" smtClean="0"/>
              <a:t>자기주도학습 기술 </a:t>
            </a:r>
            <a:r>
              <a:rPr lang="en-US" altLang="ko-KR" sz="2800" dirty="0" smtClean="0"/>
              <a:t/>
            </a:r>
            <a:br>
              <a:rPr lang="en-US" altLang="ko-KR" sz="2800" dirty="0" smtClean="0"/>
            </a:br>
            <a:r>
              <a:rPr lang="en-US" altLang="ko-KR" sz="2800" dirty="0" smtClean="0"/>
              <a:t>SKILLS for SELF-DIRECTED LEARNING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endParaRPr lang="en-US" altLang="ko-KR" dirty="0" smtClean="0"/>
          </a:p>
          <a:p>
            <a:r>
              <a:rPr lang="en-US" altLang="ko-KR" b="1" u="sng" dirty="0" smtClean="0">
                <a:hlinkClick r:id="rId2"/>
              </a:rPr>
              <a:t>http://faculty-staff.ou.edu/L/Huey.B.Long-1/Articles/sd/selfdirected.html</a:t>
            </a:r>
            <a:endParaRPr lang="en-US" altLang="ko-KR" dirty="0" smtClean="0"/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b="1" dirty="0" smtClean="0"/>
              <a:t>Huey B. Long</a:t>
            </a:r>
            <a:br>
              <a:rPr lang="en-US" altLang="ko-KR" b="1" dirty="0" smtClean="0"/>
            </a:br>
            <a:r>
              <a:rPr lang="en-US" altLang="ko-KR" b="1" dirty="0" smtClean="0"/>
              <a:t>  </a:t>
            </a:r>
            <a:br>
              <a:rPr lang="en-US" altLang="ko-KR" b="1" dirty="0" smtClean="0"/>
            </a:br>
            <a:r>
              <a:rPr lang="en-US" altLang="ko-KR" b="1" dirty="0" smtClean="0"/>
              <a:t>  </a:t>
            </a:r>
            <a:br>
              <a:rPr lang="en-US" altLang="ko-KR" b="1" dirty="0" smtClean="0"/>
            </a:br>
            <a:endParaRPr lang="en-US" altLang="ko-KR" dirty="0" smtClean="0"/>
          </a:p>
          <a:p>
            <a:r>
              <a:rPr lang="en-US" altLang="ko-KR" b="1" dirty="0" smtClean="0"/>
              <a:t>SELF-DIRECTED LEARNING </a:t>
            </a:r>
            <a:br>
              <a:rPr lang="en-US" altLang="ko-KR" b="1" dirty="0" smtClean="0"/>
            </a:br>
            <a:r>
              <a:rPr lang="en-US" altLang="ko-KR" b="1" dirty="0" smtClean="0"/>
              <a:t>Self-directed learning is an increasingly popular topic. </a:t>
            </a:r>
            <a:endParaRPr lang="en-US" altLang="ko-KR" dirty="0" smtClean="0"/>
          </a:p>
          <a:p>
            <a:r>
              <a:rPr lang="en-US" altLang="ko-KR" b="1" dirty="0" smtClean="0"/>
              <a:t>Educators and trainers who are attracted to potential self-directed learning applications often have questions about the skills needed to be an effective self-directed learner. </a:t>
            </a:r>
            <a:endParaRPr lang="en-US" altLang="ko-KR" dirty="0" smtClean="0"/>
          </a:p>
          <a:p>
            <a:r>
              <a:rPr lang="en-US" altLang="ko-KR" dirty="0" smtClean="0"/>
              <a:t> </a:t>
            </a:r>
          </a:p>
          <a:p>
            <a:r>
              <a:rPr lang="en-US" altLang="ko-KR" b="1" dirty="0" smtClean="0"/>
              <a:t>Some answers are now available among the nuggets of information scattered through out a large body of research literature. </a:t>
            </a:r>
            <a:endParaRPr lang="en-US" altLang="ko-KR" dirty="0" smtClean="0"/>
          </a:p>
          <a:p>
            <a:r>
              <a:rPr lang="en-US" altLang="ko-KR" dirty="0" smtClean="0"/>
              <a:t> </a:t>
            </a:r>
          </a:p>
          <a:p>
            <a:r>
              <a:rPr lang="en-US" altLang="ko-KR" b="1" dirty="0" smtClean="0"/>
              <a:t>Some of the fundamental skills for self-directed learning reported in the research literature are identified in the following paragraphs. </a:t>
            </a:r>
            <a:endParaRPr lang="en-US" altLang="ko-KR" dirty="0" smtClean="0"/>
          </a:p>
          <a:p>
            <a:r>
              <a:rPr lang="en-US" altLang="ko-KR" dirty="0" smtClean="0"/>
              <a:t> 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자기주도학습 주창자 </a:t>
            </a:r>
            <a:r>
              <a:rPr lang="en-US" altLang="ko-KR" sz="2400" dirty="0" smtClean="0"/>
              <a:t>Allen Tough </a:t>
            </a:r>
            <a:r>
              <a:rPr lang="ko-KR" altLang="en-US" sz="2400" dirty="0" smtClean="0"/>
              <a:t>외</a:t>
            </a:r>
            <a:r>
              <a:rPr lang="en-US" altLang="ko-KR" sz="2400" dirty="0" smtClean="0"/>
              <a:t>, </a:t>
            </a:r>
            <a:br>
              <a:rPr lang="en-US" altLang="ko-KR" sz="2400" dirty="0" smtClean="0"/>
            </a:br>
            <a:r>
              <a:rPr lang="en-US" altLang="ko-KR" sz="2400" dirty="0" smtClean="0"/>
              <a:t>self directed learning by Allen Tough&lt;1960s&gt; </a:t>
            </a:r>
            <a:br>
              <a:rPr lang="en-US" altLang="ko-KR" sz="2400" dirty="0" smtClean="0"/>
            </a:b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en-US" altLang="ko-KR" b="1" i="1" dirty="0" smtClean="0"/>
              <a:t>self directed learning  by Allen Tough</a:t>
            </a:r>
            <a:endParaRPr lang="en-US" altLang="ko-KR" dirty="0" smtClean="0"/>
          </a:p>
          <a:p>
            <a:r>
              <a:rPr lang="en-US" altLang="ko-KR" b="1" i="1" dirty="0" smtClean="0"/>
              <a:t>,who began studying self-directed learning </a:t>
            </a:r>
            <a:endParaRPr lang="en-US" altLang="ko-KR" dirty="0" smtClean="0"/>
          </a:p>
          <a:p>
            <a:r>
              <a:rPr lang="en-US" altLang="ko-KR" b="1" i="1" dirty="0" smtClean="0"/>
              <a:t>in the 1960s</a:t>
            </a:r>
            <a:endParaRPr lang="en-US" altLang="ko-KR" dirty="0" smtClean="0"/>
          </a:p>
          <a:p>
            <a:r>
              <a:rPr lang="en-US" altLang="ko-KR" dirty="0" smtClean="0"/>
              <a:t>  </a:t>
            </a:r>
          </a:p>
          <a:p>
            <a:r>
              <a:rPr lang="en-US" altLang="ko-KR" dirty="0" smtClean="0"/>
              <a:t>• </a:t>
            </a:r>
            <a:r>
              <a:rPr lang="en-US" altLang="ko-KR" u="sng" dirty="0" smtClean="0">
                <a:hlinkClick r:id="rId2"/>
              </a:rPr>
              <a:t>Major Researchers in SDL</a:t>
            </a:r>
            <a:endParaRPr lang="en-US" altLang="ko-KR" dirty="0" smtClean="0"/>
          </a:p>
          <a:p>
            <a:r>
              <a:rPr lang="en-US" altLang="ko-KR" dirty="0" smtClean="0"/>
              <a:t> </a:t>
            </a:r>
          </a:p>
          <a:p>
            <a:r>
              <a:rPr lang="en-US" altLang="ko-KR" b="1" dirty="0" smtClean="0"/>
              <a:t>• </a:t>
            </a:r>
            <a:r>
              <a:rPr lang="en-US" altLang="ko-KR" b="1" u="sng" dirty="0" smtClean="0">
                <a:hlinkClick r:id="rId3"/>
              </a:rPr>
              <a:t>Self</a:t>
            </a:r>
            <a:r>
              <a:rPr lang="en-US" altLang="ko-KR" u="sng" dirty="0" smtClean="0">
                <a:hlinkClick r:id="rId3"/>
              </a:rPr>
              <a:t>-</a:t>
            </a:r>
            <a:r>
              <a:rPr lang="en-US" altLang="ko-KR" b="1" u="sng" dirty="0" smtClean="0">
                <a:hlinkClick r:id="rId3"/>
              </a:rPr>
              <a:t>Directed Learning</a:t>
            </a:r>
            <a:r>
              <a:rPr lang="en-US" altLang="ko-KR" u="sng" dirty="0" smtClean="0">
                <a:hlinkClick r:id="rId3"/>
              </a:rPr>
              <a:t> For Success</a:t>
            </a:r>
            <a:endParaRPr lang="en-US" altLang="ko-KR" dirty="0" smtClean="0"/>
          </a:p>
          <a:p>
            <a:r>
              <a:rPr lang="en-US" altLang="ko-KR" dirty="0" smtClean="0"/>
              <a:t> </a:t>
            </a:r>
          </a:p>
          <a:p>
            <a:r>
              <a:rPr lang="en-US" altLang="ko-KR" b="1" dirty="0" smtClean="0"/>
              <a:t>• </a:t>
            </a:r>
            <a:r>
              <a:rPr lang="en-US" altLang="ko-KR" b="1" u="sng" dirty="0" smtClean="0">
                <a:hlinkClick r:id="rId4"/>
              </a:rPr>
              <a:t>Self</a:t>
            </a:r>
            <a:r>
              <a:rPr lang="en-US" altLang="ko-KR" u="sng" dirty="0" smtClean="0">
                <a:hlinkClick r:id="rId4"/>
              </a:rPr>
              <a:t>-</a:t>
            </a:r>
            <a:r>
              <a:rPr lang="en-US" altLang="ko-KR" b="1" u="sng" dirty="0" smtClean="0">
                <a:hlinkClick r:id="rId4"/>
              </a:rPr>
              <a:t>Directed Learning</a:t>
            </a:r>
            <a:endParaRPr lang="en-US" altLang="ko-KR" dirty="0" smtClean="0"/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• </a:t>
            </a:r>
            <a:r>
              <a:rPr lang="en-US" altLang="ko-KR" u="sng" dirty="0" smtClean="0">
                <a:hlinkClick r:id="rId5"/>
              </a:rPr>
              <a:t>Professor Allen </a:t>
            </a:r>
            <a:r>
              <a:rPr lang="en-US" altLang="ko-KR" b="1" u="sng" dirty="0" smtClean="0">
                <a:hlinkClick r:id="rId5"/>
              </a:rPr>
              <a:t>Tough</a:t>
            </a:r>
            <a:r>
              <a:rPr lang="en-US" altLang="ko-KR" u="sng" dirty="0" smtClean="0">
                <a:hlinkClick r:id="rId5"/>
              </a:rPr>
              <a:t> Reflects on </a:t>
            </a:r>
            <a:r>
              <a:rPr lang="en-US" altLang="ko-KR" b="1" u="sng" dirty="0" smtClean="0">
                <a:hlinkClick r:id="rId5"/>
              </a:rPr>
              <a:t>Self</a:t>
            </a:r>
            <a:r>
              <a:rPr lang="en-US" altLang="ko-KR" u="sng" dirty="0" smtClean="0">
                <a:hlinkClick r:id="rId5"/>
              </a:rPr>
              <a:t>-</a:t>
            </a:r>
            <a:r>
              <a:rPr lang="en-US" altLang="ko-KR" b="1" u="sng" dirty="0" smtClean="0">
                <a:hlinkClick r:id="rId5"/>
              </a:rPr>
              <a:t>Directed </a:t>
            </a:r>
            <a:r>
              <a:rPr lang="en-US" altLang="ko-KR" u="sng" dirty="0" smtClean="0">
                <a:hlinkClick r:id="rId5"/>
              </a:rPr>
              <a:t>...</a:t>
            </a:r>
            <a:endParaRPr lang="en-US" altLang="ko-KR" dirty="0" smtClean="0"/>
          </a:p>
          <a:p>
            <a:r>
              <a:rPr lang="en-US" altLang="ko-KR" dirty="0" smtClean="0"/>
              <a:t> </a:t>
            </a:r>
          </a:p>
          <a:p>
            <a:r>
              <a:rPr lang="en-US" altLang="ko-KR" b="1" dirty="0" smtClean="0"/>
              <a:t>• </a:t>
            </a:r>
            <a:r>
              <a:rPr lang="en-US" altLang="ko-KR" b="1" u="sng" dirty="0" smtClean="0">
                <a:hlinkClick r:id="rId6"/>
              </a:rPr>
              <a:t>self</a:t>
            </a:r>
            <a:r>
              <a:rPr lang="en-US" altLang="ko-KR" u="sng" dirty="0" smtClean="0">
                <a:hlinkClick r:id="rId6"/>
              </a:rPr>
              <a:t>-direction @ the informal education homepage</a:t>
            </a:r>
            <a:endParaRPr lang="en-US" altLang="ko-KR" dirty="0" smtClean="0"/>
          </a:p>
          <a:p>
            <a:r>
              <a:rPr lang="en-US" altLang="ko-KR" dirty="0" smtClean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000" dirty="0" smtClean="0"/>
              <a:t>교육방송 </a:t>
            </a:r>
            <a:r>
              <a:rPr lang="en-US" altLang="ko-KR" sz="2000" dirty="0" smtClean="0"/>
              <a:t>&amp; </a:t>
            </a:r>
            <a:r>
              <a:rPr lang="ko-KR" altLang="en-US" sz="2000" dirty="0" smtClean="0"/>
              <a:t>방송 </a:t>
            </a:r>
            <a:r>
              <a:rPr lang="en-US" altLang="ko-KR" sz="2000" dirty="0" smtClean="0"/>
              <a:t>3</a:t>
            </a:r>
            <a:r>
              <a:rPr lang="ko-KR" altLang="en-US" sz="2000" dirty="0" smtClean="0"/>
              <a:t>사 보다 항상 앞서가는 재능</a:t>
            </a:r>
            <a:r>
              <a:rPr lang="en-US" altLang="ko-KR" sz="2000" dirty="0" smtClean="0"/>
              <a:t>TV </a:t>
            </a:r>
            <a:br>
              <a:rPr lang="en-US" altLang="ko-KR" sz="2000" dirty="0" smtClean="0"/>
            </a:br>
            <a:r>
              <a:rPr lang="ko-KR" altLang="en-US" sz="2000" dirty="0" err="1" smtClean="0"/>
              <a:t>초중고</a:t>
            </a:r>
            <a:r>
              <a:rPr lang="ko-KR" altLang="en-US" sz="2000" dirty="0" smtClean="0"/>
              <a:t> 자기주도학습</a:t>
            </a:r>
            <a:r>
              <a:rPr lang="en-US" altLang="ko-KR" sz="2000" dirty="0" smtClean="0"/>
              <a:t>+</a:t>
            </a:r>
            <a:r>
              <a:rPr lang="ko-KR" altLang="en-US" sz="2000" dirty="0" smtClean="0"/>
              <a:t>진로지도 </a:t>
            </a:r>
            <a:br>
              <a:rPr lang="ko-KR" altLang="en-US" sz="2000" dirty="0" smtClean="0"/>
            </a:br>
            <a:endParaRPr lang="ko-KR" altLang="en-US" sz="2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r>
              <a:rPr lang="ko-KR" altLang="en-US" b="1" dirty="0" smtClean="0">
                <a:hlinkClick r:id="rId2"/>
              </a:rPr>
              <a:t>신나는 상상</a:t>
            </a:r>
            <a:r>
              <a:rPr lang="en-US" altLang="ko-KR" b="1" dirty="0" smtClean="0">
                <a:hlinkClick r:id="rId2"/>
              </a:rPr>
              <a:t>, </a:t>
            </a:r>
            <a:r>
              <a:rPr lang="ko-KR" altLang="en-US" b="1" dirty="0" smtClean="0">
                <a:hlinkClick r:id="rId2"/>
              </a:rPr>
              <a:t>즐거운 변화 재능</a:t>
            </a:r>
            <a:r>
              <a:rPr lang="en-US" altLang="ko-KR" b="1" dirty="0" smtClean="0">
                <a:hlinkClick r:id="rId2"/>
              </a:rPr>
              <a:t>TV</a:t>
            </a:r>
            <a:endParaRPr lang="ko-KR" altLang="en-US" dirty="0" smtClean="0"/>
          </a:p>
          <a:p>
            <a:r>
              <a:rPr lang="ko-KR" altLang="en-US" dirty="0" smtClean="0"/>
              <a:t>  </a:t>
            </a:r>
          </a:p>
          <a:p>
            <a:r>
              <a:rPr lang="ko-KR" altLang="en-US" b="1" dirty="0" err="1" smtClean="0">
                <a:hlinkClick r:id="rId3"/>
              </a:rPr>
              <a:t>맘스존</a:t>
            </a:r>
            <a:r>
              <a:rPr lang="ko-KR" altLang="en-US" b="1" dirty="0" smtClean="0">
                <a:hlinkClick r:id="rId3"/>
              </a:rPr>
              <a:t> </a:t>
            </a:r>
            <a:r>
              <a:rPr lang="en-US" altLang="ko-KR" b="1" dirty="0" smtClean="0">
                <a:hlinkClick r:id="rId3"/>
              </a:rPr>
              <a:t>- </a:t>
            </a:r>
            <a:r>
              <a:rPr lang="ko-KR" altLang="en-US" b="1" dirty="0" smtClean="0">
                <a:hlinkClick r:id="rId3"/>
              </a:rPr>
              <a:t>신나는 상상</a:t>
            </a:r>
            <a:r>
              <a:rPr lang="en-US" altLang="ko-KR" b="1" dirty="0" smtClean="0">
                <a:hlinkClick r:id="rId3"/>
              </a:rPr>
              <a:t>, </a:t>
            </a:r>
            <a:r>
              <a:rPr lang="ko-KR" altLang="en-US" b="1" dirty="0" smtClean="0">
                <a:hlinkClick r:id="rId3"/>
              </a:rPr>
              <a:t>즐거운 변화 재능</a:t>
            </a:r>
            <a:r>
              <a:rPr lang="en-US" altLang="ko-KR" b="1" dirty="0" smtClean="0">
                <a:hlinkClick r:id="rId3"/>
              </a:rPr>
              <a:t>TV</a:t>
            </a:r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>
                <a:hlinkClick r:id="rId4"/>
              </a:rPr>
              <a:t>한국 케이블</a:t>
            </a:r>
            <a:r>
              <a:rPr lang="en-US" altLang="ko-KR" b="1" dirty="0" smtClean="0">
                <a:hlinkClick r:id="rId4"/>
              </a:rPr>
              <a:t>TV</a:t>
            </a:r>
            <a:r>
              <a:rPr lang="ko-KR" altLang="en-US" b="1" dirty="0" smtClean="0">
                <a:hlinkClick r:id="rId4"/>
              </a:rPr>
              <a:t> 방송협회</a:t>
            </a:r>
            <a:endParaRPr lang="ko-KR" altLang="en-US" dirty="0" smtClean="0"/>
          </a:p>
          <a:p>
            <a:r>
              <a:rPr lang="ko-KR" altLang="en-US" dirty="0" smtClean="0"/>
              <a:t>   </a:t>
            </a:r>
          </a:p>
          <a:p>
            <a:r>
              <a:rPr lang="ko-KR" altLang="en-US" b="1" dirty="0" smtClean="0">
                <a:hlinkClick r:id="rId5"/>
              </a:rPr>
              <a:t>재능교육</a:t>
            </a:r>
            <a:r>
              <a:rPr lang="en-US" altLang="ko-KR" b="1" dirty="0" smtClean="0">
                <a:hlinkClick r:id="rId5"/>
              </a:rPr>
              <a:t>, </a:t>
            </a:r>
            <a:r>
              <a:rPr lang="ko-KR" altLang="en-US" b="1" dirty="0" err="1" smtClean="0">
                <a:hlinkClick r:id="rId5"/>
              </a:rPr>
              <a:t>교육스페셜</a:t>
            </a:r>
            <a:r>
              <a:rPr lang="ko-KR" altLang="en-US" b="1" dirty="0" smtClean="0">
                <a:hlinkClick r:id="rId5"/>
              </a:rPr>
              <a:t> 과목별 학습법을 잡아라 </a:t>
            </a:r>
            <a:r>
              <a:rPr lang="en-US" altLang="ko-KR" b="1" dirty="0" smtClean="0">
                <a:hlinkClick r:id="rId5"/>
              </a:rPr>
              <a:t>:: </a:t>
            </a:r>
            <a:r>
              <a:rPr lang="ko-KR" altLang="en-US" b="1" dirty="0" err="1" smtClean="0">
                <a:hlinkClick r:id="rId5"/>
              </a:rPr>
              <a:t>네이버</a:t>
            </a:r>
            <a:r>
              <a:rPr lang="ko-KR" altLang="en-US" b="1" dirty="0" smtClean="0">
                <a:hlinkClick r:id="rId5"/>
              </a:rPr>
              <a:t> </a:t>
            </a:r>
            <a:r>
              <a:rPr lang="ko-KR" altLang="en-US" b="1" dirty="0" err="1" smtClean="0">
                <a:hlinkClick r:id="rId5"/>
              </a:rPr>
              <a:t>블로그</a:t>
            </a:r>
            <a:endParaRPr lang="ko-KR" altLang="en-US" dirty="0" smtClean="0"/>
          </a:p>
          <a:p>
            <a:r>
              <a:rPr lang="ko-KR" altLang="en-US" dirty="0" smtClean="0"/>
              <a:t>    </a:t>
            </a:r>
          </a:p>
          <a:p>
            <a:r>
              <a:rPr lang="en-US" altLang="ko-KR" b="1" dirty="0" smtClean="0">
                <a:hlinkClick r:id="rId6"/>
              </a:rPr>
              <a:t>JEI English TV</a:t>
            </a:r>
            <a:r>
              <a:rPr lang="ko-KR" altLang="en-US" b="1" dirty="0" smtClean="0">
                <a:hlinkClick r:id="rId6"/>
              </a:rPr>
              <a:t> </a:t>
            </a:r>
            <a:r>
              <a:rPr lang="en-US" altLang="ko-KR" b="1" dirty="0" smtClean="0">
                <a:hlinkClick r:id="rId6"/>
              </a:rPr>
              <a:t>[</a:t>
            </a:r>
            <a:r>
              <a:rPr lang="ko-KR" altLang="en-US" b="1" dirty="0" err="1" smtClean="0">
                <a:hlinkClick r:id="rId6"/>
              </a:rPr>
              <a:t>재능교육스페셜</a:t>
            </a:r>
            <a:r>
              <a:rPr lang="en-US" altLang="ko-KR" b="1" dirty="0" smtClean="0">
                <a:hlinkClick r:id="rId6"/>
              </a:rPr>
              <a:t>]</a:t>
            </a:r>
            <a:r>
              <a:rPr lang="ko-KR" altLang="en-US" b="1" dirty="0" smtClean="0">
                <a:hlinkClick r:id="rId6"/>
              </a:rPr>
              <a:t>조진표 우리 아이 진로컨설팅</a:t>
            </a:r>
            <a:endParaRPr lang="ko-KR" altLang="en-US" dirty="0" smtClean="0"/>
          </a:p>
          <a:p>
            <a:r>
              <a:rPr lang="ko-KR" altLang="en-US" dirty="0" smtClean="0"/>
              <a:t>  </a:t>
            </a:r>
          </a:p>
          <a:p>
            <a:r>
              <a:rPr lang="ko-KR" altLang="en-US" b="1" dirty="0" err="1" smtClean="0">
                <a:hlinkClick r:id="rId7"/>
              </a:rPr>
              <a:t>일일편성표</a:t>
            </a:r>
            <a:r>
              <a:rPr lang="ko-KR" altLang="en-US" b="1" dirty="0" smtClean="0">
                <a:hlinkClick r:id="rId7"/>
              </a:rPr>
              <a:t> </a:t>
            </a:r>
            <a:r>
              <a:rPr lang="en-US" altLang="ko-KR" b="1" dirty="0" smtClean="0">
                <a:hlinkClick r:id="rId7"/>
              </a:rPr>
              <a:t>:: </a:t>
            </a:r>
            <a:r>
              <a:rPr lang="ko-KR" altLang="en-US" b="1" dirty="0" smtClean="0">
                <a:hlinkClick r:id="rId7"/>
              </a:rPr>
              <a:t>신나는 상상</a:t>
            </a:r>
            <a:r>
              <a:rPr lang="en-US" altLang="ko-KR" b="1" dirty="0" smtClean="0">
                <a:hlinkClick r:id="rId7"/>
              </a:rPr>
              <a:t>, </a:t>
            </a:r>
            <a:r>
              <a:rPr lang="ko-KR" altLang="en-US" b="1" dirty="0" smtClean="0">
                <a:hlinkClick r:id="rId7"/>
              </a:rPr>
              <a:t>즐거운 변화 재능</a:t>
            </a:r>
            <a:r>
              <a:rPr lang="en-US" altLang="ko-KR" b="1" dirty="0" smtClean="0">
                <a:hlinkClick r:id="rId7"/>
              </a:rPr>
              <a:t>TV</a:t>
            </a:r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en-US" altLang="ko-KR" b="1" dirty="0" smtClean="0">
                <a:hlinkClick r:id="rId8"/>
              </a:rPr>
              <a:t>TV </a:t>
            </a:r>
            <a:r>
              <a:rPr lang="ko-KR" altLang="en-US" b="1" dirty="0" smtClean="0">
                <a:hlinkClick r:id="rId8"/>
              </a:rPr>
              <a:t>방송 편성표 </a:t>
            </a:r>
            <a:r>
              <a:rPr lang="en-US" altLang="ko-KR" b="1" dirty="0" smtClean="0">
                <a:hlinkClick r:id="rId8"/>
              </a:rPr>
              <a:t>:: TV.co.kr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  <a:r>
              <a:rPr lang="ko-KR" altLang="en-US" b="1" dirty="0" smtClean="0"/>
              <a:t> </a:t>
            </a:r>
            <a:endParaRPr lang="ko-KR" altLang="en-US" dirty="0" smtClean="0"/>
          </a:p>
          <a:p>
            <a:r>
              <a:rPr lang="ko-KR" altLang="en-US" b="1" dirty="0" smtClean="0">
                <a:hlinkClick r:id="rId9"/>
              </a:rPr>
              <a:t>조남호의 엄마매니저 사관학교</a:t>
            </a:r>
            <a:r>
              <a:rPr lang="en-US" altLang="ko-KR" b="1" dirty="0" smtClean="0">
                <a:hlinkClick r:id="rId9"/>
              </a:rPr>
              <a:t>^^ :: </a:t>
            </a:r>
            <a:r>
              <a:rPr lang="ko-KR" altLang="en-US" b="1" dirty="0" smtClean="0">
                <a:hlinkClick r:id="rId9"/>
              </a:rPr>
              <a:t>신나는 상상</a:t>
            </a:r>
            <a:r>
              <a:rPr lang="en-US" altLang="ko-KR" b="1" dirty="0" smtClean="0">
                <a:hlinkClick r:id="rId9"/>
              </a:rPr>
              <a:t>, </a:t>
            </a:r>
            <a:r>
              <a:rPr lang="ko-KR" altLang="en-US" b="1" dirty="0" smtClean="0">
                <a:hlinkClick r:id="rId9"/>
              </a:rPr>
              <a:t>즐거운 변화 재능</a:t>
            </a:r>
            <a:r>
              <a:rPr lang="en-US" altLang="ko-KR" b="1" dirty="0" smtClean="0">
                <a:hlinkClick r:id="rId9"/>
              </a:rPr>
              <a:t>TV</a:t>
            </a:r>
            <a:endParaRPr lang="ko-KR" altLang="en-US" dirty="0" smtClean="0"/>
          </a:p>
          <a:p>
            <a:r>
              <a:rPr lang="ko-KR" altLang="en-US" dirty="0" smtClean="0"/>
              <a:t>  </a:t>
            </a:r>
          </a:p>
          <a:p>
            <a:r>
              <a:rPr lang="ko-KR" altLang="en-US" b="1" dirty="0" smtClean="0">
                <a:hlinkClick r:id="rId10"/>
              </a:rPr>
              <a:t>우리아이 </a:t>
            </a:r>
            <a:r>
              <a:rPr lang="ko-KR" altLang="en-US" b="1" dirty="0" err="1" smtClean="0">
                <a:hlinkClick r:id="rId10"/>
              </a:rPr>
              <a:t>일등만들기</a:t>
            </a:r>
            <a:r>
              <a:rPr lang="en-US" altLang="ko-KR" b="1" dirty="0" smtClean="0">
                <a:hlinkClick r:id="rId10"/>
              </a:rPr>
              <a:t>!! :: </a:t>
            </a:r>
            <a:r>
              <a:rPr lang="ko-KR" altLang="en-US" b="1" dirty="0" smtClean="0">
                <a:hlinkClick r:id="rId10"/>
              </a:rPr>
              <a:t>신나는 상상</a:t>
            </a:r>
            <a:r>
              <a:rPr lang="en-US" altLang="ko-KR" b="1" dirty="0" smtClean="0">
                <a:hlinkClick r:id="rId10"/>
              </a:rPr>
              <a:t>, </a:t>
            </a:r>
            <a:r>
              <a:rPr lang="ko-KR" altLang="en-US" b="1" dirty="0" smtClean="0">
                <a:hlinkClick r:id="rId10"/>
              </a:rPr>
              <a:t>즐거운 변화 재능</a:t>
            </a:r>
            <a:r>
              <a:rPr lang="en-US" altLang="ko-KR" b="1" dirty="0" smtClean="0">
                <a:hlinkClick r:id="rId10"/>
              </a:rPr>
              <a:t>TV</a:t>
            </a:r>
            <a:endParaRPr lang="ko-KR" altLang="en-US" dirty="0" smtClean="0"/>
          </a:p>
          <a:p>
            <a:r>
              <a:rPr lang="ko-KR" altLang="en-US" dirty="0" smtClean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 smtClean="0"/>
              <a:t>학교 </a:t>
            </a:r>
            <a:r>
              <a:rPr lang="ko-KR" altLang="en-US" b="1" dirty="0" err="1" smtClean="0"/>
              <a:t>알리미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ko-KR" altLang="en-US" b="1" dirty="0" smtClean="0"/>
              <a:t>이제 학교 </a:t>
            </a:r>
            <a:r>
              <a:rPr lang="ko-KR" altLang="en-US" b="1" dirty="0" err="1" smtClean="0"/>
              <a:t>알리미에도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en-US" altLang="ko-KR" b="1" dirty="0" smtClean="0">
                <a:hlinkClick r:id="rId2"/>
              </a:rPr>
              <a:t>http://www.schoolinfo.go.kr/</a:t>
            </a:r>
            <a:r>
              <a:rPr lang="ko-KR" altLang="en-US" b="1" dirty="0" smtClean="0"/>
              <a:t>  </a:t>
            </a:r>
          </a:p>
          <a:p>
            <a:r>
              <a:rPr lang="ko-KR" altLang="en-US" b="1" dirty="0" smtClean="0"/>
              <a:t> </a:t>
            </a:r>
          </a:p>
          <a:p>
            <a:r>
              <a:rPr lang="ko-KR" altLang="en-US" b="1" dirty="0" smtClean="0"/>
              <a:t>명품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명장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으뜸 </a:t>
            </a:r>
            <a:r>
              <a:rPr lang="ko-KR" altLang="en-US" b="1" dirty="0" err="1" smtClean="0"/>
              <a:t>교습법</a:t>
            </a:r>
            <a:r>
              <a:rPr lang="ko-KR" altLang="en-US" b="1" dirty="0" smtClean="0"/>
              <a:t> 선생님 수도</a:t>
            </a:r>
          </a:p>
          <a:p>
            <a:r>
              <a:rPr lang="ko-KR" altLang="en-US" b="1" dirty="0" smtClean="0"/>
              <a:t> </a:t>
            </a:r>
          </a:p>
          <a:p>
            <a:r>
              <a:rPr lang="ko-KR" altLang="en-US" b="1" dirty="0" smtClean="0"/>
              <a:t>통계로 올리기 위해서</a:t>
            </a:r>
            <a:r>
              <a:rPr lang="en-US" altLang="ko-KR" b="1" dirty="0" smtClean="0"/>
              <a:t>, </a:t>
            </a:r>
          </a:p>
          <a:p>
            <a:r>
              <a:rPr lang="en-US" altLang="ko-KR" b="1" dirty="0" smtClean="0"/>
              <a:t> 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400" dirty="0" smtClean="0"/>
              <a:t>국제 자기주도학습모임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 </a:t>
            </a:r>
            <a:r>
              <a:rPr lang="en-US" altLang="ko-KR" sz="2400" dirty="0" smtClean="0"/>
              <a:t>International Society for Self-Directed Learning 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altLang="ko-KR" b="1" u="sng" dirty="0" smtClean="0">
                <a:hlinkClick r:id="rId2"/>
              </a:rPr>
              <a:t>http://www.sdlglobal.com/</a:t>
            </a:r>
            <a:endParaRPr lang="en-US" altLang="ko-KR" dirty="0" smtClean="0"/>
          </a:p>
          <a:p>
            <a:r>
              <a:rPr lang="en-US" altLang="ko-KR" b="1" dirty="0" smtClean="0"/>
              <a:t>    </a:t>
            </a:r>
            <a:endParaRPr lang="en-US" altLang="ko-KR" dirty="0" smtClean="0"/>
          </a:p>
          <a:p>
            <a:r>
              <a:rPr lang="en-US" altLang="ko-KR" b="1" dirty="0" smtClean="0"/>
              <a:t>Welcome to the Official Homepage </a:t>
            </a:r>
            <a:endParaRPr lang="en-US" altLang="ko-KR" dirty="0" smtClean="0"/>
          </a:p>
          <a:p>
            <a:r>
              <a:rPr lang="en-US" altLang="ko-KR" b="1" dirty="0" smtClean="0"/>
              <a:t>of the International Society for </a:t>
            </a:r>
            <a:endParaRPr lang="en-US" altLang="ko-KR" dirty="0" smtClean="0"/>
          </a:p>
          <a:p>
            <a:r>
              <a:rPr lang="en-US" altLang="ko-KR" b="1" dirty="0" smtClean="0"/>
              <a:t>Self-Directed Learning</a:t>
            </a:r>
            <a:endParaRPr lang="en-US" altLang="ko-KR" dirty="0" smtClean="0"/>
          </a:p>
          <a:p>
            <a:r>
              <a:rPr lang="en-US" altLang="ko-KR" b="1" dirty="0" smtClean="0"/>
              <a:t>Announcing the 24th Annual International </a:t>
            </a:r>
            <a:endParaRPr lang="en-US" altLang="ko-KR" dirty="0" smtClean="0"/>
          </a:p>
          <a:p>
            <a:r>
              <a:rPr lang="en-US" altLang="ko-KR" b="1" dirty="0" smtClean="0"/>
              <a:t>Self-Directed Learning Symposium: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dirty="0" smtClean="0"/>
              <a:t>자기주도 학습 관련 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en-US" altLang="ko-KR" dirty="0" smtClean="0"/>
              <a:t>"</a:t>
            </a:r>
            <a:r>
              <a:rPr lang="ko-KR" altLang="en-US" dirty="0" smtClean="0"/>
              <a:t>올바른 학습 방법론</a:t>
            </a:r>
            <a:r>
              <a:rPr lang="en-US" altLang="ko-KR" dirty="0" smtClean="0"/>
              <a:t>"(</a:t>
            </a:r>
            <a:r>
              <a:rPr lang="ko-KR" altLang="en-US" dirty="0" smtClean="0"/>
              <a:t>현용수 지음</a:t>
            </a:r>
            <a:r>
              <a:rPr lang="en-US" altLang="ko-KR" dirty="0" smtClean="0"/>
              <a:t>), </a:t>
            </a:r>
          </a:p>
          <a:p>
            <a:r>
              <a:rPr lang="en-US" altLang="ko-KR" dirty="0" smtClean="0"/>
              <a:t>"</a:t>
            </a:r>
            <a:r>
              <a:rPr lang="ko-KR" altLang="en-US" dirty="0" smtClean="0"/>
              <a:t>공부기술</a:t>
            </a:r>
            <a:r>
              <a:rPr lang="en-US" altLang="ko-KR" dirty="0" smtClean="0"/>
              <a:t>"(</a:t>
            </a:r>
            <a:r>
              <a:rPr lang="ko-KR" altLang="en-US" dirty="0" smtClean="0"/>
              <a:t>조승연 지음</a:t>
            </a:r>
            <a:r>
              <a:rPr lang="en-US" altLang="ko-KR" dirty="0" smtClean="0"/>
              <a:t>), </a:t>
            </a:r>
          </a:p>
          <a:p>
            <a:r>
              <a:rPr lang="en-US" altLang="ko-KR" dirty="0" smtClean="0"/>
              <a:t>"</a:t>
            </a:r>
            <a:r>
              <a:rPr lang="ko-KR" altLang="en-US" dirty="0" smtClean="0"/>
              <a:t>민성원의 공부원리</a:t>
            </a:r>
            <a:r>
              <a:rPr lang="en-US" altLang="ko-KR" dirty="0" smtClean="0"/>
              <a:t>", </a:t>
            </a:r>
          </a:p>
          <a:p>
            <a:r>
              <a:rPr lang="en-US" altLang="ko-KR" dirty="0" smtClean="0"/>
              <a:t> </a:t>
            </a:r>
          </a:p>
          <a:p>
            <a:r>
              <a:rPr lang="ko-KR" altLang="en-US" dirty="0" smtClean="0"/>
              <a:t>자기주도학습지침서인 </a:t>
            </a:r>
            <a:r>
              <a:rPr lang="en-US" altLang="ko-KR" dirty="0" smtClean="0"/>
              <a:t>"</a:t>
            </a:r>
            <a:r>
              <a:rPr lang="ko-KR" altLang="en-US" dirty="0" smtClean="0"/>
              <a:t>공부는 전략이다</a:t>
            </a:r>
            <a:r>
              <a:rPr lang="en-US" altLang="ko-KR" dirty="0" smtClean="0"/>
              <a:t>"(</a:t>
            </a:r>
            <a:r>
              <a:rPr lang="ko-KR" altLang="en-US" dirty="0" smtClean="0"/>
              <a:t>송인섭교수 저</a:t>
            </a:r>
            <a:r>
              <a:rPr lang="en-US" altLang="ko-KR" dirty="0" smtClean="0"/>
              <a:t>), </a:t>
            </a:r>
          </a:p>
          <a:p>
            <a:r>
              <a:rPr lang="en-US" altLang="ko-KR" dirty="0" smtClean="0"/>
              <a:t>"</a:t>
            </a:r>
            <a:r>
              <a:rPr lang="ko-KR" altLang="en-US" dirty="0" smtClean="0"/>
              <a:t>공부 잘하고 싶으면 혼자 해라</a:t>
            </a:r>
            <a:r>
              <a:rPr lang="en-US" altLang="ko-KR" dirty="0" smtClean="0"/>
              <a:t>"(</a:t>
            </a:r>
            <a:r>
              <a:rPr lang="ko-KR" altLang="en-US" dirty="0" err="1" smtClean="0"/>
              <a:t>김송은</a:t>
            </a:r>
            <a:r>
              <a:rPr lang="ko-KR" altLang="en-US" dirty="0" smtClean="0"/>
              <a:t> 지음</a:t>
            </a:r>
            <a:r>
              <a:rPr lang="en-US" altLang="ko-KR" dirty="0" smtClean="0"/>
              <a:t>),</a:t>
            </a:r>
          </a:p>
          <a:p>
            <a:r>
              <a:rPr lang="en-US" altLang="ko-KR" dirty="0" smtClean="0"/>
              <a:t>"</a:t>
            </a:r>
            <a:r>
              <a:rPr lang="ko-KR" altLang="en-US" dirty="0" smtClean="0"/>
              <a:t>공부 잘하고 싶으면 학원부터 그만둬라</a:t>
            </a:r>
            <a:r>
              <a:rPr lang="en-US" altLang="ko-KR" dirty="0" smtClean="0"/>
              <a:t>"(</a:t>
            </a:r>
            <a:r>
              <a:rPr lang="ko-KR" altLang="en-US" dirty="0" smtClean="0"/>
              <a:t>이병훈 지음</a:t>
            </a:r>
            <a:r>
              <a:rPr lang="en-US" altLang="ko-KR" dirty="0" smtClean="0"/>
              <a:t>), 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"</a:t>
            </a:r>
            <a:r>
              <a:rPr lang="ko-KR" altLang="en-US" dirty="0" smtClean="0"/>
              <a:t>이렇게 해야 </a:t>
            </a:r>
            <a:r>
              <a:rPr lang="ko-KR" altLang="en-US" dirty="0" err="1" smtClean="0"/>
              <a:t>특목고</a:t>
            </a:r>
            <a:r>
              <a:rPr lang="ko-KR" altLang="en-US" dirty="0" smtClean="0"/>
              <a:t> 갈 수 있다</a:t>
            </a:r>
            <a:r>
              <a:rPr lang="en-US" altLang="ko-KR" dirty="0" smtClean="0"/>
              <a:t>"(</a:t>
            </a:r>
            <a:r>
              <a:rPr lang="ko-KR" altLang="en-US" dirty="0" smtClean="0"/>
              <a:t>임성호 지음</a:t>
            </a:r>
            <a:r>
              <a:rPr lang="en-US" altLang="ko-KR" dirty="0" smtClean="0"/>
              <a:t>), 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"</a:t>
            </a:r>
            <a:r>
              <a:rPr lang="ko-KR" altLang="en-US" dirty="0" smtClean="0"/>
              <a:t>대치동엄마들의 </a:t>
            </a:r>
            <a:r>
              <a:rPr lang="en-US" altLang="ko-KR" dirty="0" smtClean="0"/>
              <a:t>2008</a:t>
            </a:r>
            <a:r>
              <a:rPr lang="ko-KR" altLang="en-US" dirty="0" smtClean="0"/>
              <a:t>입시전략</a:t>
            </a:r>
            <a:r>
              <a:rPr lang="en-US" altLang="ko-KR" dirty="0" smtClean="0"/>
              <a:t>"(</a:t>
            </a:r>
            <a:r>
              <a:rPr lang="ko-KR" altLang="en-US" dirty="0" smtClean="0"/>
              <a:t>김은실 지음</a:t>
            </a:r>
            <a:r>
              <a:rPr lang="en-US" altLang="ko-KR" dirty="0" smtClean="0"/>
              <a:t>), </a:t>
            </a:r>
          </a:p>
          <a:p>
            <a:r>
              <a:rPr lang="en-US" altLang="ko-KR" dirty="0" smtClean="0"/>
              <a:t>"</a:t>
            </a:r>
            <a:r>
              <a:rPr lang="ko-KR" altLang="en-US" dirty="0" smtClean="0"/>
              <a:t>전교 </a:t>
            </a:r>
            <a:r>
              <a:rPr lang="en-US" altLang="ko-KR" dirty="0" smtClean="0"/>
              <a:t>1</a:t>
            </a:r>
            <a:r>
              <a:rPr lang="ko-KR" altLang="en-US" dirty="0" smtClean="0"/>
              <a:t>등 </a:t>
            </a:r>
            <a:r>
              <a:rPr lang="ko-KR" altLang="en-US" dirty="0" err="1" smtClean="0"/>
              <a:t>핵심노트법</a:t>
            </a:r>
            <a:r>
              <a:rPr lang="en-US" altLang="ko-KR" dirty="0" smtClean="0"/>
              <a:t>"(</a:t>
            </a:r>
            <a:r>
              <a:rPr lang="ko-KR" altLang="en-US" dirty="0" smtClean="0"/>
              <a:t>김은실 저</a:t>
            </a:r>
            <a:r>
              <a:rPr lang="en-US" altLang="ko-KR" dirty="0" smtClean="0"/>
              <a:t>), 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"</a:t>
            </a:r>
            <a:r>
              <a:rPr lang="ko-KR" altLang="en-US" dirty="0" smtClean="0"/>
              <a:t>집에서 일어난 국영수</a:t>
            </a:r>
            <a:r>
              <a:rPr lang="en-US" altLang="ko-KR" dirty="0" smtClean="0"/>
              <a:t>00</a:t>
            </a:r>
            <a:r>
              <a:rPr lang="ko-KR" altLang="en-US" dirty="0" smtClean="0"/>
              <a:t>혁명</a:t>
            </a:r>
            <a:r>
              <a:rPr lang="en-US" altLang="ko-KR" dirty="0" smtClean="0"/>
              <a:t>"(</a:t>
            </a:r>
            <a:r>
              <a:rPr lang="ko-KR" altLang="en-US" dirty="0" err="1" smtClean="0"/>
              <a:t>조안호</a:t>
            </a:r>
            <a:r>
              <a:rPr lang="ko-KR" altLang="en-US" dirty="0" smtClean="0"/>
              <a:t> 지음</a:t>
            </a:r>
            <a:r>
              <a:rPr lang="en-US" altLang="ko-KR" dirty="0" smtClean="0"/>
              <a:t>)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학습 압축 </a:t>
            </a:r>
            <a:r>
              <a:rPr lang="ko-KR" altLang="en-US" b="1" dirty="0" smtClean="0"/>
              <a:t>패러다임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n-US" altLang="ko-KR" b="1" dirty="0" smtClean="0"/>
              <a:t>3</a:t>
            </a:r>
            <a:r>
              <a:rPr lang="ko-KR" altLang="en-US" b="1" dirty="0" smtClean="0"/>
              <a:t>개월간 약속 지키기를 가족 앞에서 </a:t>
            </a:r>
            <a:endParaRPr lang="en-US" altLang="ko-KR" b="1" dirty="0" smtClean="0"/>
          </a:p>
          <a:p>
            <a:r>
              <a:rPr lang="ko-KR" altLang="en-US" b="1" dirty="0" smtClean="0"/>
              <a:t>소명선언을 하고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자기 스스로가 또 고치고  </a:t>
            </a:r>
            <a:endParaRPr lang="en-US" altLang="ko-KR" b="1" dirty="0" smtClean="0"/>
          </a:p>
          <a:p>
            <a:r>
              <a:rPr lang="ko-KR" altLang="en-US" b="1" dirty="0" smtClean="0"/>
              <a:t>바로잡고 미루지 않으므로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en-US" altLang="ko-KR" b="1" dirty="0" smtClean="0"/>
              <a:t>3</a:t>
            </a:r>
            <a:r>
              <a:rPr lang="ko-KR" altLang="en-US" b="1" dirty="0" smtClean="0"/>
              <a:t>개월 </a:t>
            </a:r>
            <a:r>
              <a:rPr lang="ko-KR" altLang="en-US" b="1" dirty="0" err="1" smtClean="0"/>
              <a:t>싸이클</a:t>
            </a:r>
            <a:r>
              <a:rPr lang="ko-KR" altLang="en-US" b="1" dirty="0" smtClean="0"/>
              <a:t> 자기주도학습적 </a:t>
            </a:r>
            <a:endParaRPr lang="en-US" altLang="ko-KR" b="1" dirty="0" smtClean="0"/>
          </a:p>
          <a:p>
            <a:r>
              <a:rPr lang="ko-KR" altLang="en-US" b="1" dirty="0" smtClean="0"/>
              <a:t>노하우</a:t>
            </a:r>
            <a:r>
              <a:rPr lang="en-US" altLang="ko-KR" b="1" dirty="0" smtClean="0"/>
              <a:t>(know-how)</a:t>
            </a:r>
            <a:r>
              <a:rPr lang="ko-KR" altLang="en-US" b="1" dirty="0" smtClean="0"/>
              <a:t>가 체득화</a:t>
            </a:r>
            <a:r>
              <a:rPr lang="en-US" altLang="ko-KR" b="1" dirty="0" smtClean="0"/>
              <a:t>(IT+BT) </a:t>
            </a:r>
            <a:r>
              <a:rPr lang="ko-KR" altLang="en-US" b="1" dirty="0" smtClean="0"/>
              <a:t>됩니다</a:t>
            </a:r>
            <a:r>
              <a:rPr lang="en-US" altLang="ko-KR" b="1" dirty="0" smtClean="0"/>
              <a:t>!   </a:t>
            </a:r>
            <a:r>
              <a:rPr lang="ko-KR" altLang="en-US" dirty="0" smtClean="0"/>
              <a:t>  </a:t>
            </a:r>
          </a:p>
          <a:p>
            <a:r>
              <a:rPr lang="ko-KR" altLang="en-US" b="1" dirty="0" smtClean="0"/>
              <a:t>고교</a:t>
            </a:r>
            <a:endParaRPr lang="en-US" altLang="ko-KR" b="1" dirty="0" smtClean="0"/>
          </a:p>
          <a:p>
            <a:r>
              <a:rPr lang="en-US" altLang="ko-KR" b="1" dirty="0" smtClean="0"/>
              <a:t>(</a:t>
            </a:r>
            <a:r>
              <a:rPr lang="ko-KR" altLang="en-US" b="1" dirty="0" err="1" smtClean="0"/>
              <a:t>일반고</a:t>
            </a:r>
            <a:r>
              <a:rPr lang="en-US" altLang="ko-KR" b="1" dirty="0" smtClean="0"/>
              <a:t>,</a:t>
            </a:r>
            <a:r>
              <a:rPr lang="ko-KR" altLang="en-US" b="1" dirty="0" err="1" smtClean="0"/>
              <a:t>특목고</a:t>
            </a:r>
            <a:r>
              <a:rPr lang="en-US" altLang="ko-KR" b="1" dirty="0" smtClean="0"/>
              <a:t>,</a:t>
            </a:r>
            <a:r>
              <a:rPr lang="ko-KR" altLang="en-US" b="1" dirty="0" err="1" smtClean="0"/>
              <a:t>기숙사형고</a:t>
            </a:r>
            <a:r>
              <a:rPr lang="en-US" altLang="ko-KR" b="1" dirty="0" smtClean="0"/>
              <a:t>,</a:t>
            </a:r>
            <a:r>
              <a:rPr lang="ko-KR" altLang="en-US" b="1" dirty="0" err="1" smtClean="0"/>
              <a:t>마이스터교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부터는 </a:t>
            </a:r>
            <a:endParaRPr lang="ko-KR" altLang="en-US" dirty="0" smtClean="0"/>
          </a:p>
          <a:p>
            <a:r>
              <a:rPr lang="en-US" altLang="ko-KR" b="1" dirty="0" smtClean="0"/>
              <a:t>1~2</a:t>
            </a:r>
            <a:r>
              <a:rPr lang="ko-KR" altLang="en-US" b="1" dirty="0" smtClean="0"/>
              <a:t>개월 단위로 </a:t>
            </a:r>
            <a:endParaRPr lang="en-US" altLang="ko-KR" b="1" dirty="0" smtClean="0"/>
          </a:p>
          <a:p>
            <a:r>
              <a:rPr lang="ko-KR" altLang="en-US" b="1" dirty="0" smtClean="0"/>
              <a:t>압축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통합시켜서 공부하시기 바랍니다</a:t>
            </a:r>
            <a:r>
              <a:rPr lang="en-US" altLang="ko-KR" b="1" dirty="0" smtClean="0"/>
              <a:t>.</a:t>
            </a:r>
            <a:endParaRPr lang="ko-KR" altLang="en-US" dirty="0" smtClean="0"/>
          </a:p>
          <a:p>
            <a:r>
              <a:rPr lang="ko-KR" altLang="en-US" dirty="0" smtClean="0"/>
              <a:t> 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sz="2400" dirty="0" smtClean="0"/>
              <a:t>16</a:t>
            </a:r>
            <a:r>
              <a:rPr lang="ko-KR" altLang="en-US" sz="2400" dirty="0" err="1" smtClean="0"/>
              <a:t>년간공부달인</a:t>
            </a:r>
            <a:r>
              <a:rPr lang="en-US" altLang="ko-KR" sz="2400" dirty="0" smtClean="0"/>
              <a:t>~</a:t>
            </a:r>
            <a:r>
              <a:rPr lang="ko-KR" altLang="en-US" sz="2400" dirty="0" smtClean="0"/>
              <a:t>수학 자기주도학습조사양식 및 방법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초기공부시간</a:t>
            </a:r>
            <a:r>
              <a:rPr lang="en-US" altLang="ko-KR" dirty="0" smtClean="0"/>
              <a:t>(</a:t>
            </a:r>
            <a:r>
              <a:rPr lang="ko-KR" altLang="en-US" dirty="0" smtClean="0"/>
              <a:t>워밍업시간</a:t>
            </a:r>
            <a:r>
              <a:rPr lang="en-US" altLang="ko-KR" dirty="0" smtClean="0"/>
              <a:t>) </a:t>
            </a:r>
            <a:r>
              <a:rPr lang="ko-KR" altLang="en-US" dirty="0" smtClean="0"/>
              <a:t>및 지속적인 다양한 </a:t>
            </a:r>
            <a:r>
              <a:rPr lang="ko-KR" altLang="en-US" dirty="0" err="1" smtClean="0"/>
              <a:t>이벤트성</a:t>
            </a:r>
            <a:r>
              <a:rPr lang="ko-KR" altLang="en-US" dirty="0" smtClean="0"/>
              <a:t> 토막 시간들을 확보합니다</a:t>
            </a:r>
            <a:r>
              <a:rPr lang="en-US" altLang="ko-KR" dirty="0" smtClean="0"/>
              <a:t>.   </a:t>
            </a:r>
          </a:p>
          <a:p>
            <a:r>
              <a:rPr lang="ko-KR" altLang="en-US" dirty="0" smtClean="0"/>
              <a:t>선생님</a:t>
            </a:r>
            <a:r>
              <a:rPr lang="en-US" altLang="ko-KR" dirty="0" smtClean="0"/>
              <a:t>(</a:t>
            </a:r>
            <a:r>
              <a:rPr lang="ko-KR" altLang="en-US" dirty="0" smtClean="0"/>
              <a:t>학창시절</a:t>
            </a:r>
            <a:r>
              <a:rPr lang="en-US" altLang="ko-KR" dirty="0" smtClean="0"/>
              <a:t>)</a:t>
            </a:r>
            <a:r>
              <a:rPr lang="ko-KR" altLang="en-US" dirty="0" smtClean="0"/>
              <a:t>이나 친구의 방법을 창조적으로  모방하고</a:t>
            </a:r>
            <a:r>
              <a:rPr lang="en-US" altLang="ko-KR" dirty="0" smtClean="0"/>
              <a:t>, </a:t>
            </a:r>
          </a:p>
          <a:p>
            <a:r>
              <a:rPr lang="ko-KR" altLang="en-US" dirty="0" smtClean="0"/>
              <a:t>일목요연하게 정확한 요점을 이끌어 낸 적당한 노트 필기도 해 보고</a:t>
            </a:r>
            <a:r>
              <a:rPr lang="en-US" altLang="ko-KR" dirty="0" smtClean="0"/>
              <a:t>,  </a:t>
            </a:r>
          </a:p>
          <a:p>
            <a:r>
              <a:rPr lang="ko-KR" altLang="en-US" dirty="0" smtClean="0"/>
              <a:t>전략과목 </a:t>
            </a:r>
            <a:r>
              <a:rPr lang="en-US" altLang="ko-KR" dirty="0" smtClean="0"/>
              <a:t>3</a:t>
            </a:r>
            <a:r>
              <a:rPr lang="ko-KR" altLang="en-US" dirty="0" smtClean="0"/>
              <a:t>개 만들고 취약 과목</a:t>
            </a:r>
            <a:r>
              <a:rPr lang="en-US" altLang="ko-KR" dirty="0" smtClean="0"/>
              <a:t>(</a:t>
            </a:r>
            <a:r>
              <a:rPr lang="ko-KR" altLang="en-US" dirty="0" smtClean="0"/>
              <a:t>수학을 사랑한다 외치기 등 자기암시</a:t>
            </a:r>
            <a:r>
              <a:rPr lang="en-US" altLang="ko-KR" dirty="0" smtClean="0"/>
              <a:t>)</a:t>
            </a:r>
            <a:r>
              <a:rPr lang="ko-KR" altLang="en-US" dirty="0" smtClean="0"/>
              <a:t>에 대하여 </a:t>
            </a:r>
          </a:p>
          <a:p>
            <a:r>
              <a:rPr lang="ko-KR" altLang="en-US" dirty="0" smtClean="0"/>
              <a:t>장거리적 안목에서 공부근육을  배양합니다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 smtClean="0"/>
              <a:t>공부습관 참조 사이트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ko-KR" altLang="en-US" b="1" dirty="0" smtClean="0"/>
              <a:t>공부습관에 관련된 사이트입니다</a:t>
            </a:r>
            <a:r>
              <a:rPr lang="en-US" altLang="ko-KR" b="1" dirty="0" smtClean="0"/>
              <a:t>.</a:t>
            </a:r>
            <a:endParaRPr lang="ko-KR" altLang="en-US" dirty="0" smtClean="0"/>
          </a:p>
          <a:p>
            <a:r>
              <a:rPr lang="ko-KR" altLang="en-US" b="1" dirty="0" smtClean="0"/>
              <a:t>필요한 부분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공개자료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만 선택해서 적용해 본다면</a:t>
            </a:r>
            <a:endParaRPr lang="ko-KR" altLang="en-US" dirty="0" smtClean="0"/>
          </a:p>
          <a:p>
            <a:r>
              <a:rPr lang="ko-KR" altLang="en-US" b="1" dirty="0" smtClean="0"/>
              <a:t>꼭 큰 도움이 될 것입니다</a:t>
            </a:r>
            <a:r>
              <a:rPr lang="en-US" altLang="ko-KR" b="1" dirty="0" smtClean="0"/>
              <a:t>.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■ 자기주도 학습 교육방송 </a:t>
            </a:r>
            <a:endParaRPr lang="ko-KR" altLang="en-US" dirty="0" smtClean="0"/>
          </a:p>
          <a:p>
            <a:r>
              <a:rPr lang="ko-KR" altLang="en-US" b="1" dirty="0" smtClean="0"/>
              <a:t>   </a:t>
            </a:r>
            <a:r>
              <a:rPr lang="ko-KR" altLang="en-US" b="1" dirty="0" err="1" smtClean="0"/>
              <a:t>램프스터디</a:t>
            </a:r>
            <a:r>
              <a:rPr lang="en-US" altLang="ko-KR" b="1" dirty="0" smtClean="0"/>
              <a:t>(</a:t>
            </a:r>
            <a:r>
              <a:rPr lang="en-US" altLang="ko-KR" b="1" u="sng" dirty="0" smtClean="0">
                <a:hlinkClick r:id="rId2"/>
              </a:rPr>
              <a:t>http://www.lampstudy.co.kr/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■  대학 선배들의 경험담 </a:t>
            </a:r>
            <a:r>
              <a:rPr lang="en-US" altLang="ko-KR" b="1" dirty="0" smtClean="0"/>
              <a:t>7</a:t>
            </a:r>
            <a:r>
              <a:rPr lang="ko-KR" altLang="en-US" b="1" dirty="0" smtClean="0"/>
              <a:t>가지 </a:t>
            </a:r>
            <a:endParaRPr lang="ko-KR" altLang="en-US" dirty="0" smtClean="0"/>
          </a:p>
          <a:p>
            <a:r>
              <a:rPr lang="ko-KR" altLang="en-US" b="1" dirty="0" smtClean="0"/>
              <a:t>   </a:t>
            </a:r>
            <a:r>
              <a:rPr lang="ko-KR" altLang="en-US" b="1" dirty="0" err="1" smtClean="0"/>
              <a:t>아비투스</a:t>
            </a:r>
            <a:r>
              <a:rPr lang="en-US" altLang="ko-KR" b="1" dirty="0" smtClean="0"/>
              <a:t>(</a:t>
            </a:r>
            <a:r>
              <a:rPr lang="en-US" altLang="ko-KR" b="1" u="sng" dirty="0" smtClean="0">
                <a:hlinkClick r:id="rId3"/>
              </a:rPr>
              <a:t>http://www.abtoos.com/</a:t>
            </a:r>
            <a:r>
              <a:rPr lang="ko-KR" altLang="en-US" b="1" dirty="0" smtClean="0"/>
              <a:t> 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■ 단체로  자신감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공부 습관  숙박체험</a:t>
            </a:r>
            <a:endParaRPr lang="ko-KR" altLang="en-US" dirty="0" smtClean="0"/>
          </a:p>
          <a:p>
            <a:r>
              <a:rPr lang="ko-KR" altLang="en-US" b="1" dirty="0" smtClean="0"/>
              <a:t>   인성스쿨</a:t>
            </a:r>
            <a:r>
              <a:rPr lang="en-US" altLang="ko-KR" b="1" dirty="0" smtClean="0"/>
              <a:t>(</a:t>
            </a:r>
            <a:r>
              <a:rPr lang="en-US" altLang="ko-KR" b="1" u="sng" dirty="0" smtClean="0">
                <a:hlinkClick r:id="rId4"/>
              </a:rPr>
              <a:t>http://www.insungschool.co.kr/</a:t>
            </a:r>
            <a:r>
              <a:rPr lang="en-US" altLang="ko-KR" b="1" dirty="0" smtClean="0"/>
              <a:t>)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 smtClean="0"/>
              <a:t>공부습관 참조 사이트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ko-KR" altLang="en-US" b="1" dirty="0" smtClean="0"/>
              <a:t>■ 민성원의 공부원리</a:t>
            </a:r>
            <a:endParaRPr lang="ko-KR" altLang="en-US" dirty="0" smtClean="0"/>
          </a:p>
          <a:p>
            <a:r>
              <a:rPr lang="ko-KR" altLang="en-US" dirty="0" smtClean="0"/>
              <a:t>   </a:t>
            </a:r>
            <a:r>
              <a:rPr lang="en-US" altLang="ko-KR" b="1" u="sng" dirty="0" smtClean="0">
                <a:hlinkClick r:id="rId2"/>
              </a:rPr>
              <a:t>http://www.motivation.co.kr/overview_rainbow01.html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■ 공신</a:t>
            </a:r>
            <a:r>
              <a:rPr lang="en-US" altLang="ko-KR" b="1" dirty="0" smtClean="0"/>
              <a:t>&lt; </a:t>
            </a:r>
            <a:r>
              <a:rPr lang="ko-KR" altLang="en-US" b="1" dirty="0" err="1" smtClean="0"/>
              <a:t>열공교실</a:t>
            </a:r>
            <a:r>
              <a:rPr lang="en-US" altLang="ko-KR" b="1" dirty="0" smtClean="0"/>
              <a:t>&lt; </a:t>
            </a:r>
            <a:r>
              <a:rPr lang="ko-KR" altLang="en-US" b="1" dirty="0" smtClean="0"/>
              <a:t>나의 공부칼럼</a:t>
            </a:r>
            <a:endParaRPr lang="ko-KR" altLang="en-US" dirty="0" smtClean="0"/>
          </a:p>
          <a:p>
            <a:r>
              <a:rPr lang="ko-KR" altLang="en-US" dirty="0" smtClean="0"/>
              <a:t>     </a:t>
            </a:r>
            <a:r>
              <a:rPr lang="en-US" altLang="ko-KR" b="1" u="sng" dirty="0" smtClean="0">
                <a:hlinkClick r:id="rId3"/>
              </a:rPr>
              <a:t>http://gongsin.com/zbxe/knowhows</a:t>
            </a:r>
            <a:r>
              <a:rPr lang="en-US" altLang="ko-KR" dirty="0" smtClean="0"/>
              <a:t>,</a:t>
            </a:r>
          </a:p>
          <a:p>
            <a:r>
              <a:rPr lang="en-US" altLang="ko-KR" dirty="0" smtClean="0"/>
              <a:t>     </a:t>
            </a:r>
            <a:r>
              <a:rPr lang="en-US" altLang="ko-KR" b="1" u="sng" dirty="0" smtClean="0">
                <a:hlinkClick r:id="rId4"/>
              </a:rPr>
              <a:t>http://gongsin.com/zbxe/gongsin_colum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■ </a:t>
            </a:r>
            <a:r>
              <a:rPr lang="ko-KR" altLang="en-US" b="1" dirty="0" err="1" smtClean="0"/>
              <a:t>경선식의</a:t>
            </a:r>
            <a:r>
              <a:rPr lang="ko-KR" altLang="en-US" b="1" dirty="0" smtClean="0"/>
              <a:t> 자기주도학습과 </a:t>
            </a:r>
            <a:r>
              <a:rPr lang="ko-KR" altLang="en-US" b="1" dirty="0" err="1" smtClean="0"/>
              <a:t>아침형</a:t>
            </a:r>
            <a:r>
              <a:rPr lang="ko-KR" altLang="en-US" b="1" dirty="0" smtClean="0"/>
              <a:t> 공부</a:t>
            </a:r>
            <a:endParaRPr lang="ko-KR" altLang="en-US" dirty="0" smtClean="0"/>
          </a:p>
          <a:p>
            <a:r>
              <a:rPr lang="ko-KR" altLang="en-US" dirty="0" smtClean="0"/>
              <a:t>  </a:t>
            </a:r>
            <a:r>
              <a:rPr lang="en-US" altLang="ko-KR" b="1" u="sng" dirty="0" smtClean="0">
                <a:hlinkClick r:id="rId5"/>
              </a:rPr>
              <a:t>http://link.allblog.net/16435007/http:</a:t>
            </a:r>
            <a:r>
              <a:rPr lang="en-US" altLang="ko-KR" b="1" dirty="0" smtClean="0">
                <a:hlinkClick r:id="rId5"/>
              </a:rPr>
              <a:t>//speedmemory.tistory.com/605   </a:t>
            </a:r>
          </a:p>
          <a:p>
            <a:endParaRPr lang="en-US" altLang="ko-KR" b="1" dirty="0" smtClean="0">
              <a:hlinkClick r:id="rId5"/>
            </a:endParaRPr>
          </a:p>
          <a:p>
            <a:r>
              <a:rPr lang="en-US" altLang="ko-KR" b="1" dirty="0" smtClean="0">
                <a:hlinkClick r:id="rId5"/>
              </a:rPr>
              <a:t>■ </a:t>
            </a:r>
            <a:r>
              <a:rPr lang="ko-KR" altLang="en-US" b="1" dirty="0" smtClean="0">
                <a:hlinkClick r:id="rId5"/>
              </a:rPr>
              <a:t>아이를 살리는 공부</a:t>
            </a:r>
            <a:r>
              <a:rPr lang="en-US" altLang="ko-KR" b="1" dirty="0" smtClean="0">
                <a:hlinkClick r:id="rId5"/>
              </a:rPr>
              <a:t>, </a:t>
            </a:r>
            <a:r>
              <a:rPr lang="ko-KR" altLang="en-US" b="1" dirty="0" smtClean="0">
                <a:hlinkClick r:id="rId5"/>
              </a:rPr>
              <a:t>아이를 죽이는 공부</a:t>
            </a:r>
          </a:p>
          <a:p>
            <a:r>
              <a:rPr lang="ko-KR" altLang="en-US" b="1" dirty="0" smtClean="0">
                <a:hlinkClick r:id="rId5"/>
              </a:rPr>
              <a:t>    </a:t>
            </a:r>
            <a:r>
              <a:rPr lang="en-US" altLang="ko-KR" b="1" u="sng" dirty="0" smtClean="0">
                <a:hlinkClick r:id="rId5"/>
              </a:rPr>
              <a:t>http://cafe.naver.com/thenanbiz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ko-KR" altLang="en-US" b="1" dirty="0" smtClean="0"/>
              <a:t>위인전</a:t>
            </a:r>
            <a:r>
              <a:rPr lang="en-US" altLang="ko-KR" b="1" dirty="0" smtClean="0"/>
              <a:t>CEO </a:t>
            </a:r>
            <a:r>
              <a:rPr lang="ko-KR" altLang="en-US" b="1" dirty="0" smtClean="0"/>
              <a:t>융합 벤치마킹 학습법 </a:t>
            </a:r>
            <a:br>
              <a:rPr lang="ko-KR" altLang="en-US" b="1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 smtClean="0"/>
              <a:t>위인전</a:t>
            </a:r>
            <a:r>
              <a:rPr lang="en-US" altLang="ko-KR" b="1" dirty="0" smtClean="0"/>
              <a:t>CEO </a:t>
            </a:r>
            <a:r>
              <a:rPr lang="ko-KR" altLang="en-US" b="1" dirty="0" smtClean="0"/>
              <a:t>융합 벤치마킹 학습법</a:t>
            </a:r>
            <a:endParaRPr lang="en-US" altLang="ko-KR" b="1" dirty="0" smtClean="0"/>
          </a:p>
          <a:p>
            <a:endParaRPr lang="ko-KR" altLang="en-US" dirty="0" smtClean="0"/>
          </a:p>
          <a:p>
            <a:r>
              <a:rPr lang="ko-KR" altLang="en-US" b="1" dirty="0" smtClean="0"/>
              <a:t> 과학자</a:t>
            </a:r>
            <a:endParaRPr lang="ko-KR" altLang="en-US" dirty="0" smtClean="0"/>
          </a:p>
          <a:p>
            <a:r>
              <a:rPr lang="ko-KR" altLang="en-US" b="1" dirty="0" smtClean="0"/>
              <a:t> 갈릴레오 </a:t>
            </a:r>
            <a:r>
              <a:rPr lang="ko-KR" altLang="en-US" b="1" dirty="0" err="1" smtClean="0"/>
              <a:t>갈릴레이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+ </a:t>
            </a:r>
            <a:r>
              <a:rPr lang="ko-KR" altLang="en-US" b="1" dirty="0" err="1" smtClean="0"/>
              <a:t>뉴우턴</a:t>
            </a:r>
            <a:endParaRPr lang="en-US" altLang="ko-KR" b="1" dirty="0" smtClean="0"/>
          </a:p>
          <a:p>
            <a:endParaRPr lang="ko-KR" altLang="en-US" dirty="0" smtClean="0"/>
          </a:p>
          <a:p>
            <a:r>
              <a:rPr lang="ko-KR" altLang="en-US" b="1" dirty="0" smtClean="0"/>
              <a:t> 경제</a:t>
            </a:r>
            <a:r>
              <a:rPr lang="en-US" altLang="ko-KR" b="1" dirty="0" smtClean="0"/>
              <a:t>CEO</a:t>
            </a:r>
            <a:endParaRPr lang="ko-KR" altLang="en-US" dirty="0" smtClean="0"/>
          </a:p>
          <a:p>
            <a:r>
              <a:rPr lang="ko-KR" altLang="en-US" b="1" dirty="0" smtClean="0"/>
              <a:t> </a:t>
            </a:r>
            <a:r>
              <a:rPr lang="ko-KR" altLang="en-US" b="1" dirty="0" err="1" smtClean="0"/>
              <a:t>아담스미스</a:t>
            </a:r>
            <a:r>
              <a:rPr lang="ko-KR" altLang="en-US" b="1" dirty="0" smtClean="0"/>
              <a:t>   </a:t>
            </a:r>
            <a:r>
              <a:rPr lang="en-US" altLang="ko-KR" b="1" dirty="0" smtClean="0"/>
              <a:t>+  </a:t>
            </a:r>
            <a:r>
              <a:rPr lang="ko-KR" altLang="en-US" b="1" dirty="0" err="1" smtClean="0"/>
              <a:t>빌게이츠</a:t>
            </a:r>
            <a:r>
              <a:rPr lang="ko-KR" altLang="en-US" b="1" dirty="0" smtClean="0"/>
              <a:t>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sz="3200" dirty="0" smtClean="0"/>
              <a:t/>
            </a:r>
            <a:br>
              <a:rPr lang="en-US" altLang="ko-KR" sz="3200" dirty="0" smtClean="0"/>
            </a:br>
            <a:r>
              <a:rPr lang="ko-KR" altLang="en-US" sz="3200" dirty="0" smtClean="0"/>
              <a:t>학습계획서 </a:t>
            </a:r>
            <a:r>
              <a:rPr lang="en-US" altLang="ko-KR" sz="3200" dirty="0" smtClean="0"/>
              <a:t>&amp; </a:t>
            </a:r>
            <a:r>
              <a:rPr lang="ko-KR" altLang="en-US" sz="3200" dirty="0" smtClean="0"/>
              <a:t>추천서 </a:t>
            </a:r>
            <a:r>
              <a:rPr lang="ko-KR" altLang="en-US" sz="3200" dirty="0" err="1" smtClean="0"/>
              <a:t>교과부발표</a:t>
            </a:r>
            <a:r>
              <a:rPr lang="ko-KR" altLang="en-US" sz="3200" dirty="0" smtClean="0"/>
              <a:t> 내용 </a:t>
            </a:r>
            <a:br>
              <a:rPr lang="ko-KR" altLang="en-US" sz="3200" dirty="0" smtClean="0"/>
            </a:b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r>
              <a:rPr lang="ko-KR" altLang="en-US" sz="6400" u="sng" dirty="0" err="1" smtClean="0">
                <a:hlinkClick r:id="rId2"/>
              </a:rPr>
              <a:t>사교육걱정없는세상</a:t>
            </a:r>
            <a:r>
              <a:rPr lang="ko-KR" altLang="en-US" sz="6400" u="sng" dirty="0" smtClean="0">
                <a:hlinkClick r:id="rId2"/>
              </a:rPr>
              <a:t> </a:t>
            </a:r>
            <a:r>
              <a:rPr lang="en-US" altLang="ko-KR" sz="6400" u="sng" dirty="0" smtClean="0">
                <a:hlinkClick r:id="rId2"/>
              </a:rPr>
              <a:t>:: [</a:t>
            </a:r>
            <a:r>
              <a:rPr lang="ko-KR" altLang="en-US" sz="6400" u="sng" dirty="0" smtClean="0">
                <a:hlinkClick r:id="rId2"/>
              </a:rPr>
              <a:t>보도자료</a:t>
            </a:r>
            <a:r>
              <a:rPr lang="en-US" altLang="ko-KR" sz="6400" u="sng" dirty="0" smtClean="0">
                <a:hlinkClick r:id="rId2"/>
              </a:rPr>
              <a:t>]12/22: </a:t>
            </a:r>
            <a:r>
              <a:rPr lang="ko-KR" altLang="en-US" sz="6400" u="sng" dirty="0" err="1" smtClean="0">
                <a:hlinkClick r:id="rId2"/>
              </a:rPr>
              <a:t>정두언</a:t>
            </a:r>
            <a:r>
              <a:rPr lang="ko-KR" altLang="en-US" sz="6400" u="sng" dirty="0" smtClean="0">
                <a:hlinkClick r:id="rId2"/>
              </a:rPr>
              <a:t> 의원실 주최 외고 </a:t>
            </a:r>
            <a:endParaRPr lang="ko-KR" altLang="en-US" sz="6400" dirty="0" smtClean="0"/>
          </a:p>
          <a:p>
            <a:r>
              <a:rPr lang="ko-KR" altLang="en-US" sz="6400" dirty="0" smtClean="0"/>
              <a:t>  </a:t>
            </a:r>
          </a:p>
          <a:p>
            <a:r>
              <a:rPr lang="en-US" altLang="ko-KR" sz="6400" u="sng" dirty="0" smtClean="0">
                <a:hlinkClick r:id="rId3"/>
              </a:rPr>
              <a:t>http://www.noworry.or.kr/</a:t>
            </a:r>
            <a:endParaRPr lang="en-US" altLang="ko-KR" sz="6400" u="sng" dirty="0" smtClean="0"/>
          </a:p>
          <a:p>
            <a:endParaRPr lang="en-US" altLang="ko-KR" sz="6400" u="sng" dirty="0" smtClean="0"/>
          </a:p>
          <a:p>
            <a:r>
              <a:rPr lang="en-US" altLang="ko-KR" sz="6400" dirty="0" smtClean="0"/>
              <a:t> </a:t>
            </a:r>
            <a:r>
              <a:rPr lang="ko-KR" altLang="en-US" sz="6400" u="sng" dirty="0" smtClean="0">
                <a:hlinkClick r:id="rId4"/>
              </a:rPr>
              <a:t>국가대표 수능강의 </a:t>
            </a:r>
            <a:r>
              <a:rPr lang="en-US" altLang="ko-KR" sz="6400" u="sng" dirty="0" err="1" smtClean="0">
                <a:hlinkClick r:id="rId4"/>
              </a:rPr>
              <a:t>EBSi</a:t>
            </a:r>
            <a:r>
              <a:rPr lang="en-US" altLang="ko-KR" sz="6400" u="sng" dirty="0" smtClean="0">
                <a:hlinkClick r:id="rId4"/>
              </a:rPr>
              <a:t>-</a:t>
            </a:r>
            <a:r>
              <a:rPr lang="ko-KR" altLang="en-US" sz="6400" u="sng" dirty="0" smtClean="0">
                <a:hlinkClick r:id="rId4"/>
              </a:rPr>
              <a:t>입학사정관제</a:t>
            </a:r>
            <a:endParaRPr lang="ko-KR" altLang="en-US" sz="6400" dirty="0" smtClean="0"/>
          </a:p>
          <a:p>
            <a:r>
              <a:rPr lang="ko-KR" altLang="en-US" sz="6400" dirty="0" smtClean="0"/>
              <a:t>  </a:t>
            </a:r>
          </a:p>
          <a:p>
            <a:r>
              <a:rPr lang="ko-KR" altLang="en-US" sz="6400" dirty="0" smtClean="0"/>
              <a:t>  </a:t>
            </a:r>
            <a:r>
              <a:rPr lang="ko-KR" altLang="en-US" sz="6400" b="1" u="sng" dirty="0" smtClean="0">
                <a:hlinkClick r:id="rId5"/>
              </a:rPr>
              <a:t>교과부의 외고 체제 개편</a:t>
            </a:r>
            <a:r>
              <a:rPr lang="en-US" altLang="ko-KR" sz="6400" b="1" u="sng" dirty="0" smtClean="0">
                <a:hlinkClick r:id="rId5"/>
              </a:rPr>
              <a:t>... - </a:t>
            </a:r>
            <a:r>
              <a:rPr lang="ko-KR" altLang="en-US" sz="6400" b="1" u="sng" dirty="0" smtClean="0">
                <a:hlinkClick r:id="rId5"/>
              </a:rPr>
              <a:t>정진건의 </a:t>
            </a:r>
            <a:r>
              <a:rPr lang="ko-KR" altLang="en-US" sz="6400" b="1" u="sng" dirty="0" err="1" smtClean="0">
                <a:hlinkClick r:id="rId5"/>
              </a:rPr>
              <a:t>블로그</a:t>
            </a:r>
            <a:r>
              <a:rPr lang="ko-KR" altLang="en-US" sz="6400" b="1" u="sng" dirty="0" smtClean="0">
                <a:hlinkClick r:id="rId5"/>
              </a:rPr>
              <a:t> </a:t>
            </a:r>
            <a:r>
              <a:rPr lang="ko-KR" altLang="en-US" sz="6400" dirty="0" smtClean="0"/>
              <a:t> </a:t>
            </a:r>
          </a:p>
          <a:p>
            <a:r>
              <a:rPr lang="ko-KR" altLang="en-US" sz="6400" dirty="0" smtClean="0"/>
              <a:t> </a:t>
            </a:r>
          </a:p>
          <a:p>
            <a:r>
              <a:rPr lang="en-US" altLang="ko-KR" sz="6400" dirty="0" smtClean="0"/>
              <a:t>• </a:t>
            </a:r>
            <a:r>
              <a:rPr lang="ko-KR" altLang="en-US" sz="6400" u="sng" dirty="0" err="1" smtClean="0">
                <a:hlinkClick r:id="rId6"/>
              </a:rPr>
              <a:t>오르비</a:t>
            </a:r>
            <a:r>
              <a:rPr lang="ko-KR" altLang="en-US" sz="6400" u="sng" dirty="0" smtClean="0">
                <a:hlinkClick r:id="rId6"/>
              </a:rPr>
              <a:t> </a:t>
            </a:r>
            <a:r>
              <a:rPr lang="en-US" altLang="ko-KR" sz="6400" u="sng" dirty="0" smtClean="0">
                <a:hlinkClick r:id="rId6"/>
              </a:rPr>
              <a:t>&gt;</a:t>
            </a:r>
            <a:r>
              <a:rPr lang="ko-KR" altLang="en-US" sz="6400" u="sng" dirty="0" err="1" smtClean="0">
                <a:hlinkClick r:id="rId6"/>
              </a:rPr>
              <a:t>새소식</a:t>
            </a:r>
            <a:r>
              <a:rPr lang="ko-KR" altLang="en-US" sz="6400" u="sng" dirty="0" smtClean="0">
                <a:hlinkClick r:id="rId6"/>
              </a:rPr>
              <a:t> </a:t>
            </a:r>
            <a:r>
              <a:rPr lang="en-US" altLang="ko-KR" sz="6400" u="sng" dirty="0" smtClean="0">
                <a:hlinkClick r:id="rId6"/>
              </a:rPr>
              <a:t>&gt;[Prime TOWN]</a:t>
            </a:r>
            <a:r>
              <a:rPr lang="ko-KR" altLang="en-US" sz="6400" u="sng" dirty="0" smtClean="0">
                <a:hlinkClick r:id="rId6"/>
              </a:rPr>
              <a:t>고교 자기주도 </a:t>
            </a:r>
            <a:r>
              <a:rPr lang="ko-KR" altLang="en-US" sz="6400" b="1" u="sng" dirty="0" smtClean="0">
                <a:hlinkClick r:id="rId6"/>
              </a:rPr>
              <a:t>학습</a:t>
            </a:r>
            <a:r>
              <a:rPr lang="ko-KR" altLang="en-US" sz="6400" u="sng" dirty="0" smtClean="0">
                <a:hlinkClick r:id="rId6"/>
              </a:rPr>
              <a:t>전형 심사항목 </a:t>
            </a:r>
            <a:r>
              <a:rPr lang="ko-KR" altLang="en-US" sz="6400" dirty="0" smtClean="0"/>
              <a:t> </a:t>
            </a:r>
          </a:p>
          <a:p>
            <a:r>
              <a:rPr lang="ko-KR" altLang="en-US" sz="6400" dirty="0" smtClean="0"/>
              <a:t> </a:t>
            </a:r>
          </a:p>
          <a:p>
            <a:r>
              <a:rPr lang="en-US" altLang="ko-KR" sz="6400" b="1" dirty="0" smtClean="0"/>
              <a:t>• </a:t>
            </a:r>
            <a:r>
              <a:rPr lang="ko-KR" altLang="en-US" sz="6400" b="1" u="sng" dirty="0" err="1" smtClean="0">
                <a:hlinkClick r:id="rId7"/>
              </a:rPr>
              <a:t>교과부</a:t>
            </a:r>
            <a:r>
              <a:rPr lang="ko-KR" altLang="en-US" sz="6400" u="sng" dirty="0" smtClean="0">
                <a:hlinkClick r:id="rId7"/>
              </a:rPr>
              <a:t> 선정 도서 </a:t>
            </a:r>
            <a:r>
              <a:rPr lang="en-US" altLang="ko-KR" sz="6400" u="sng" dirty="0" err="1" smtClean="0">
                <a:hlinkClick r:id="rId7"/>
              </a:rPr>
              <a:t>ebook</a:t>
            </a:r>
            <a:r>
              <a:rPr lang="en-US" altLang="ko-KR" sz="6400" u="sng" dirty="0" smtClean="0">
                <a:hlinkClick r:id="rId7"/>
              </a:rPr>
              <a:t> Download</a:t>
            </a:r>
            <a:r>
              <a:rPr lang="ko-KR" altLang="en-US" sz="6400" dirty="0" smtClean="0"/>
              <a:t> </a:t>
            </a:r>
          </a:p>
          <a:p>
            <a:r>
              <a:rPr lang="ko-KR" altLang="en-US" sz="6400" dirty="0" smtClean="0"/>
              <a:t> </a:t>
            </a:r>
          </a:p>
          <a:p>
            <a:r>
              <a:rPr lang="en-US" altLang="ko-KR" sz="6400" dirty="0" smtClean="0"/>
              <a:t>• </a:t>
            </a:r>
            <a:r>
              <a:rPr lang="ko-KR" altLang="en-US" sz="6400" u="sng" dirty="0" smtClean="0">
                <a:hlinkClick r:id="rId8"/>
              </a:rPr>
              <a:t>외고 입시</a:t>
            </a:r>
            <a:r>
              <a:rPr lang="en-US" altLang="ko-KR" sz="6400" u="sng" dirty="0" smtClean="0">
                <a:hlinkClick r:id="rId8"/>
              </a:rPr>
              <a:t>, '</a:t>
            </a:r>
            <a:r>
              <a:rPr lang="ko-KR" altLang="en-US" sz="6400" u="sng" dirty="0" smtClean="0">
                <a:hlinkClick r:id="rId8"/>
              </a:rPr>
              <a:t>사교육 경험 유무</a:t>
            </a:r>
            <a:r>
              <a:rPr lang="en-US" altLang="ko-KR" sz="6400" u="sng" dirty="0" smtClean="0">
                <a:hlinkClick r:id="rId8"/>
              </a:rPr>
              <a:t>' </a:t>
            </a:r>
            <a:r>
              <a:rPr lang="ko-KR" altLang="en-US" sz="6400" u="sng" dirty="0" smtClean="0">
                <a:hlinkClick r:id="rId8"/>
              </a:rPr>
              <a:t>평가 논란 </a:t>
            </a:r>
            <a:r>
              <a:rPr lang="ko-KR" altLang="en-US" sz="6400" dirty="0" smtClean="0"/>
              <a:t> </a:t>
            </a:r>
          </a:p>
          <a:p>
            <a:r>
              <a:rPr lang="ko-KR" altLang="en-US" sz="6400" dirty="0" smtClean="0"/>
              <a:t> </a:t>
            </a:r>
          </a:p>
          <a:p>
            <a:r>
              <a:rPr lang="en-US" altLang="ko-KR" sz="6400" dirty="0" smtClean="0"/>
              <a:t>• </a:t>
            </a:r>
            <a:r>
              <a:rPr lang="ko-KR" altLang="en-US" sz="6400" u="sng" dirty="0" smtClean="0">
                <a:hlinkClick r:id="rId9"/>
              </a:rPr>
              <a:t>달라진 </a:t>
            </a:r>
            <a:r>
              <a:rPr lang="en-US" altLang="ko-KR" sz="6400" u="sng" dirty="0" smtClean="0">
                <a:hlinkClick r:id="rId9"/>
              </a:rPr>
              <a:t>2011</a:t>
            </a:r>
            <a:r>
              <a:rPr lang="ko-KR" altLang="en-US" sz="6400" u="sng" dirty="0" smtClean="0">
                <a:hlinkClick r:id="rId9"/>
              </a:rPr>
              <a:t>학년도 외고 </a:t>
            </a:r>
            <a:r>
              <a:rPr lang="ko-KR" altLang="en-US" sz="6400" u="sng" dirty="0" err="1" smtClean="0">
                <a:hlinkClick r:id="rId9"/>
              </a:rPr>
              <a:t>입시안</a:t>
            </a:r>
            <a:r>
              <a:rPr lang="ko-KR" altLang="en-US" sz="6400" u="sng" dirty="0" smtClean="0">
                <a:hlinkClick r:id="rId9"/>
              </a:rPr>
              <a:t> </a:t>
            </a:r>
            <a:r>
              <a:rPr lang="ko-KR" altLang="en-US" sz="6400" b="1" u="sng" dirty="0" err="1" smtClean="0">
                <a:hlinkClick r:id="rId9"/>
              </a:rPr>
              <a:t>교과부</a:t>
            </a:r>
            <a:r>
              <a:rPr lang="ko-KR" altLang="en-US" sz="6400" b="1" u="sng" dirty="0" smtClean="0">
                <a:hlinkClick r:id="rId9"/>
              </a:rPr>
              <a:t> 발표</a:t>
            </a:r>
            <a:r>
              <a:rPr lang="ko-KR" altLang="en-US" sz="6400" u="sng" dirty="0" smtClean="0">
                <a:hlinkClick r:id="rId9"/>
              </a:rPr>
              <a:t>사항 정리 </a:t>
            </a:r>
            <a:r>
              <a:rPr lang="en-US" altLang="ko-KR" sz="6400" u="sng" dirty="0" smtClean="0">
                <a:hlinkClick r:id="rId9"/>
              </a:rPr>
              <a:t>- SUPERMATH  </a:t>
            </a:r>
            <a:r>
              <a:rPr lang="ko-KR" altLang="en-US" sz="6400" dirty="0" smtClean="0"/>
              <a:t> </a:t>
            </a:r>
          </a:p>
          <a:p>
            <a:r>
              <a:rPr lang="en-US" altLang="ko-KR" sz="6400" dirty="0" smtClean="0"/>
              <a:t>• </a:t>
            </a:r>
            <a:r>
              <a:rPr lang="ko-KR" altLang="en-US" sz="6400" u="sng" dirty="0" err="1" smtClean="0">
                <a:hlinkClick r:id="rId10"/>
              </a:rPr>
              <a:t>자율형</a:t>
            </a:r>
            <a:r>
              <a:rPr lang="ko-KR" altLang="en-US" sz="6400" u="sng" dirty="0" smtClean="0">
                <a:hlinkClick r:id="rId10"/>
              </a:rPr>
              <a:t> 사립고 정착 </a:t>
            </a:r>
            <a:r>
              <a:rPr lang="en-US" altLang="ko-KR" sz="6400" u="sng" dirty="0" smtClean="0">
                <a:hlinkClick r:id="rId10"/>
              </a:rPr>
              <a:t>'</a:t>
            </a:r>
            <a:r>
              <a:rPr lang="ko-KR" altLang="en-US" sz="6400" u="sng" dirty="0" smtClean="0">
                <a:hlinkClick r:id="rId10"/>
              </a:rPr>
              <a:t>새 </a:t>
            </a:r>
            <a:r>
              <a:rPr lang="ko-KR" altLang="en-US" sz="6400" u="sng" dirty="0" err="1" smtClean="0">
                <a:hlinkClick r:id="rId10"/>
              </a:rPr>
              <a:t>명문고</a:t>
            </a:r>
            <a:r>
              <a:rPr lang="ko-KR" altLang="en-US" sz="6400" u="sng" dirty="0" smtClean="0">
                <a:hlinkClick r:id="rId10"/>
              </a:rPr>
              <a:t> 부활</a:t>
            </a:r>
            <a:r>
              <a:rPr lang="en-US" altLang="ko-KR" sz="6400" u="sng" dirty="0" smtClean="0">
                <a:hlinkClick r:id="rId10"/>
              </a:rPr>
              <a:t>' </a:t>
            </a:r>
            <a:r>
              <a:rPr lang="ko-KR" altLang="en-US" sz="6400" u="sng" dirty="0" smtClean="0">
                <a:hlinkClick r:id="rId10"/>
              </a:rPr>
              <a:t>부르나 </a:t>
            </a:r>
            <a:endParaRPr lang="ko-KR" altLang="en-US" sz="6400" dirty="0" smtClean="0"/>
          </a:p>
          <a:p>
            <a:r>
              <a:rPr lang="ko-KR" altLang="en-US" sz="6400" dirty="0" smtClean="0"/>
              <a:t>  </a:t>
            </a:r>
          </a:p>
          <a:p>
            <a:r>
              <a:rPr lang="ko-KR" altLang="en-US" sz="7200" dirty="0" smtClean="0"/>
              <a:t> 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1800" dirty="0" smtClean="0"/>
              <a:t>교육방송</a:t>
            </a:r>
            <a:r>
              <a:rPr lang="en-US" altLang="ko-KR" sz="1800" dirty="0" smtClean="0"/>
              <a:t>(2010.11.29.</a:t>
            </a:r>
            <a:r>
              <a:rPr lang="ko-KR" altLang="en-US" sz="1800" dirty="0" smtClean="0"/>
              <a:t>월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밤 </a:t>
            </a:r>
            <a:r>
              <a:rPr lang="en-US" altLang="ko-KR" sz="1800" dirty="0" smtClean="0"/>
              <a:t>10</a:t>
            </a:r>
            <a:r>
              <a:rPr lang="ko-KR" altLang="en-US" sz="1800" dirty="0" smtClean="0"/>
              <a:t>시 </a:t>
            </a:r>
            <a:r>
              <a:rPr lang="en-US" altLang="ko-KR" sz="1800" dirty="0" smtClean="0"/>
              <a:t>55</a:t>
            </a:r>
            <a:r>
              <a:rPr lang="ko-KR" altLang="en-US" sz="1800" dirty="0" smtClean="0"/>
              <a:t>분 방영</a:t>
            </a:r>
            <a:r>
              <a:rPr lang="en-US" altLang="ko-KR" sz="1800" dirty="0" smtClean="0"/>
              <a:t>) </a:t>
            </a:r>
            <a:r>
              <a:rPr lang="ko-KR" altLang="en-US" sz="1800" dirty="0" err="1" smtClean="0"/>
              <a:t>다큐프라임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TIE&lt;</a:t>
            </a:r>
            <a:r>
              <a:rPr lang="ko-KR" altLang="en-US" sz="1800" dirty="0" smtClean="0"/>
              <a:t>학교란 무엇인가</a:t>
            </a:r>
            <a:r>
              <a:rPr lang="en-US" altLang="ko-KR" sz="1800" dirty="0" smtClean="0"/>
              <a:t>? 0.1%</a:t>
            </a:r>
            <a:r>
              <a:rPr lang="ko-KR" altLang="en-US" sz="1800" dirty="0" smtClean="0"/>
              <a:t>의 비밀 키워드 </a:t>
            </a:r>
            <a:r>
              <a:rPr lang="en-US" altLang="ko-KR" sz="1800" dirty="0" smtClean="0"/>
              <a:t>12</a:t>
            </a:r>
            <a:r>
              <a:rPr lang="ko-KR" altLang="en-US" sz="1800" dirty="0" smtClean="0"/>
              <a:t>개 </a:t>
            </a:r>
            <a:br>
              <a:rPr lang="ko-KR" altLang="en-US" sz="1800" dirty="0" smtClean="0"/>
            </a:br>
            <a:endParaRPr lang="ko-KR" altLang="en-US" sz="1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ko-KR" altLang="en-US" b="1" dirty="0" smtClean="0"/>
              <a:t>﻿교육방송</a:t>
            </a:r>
            <a:endParaRPr lang="ko-KR" altLang="en-US" dirty="0" smtClean="0"/>
          </a:p>
          <a:p>
            <a:r>
              <a:rPr lang="ko-KR" altLang="en-US" b="1" dirty="0" smtClean="0"/>
              <a:t> </a:t>
            </a:r>
            <a:r>
              <a:rPr lang="en-US" altLang="ko-KR" b="1" dirty="0" smtClean="0"/>
              <a:t>(2010.11.29.</a:t>
            </a:r>
            <a:r>
              <a:rPr lang="ko-KR" altLang="en-US" b="1" dirty="0" smtClean="0"/>
              <a:t>월</a:t>
            </a:r>
            <a:r>
              <a:rPr lang="en-US" altLang="ko-KR" b="1" dirty="0" smtClean="0"/>
              <a:t>. </a:t>
            </a:r>
            <a:r>
              <a:rPr lang="ko-KR" altLang="en-US" b="1" dirty="0" smtClean="0"/>
              <a:t>밤 </a:t>
            </a:r>
            <a:r>
              <a:rPr lang="en-US" altLang="ko-KR" b="1" dirty="0" smtClean="0"/>
              <a:t>10</a:t>
            </a:r>
            <a:r>
              <a:rPr lang="ko-KR" altLang="en-US" b="1" dirty="0" smtClean="0"/>
              <a:t>시 </a:t>
            </a:r>
            <a:r>
              <a:rPr lang="en-US" altLang="ko-KR" b="1" dirty="0" smtClean="0"/>
              <a:t>55</a:t>
            </a:r>
            <a:r>
              <a:rPr lang="ko-KR" altLang="en-US" b="1" dirty="0" smtClean="0"/>
              <a:t>분 방영</a:t>
            </a:r>
            <a:r>
              <a:rPr lang="en-US" altLang="ko-KR" b="1" dirty="0" smtClean="0"/>
              <a:t>) </a:t>
            </a:r>
            <a:endParaRPr lang="ko-KR" altLang="en-US" dirty="0" smtClean="0"/>
          </a:p>
          <a:p>
            <a:r>
              <a:rPr lang="ko-KR" altLang="en-US" b="1" dirty="0" smtClean="0"/>
              <a:t> </a:t>
            </a:r>
            <a:r>
              <a:rPr lang="ko-KR" altLang="en-US" b="1" dirty="0" err="1" smtClean="0"/>
              <a:t>다큐프라임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TIE</a:t>
            </a:r>
            <a:endParaRPr lang="ko-KR" altLang="en-US" dirty="0" smtClean="0"/>
          </a:p>
          <a:p>
            <a:r>
              <a:rPr lang="en-US" altLang="ko-KR" b="1" dirty="0" smtClean="0"/>
              <a:t>&lt;</a:t>
            </a:r>
            <a:r>
              <a:rPr lang="ko-KR" altLang="en-US" b="1" dirty="0" smtClean="0"/>
              <a:t>학교란 무엇인가</a:t>
            </a:r>
            <a:r>
              <a:rPr lang="en-US" altLang="ko-KR" b="1" dirty="0" smtClean="0"/>
              <a:t>? </a:t>
            </a:r>
            <a:endParaRPr lang="ko-KR" altLang="en-US" dirty="0" smtClean="0"/>
          </a:p>
          <a:p>
            <a:r>
              <a:rPr lang="ko-KR" altLang="en-US" b="1" dirty="0" smtClean="0"/>
              <a:t>  </a:t>
            </a:r>
            <a:r>
              <a:rPr lang="en-US" altLang="ko-KR" b="1" dirty="0" smtClean="0"/>
              <a:t>0.1%</a:t>
            </a:r>
            <a:r>
              <a:rPr lang="ko-KR" altLang="en-US" b="1" dirty="0" smtClean="0"/>
              <a:t>의 비밀 키워드 </a:t>
            </a:r>
            <a:r>
              <a:rPr lang="en-US" altLang="ko-KR" b="1" dirty="0" smtClean="0"/>
              <a:t>12</a:t>
            </a:r>
            <a:r>
              <a:rPr lang="ko-KR" altLang="en-US" b="1" dirty="0" smtClean="0"/>
              <a:t>개</a:t>
            </a:r>
            <a:endParaRPr lang="ko-KR" altLang="en-US" dirty="0" smtClean="0"/>
          </a:p>
          <a:p>
            <a:r>
              <a:rPr lang="ko-KR" altLang="en-US" b="1" dirty="0" smtClean="0"/>
              <a:t> </a:t>
            </a:r>
            <a:endParaRPr lang="ko-KR" altLang="en-US" dirty="0" smtClean="0"/>
          </a:p>
          <a:p>
            <a:r>
              <a:rPr lang="en-US" altLang="ko-KR" b="1" dirty="0" smtClean="0"/>
              <a:t>TIE&lt;</a:t>
            </a:r>
            <a:r>
              <a:rPr lang="ko-KR" altLang="en-US" b="1" dirty="0" smtClean="0"/>
              <a:t>수동적으로 </a:t>
            </a:r>
            <a:r>
              <a:rPr lang="en-US" altLang="ko-KR" b="1" dirty="0" smtClean="0"/>
              <a:t>TV</a:t>
            </a:r>
            <a:r>
              <a:rPr lang="ko-KR" altLang="en-US" b="1" dirty="0" smtClean="0"/>
              <a:t>를 보는 것이 아니라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b="1" dirty="0" smtClean="0"/>
              <a:t>     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녹화해서 다시 청취하는 시간낭비가 아니라</a:t>
            </a:r>
            <a:r>
              <a:rPr lang="en-US" altLang="ko-KR" b="1" dirty="0" smtClean="0"/>
              <a:t>) </a:t>
            </a:r>
            <a:endParaRPr lang="ko-KR" altLang="en-US" dirty="0" smtClean="0"/>
          </a:p>
          <a:p>
            <a:r>
              <a:rPr lang="ko-KR" altLang="en-US" b="1" dirty="0" smtClean="0"/>
              <a:t>      시청하면서 동시에  필기하고 요점 잡고 </a:t>
            </a:r>
            <a:endParaRPr lang="ko-KR" altLang="en-US" dirty="0" smtClean="0"/>
          </a:p>
          <a:p>
            <a:r>
              <a:rPr lang="ko-KR" altLang="en-US" b="1" dirty="0" smtClean="0"/>
              <a:t>      자기 생활에 벤치마킹 </a:t>
            </a:r>
            <a:r>
              <a:rPr lang="en-US" altLang="ko-KR" b="1" dirty="0" smtClean="0"/>
              <a:t>&amp; </a:t>
            </a:r>
            <a:r>
              <a:rPr lang="ko-KR" altLang="en-US" b="1" dirty="0" err="1" smtClean="0"/>
              <a:t>업그레이딩하는</a:t>
            </a:r>
            <a:r>
              <a:rPr lang="ko-KR" altLang="en-US" b="1" dirty="0" smtClean="0"/>
              <a:t> </a:t>
            </a:r>
            <a:endParaRPr lang="ko-KR" altLang="en-US" dirty="0" smtClean="0"/>
          </a:p>
          <a:p>
            <a:r>
              <a:rPr lang="ko-KR" altLang="en-US" b="1" dirty="0" smtClean="0"/>
              <a:t>      </a:t>
            </a:r>
            <a:r>
              <a:rPr lang="en-US" altLang="ko-KR" b="1" dirty="0" smtClean="0"/>
              <a:t>NIE</a:t>
            </a:r>
            <a:r>
              <a:rPr lang="ko-KR" altLang="en-US" b="1" dirty="0" smtClean="0"/>
              <a:t>와는 또다른 방송매체 이용한 </a:t>
            </a:r>
            <a:endParaRPr lang="ko-KR" altLang="en-US" dirty="0" smtClean="0"/>
          </a:p>
          <a:p>
            <a:r>
              <a:rPr lang="ko-KR" altLang="en-US" b="1" dirty="0" smtClean="0"/>
              <a:t>      모니터링 </a:t>
            </a:r>
            <a:r>
              <a:rPr lang="ko-KR" altLang="en-US" b="1" dirty="0" err="1" smtClean="0"/>
              <a:t>튜터링</a:t>
            </a:r>
            <a:r>
              <a:rPr lang="ko-KR" altLang="en-US" b="1" dirty="0" smtClean="0"/>
              <a:t> 겸한 자기주도학습법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000" dirty="0" smtClean="0"/>
              <a:t>교육방송</a:t>
            </a:r>
            <a:r>
              <a:rPr lang="en-US" altLang="ko-KR" sz="2000" dirty="0" smtClean="0"/>
              <a:t>(2010.11.29.</a:t>
            </a:r>
            <a:r>
              <a:rPr lang="ko-KR" altLang="en-US" sz="2000" dirty="0" smtClean="0"/>
              <a:t>월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밤 </a:t>
            </a:r>
            <a:r>
              <a:rPr lang="en-US" altLang="ko-KR" sz="2000" dirty="0" smtClean="0"/>
              <a:t>10</a:t>
            </a:r>
            <a:r>
              <a:rPr lang="ko-KR" altLang="en-US" sz="2000" dirty="0" smtClean="0"/>
              <a:t>시 </a:t>
            </a:r>
            <a:r>
              <a:rPr lang="en-US" altLang="ko-KR" sz="2000" dirty="0" smtClean="0"/>
              <a:t>55</a:t>
            </a:r>
            <a:r>
              <a:rPr lang="ko-KR" altLang="en-US" sz="2000" dirty="0" smtClean="0"/>
              <a:t>분 방영</a:t>
            </a:r>
            <a:r>
              <a:rPr lang="en-US" altLang="ko-KR" sz="2000" dirty="0" smtClean="0"/>
              <a:t>) </a:t>
            </a:r>
            <a:r>
              <a:rPr lang="ko-KR" altLang="en-US" sz="2000" dirty="0" err="1" smtClean="0"/>
              <a:t>다큐프라임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TIE</a:t>
            </a:r>
            <a:br>
              <a:rPr lang="en-US" altLang="ko-KR" sz="2000" dirty="0" smtClean="0"/>
            </a:br>
            <a:r>
              <a:rPr lang="en-US" altLang="ko-KR" sz="2000" dirty="0" smtClean="0"/>
              <a:t>&lt;</a:t>
            </a:r>
            <a:r>
              <a:rPr lang="ko-KR" altLang="en-US" sz="2000" dirty="0" smtClean="0"/>
              <a:t>학교란 무엇인가</a:t>
            </a:r>
            <a:r>
              <a:rPr lang="en-US" altLang="ko-KR" sz="2000" dirty="0" smtClean="0"/>
              <a:t>? 0.1%</a:t>
            </a:r>
            <a:r>
              <a:rPr lang="ko-KR" altLang="en-US" sz="2000" dirty="0" smtClean="0"/>
              <a:t>의 비밀 키워드 </a:t>
            </a:r>
            <a:r>
              <a:rPr lang="en-US" altLang="ko-KR" sz="2000" dirty="0" smtClean="0"/>
              <a:t>12</a:t>
            </a:r>
            <a:r>
              <a:rPr lang="ko-KR" altLang="en-US" sz="2000" dirty="0" smtClean="0"/>
              <a:t>개 </a:t>
            </a:r>
            <a:br>
              <a:rPr lang="ko-KR" altLang="en-US" sz="2000" dirty="0" smtClean="0"/>
            </a:br>
            <a:endParaRPr lang="ko-KR" altLang="en-US" sz="2000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27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ko-KR" sz="1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ko-KR" altLang="en-US" sz="1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일 </a:t>
                      </a:r>
                      <a:r>
                        <a:rPr lang="en-US" altLang="ko-KR" sz="1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3(4~5</a:t>
                      </a:r>
                      <a:r>
                        <a:rPr lang="ko-KR" altLang="en-US" sz="1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시간</a:t>
                      </a:r>
                      <a:r>
                        <a:rPr lang="en-US" altLang="ko-KR" sz="1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1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시간 자기주도학습법 </a:t>
                      </a:r>
                    </a:p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다큐프라임</a:t>
                      </a:r>
                      <a:r>
                        <a:rPr lang="ko-KR" altLang="en-US" sz="1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</a:t>
                      </a:r>
                      <a:r>
                        <a:rPr lang="en-US" altLang="ko-KR" sz="1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- </a:t>
                      </a:r>
                      <a:r>
                        <a:rPr lang="en-US" altLang="ko-KR" sz="10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Daum</a:t>
                      </a:r>
                      <a:r>
                        <a:rPr lang="en-US" altLang="ko-KR" sz="1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</a:t>
                      </a:r>
                      <a:r>
                        <a:rPr lang="ko-KR" altLang="en-US" sz="1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영화 </a:t>
                      </a:r>
                    </a:p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o-KR" alt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예습보다 복습 위주  습관경영학습법 </a:t>
                      </a:r>
                      <a:endParaRPr lang="ko-KR" alt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&lt;</a:t>
                      </a:r>
                      <a:r>
                        <a:rPr lang="ko-KR" alt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대한민국에서 </a:t>
                      </a:r>
                      <a:r>
                        <a:rPr lang="ko-KR" altLang="en-US" sz="1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학교란 무엇인가</a:t>
                      </a:r>
                      <a:r>
                        <a:rPr lang="en-US" altLang="ko-K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&gt; - </a:t>
                      </a:r>
                      <a:r>
                        <a:rPr lang="en-US" altLang="ko-KR" sz="1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Daum</a:t>
                      </a:r>
                      <a:r>
                        <a:rPr lang="en-US" altLang="ko-K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</a:t>
                      </a:r>
                      <a:r>
                        <a:rPr lang="ko-KR" alt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미디어다음 </a:t>
                      </a:r>
                      <a:r>
                        <a:rPr lang="en-US" altLang="ko-K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- </a:t>
                      </a:r>
                      <a:r>
                        <a:rPr lang="ko-KR" alt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뉴스 </a:t>
                      </a:r>
                    </a:p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o-KR" alt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일요일에  </a:t>
                      </a:r>
                      <a:r>
                        <a:rPr lang="en-US" altLang="ko-K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r>
                        <a:rPr lang="ko-KR" alt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시간 </a:t>
                      </a:r>
                      <a:r>
                        <a:rPr lang="ko-KR" altLang="en-US" sz="1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부페식</a:t>
                      </a:r>
                      <a:r>
                        <a:rPr lang="ko-KR" alt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공부도 해보라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[WK] </a:t>
                      </a:r>
                      <a:r>
                        <a:rPr lang="ko-KR" altLang="en-US" sz="1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공영방송 </a:t>
                      </a:r>
                      <a:r>
                        <a:rPr lang="ko-KR" altLang="en-US" sz="1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수신료</a:t>
                      </a:r>
                      <a:r>
                        <a:rPr lang="ko-KR" altLang="en-US" sz="1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법제와 정책 </a:t>
                      </a:r>
                      <a:endParaRPr lang="ko-KR" altLang="en-US" sz="1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hlinkClick r:id="rId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o-KR" alt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수업시간에 </a:t>
                      </a:r>
                      <a:r>
                        <a:rPr lang="ko-KR" altLang="en-US" sz="1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졸지마라시선집중</a:t>
                      </a:r>
                      <a:r>
                        <a:rPr lang="ko-KR" alt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[WK] </a:t>
                      </a:r>
                      <a:r>
                        <a:rPr lang="ko-KR" altLang="en-US" sz="1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방송통신융합 논의와 향후의 과제 </a:t>
                      </a:r>
                      <a:r>
                        <a:rPr lang="en-US" altLang="ko-KR" sz="1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- </a:t>
                      </a:r>
                      <a:r>
                        <a:rPr lang="ko-KR" altLang="en-US" sz="1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기존문헌 검토 </a:t>
                      </a:r>
                      <a:endParaRPr lang="ko-KR" altLang="en-US" sz="1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hlinkClick r:id="rId5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o-KR" alt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선생님 교탁 앞에  앉았듯이 공부하라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[</a:t>
                      </a:r>
                      <a:r>
                        <a:rPr lang="ko-KR" alt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인터넷 </a:t>
                      </a:r>
                      <a:r>
                        <a:rPr lang="ko-KR" altLang="en-US" sz="1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교보문고</a:t>
                      </a:r>
                      <a:r>
                        <a:rPr lang="en-US" altLang="ko-K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] </a:t>
                      </a:r>
                      <a:r>
                        <a:rPr lang="ko-KR" alt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통계의 미학 </a:t>
                      </a:r>
                      <a:endParaRPr lang="ko-KR" alt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hlinkClick r:id="rId6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집중해서 학습하라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http://trendacademy.tistory.com/ </a:t>
                      </a:r>
                      <a:endParaRPr lang="en-US" altLang="ko-K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hlinkClick r:id="rId7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o-KR" alt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운동</a:t>
                      </a:r>
                      <a:r>
                        <a:rPr lang="en-US" altLang="ko-K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ko-KR" alt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오락</a:t>
                      </a:r>
                      <a:r>
                        <a:rPr lang="en-US" altLang="ko-K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,TV</a:t>
                      </a:r>
                      <a:r>
                        <a:rPr lang="ko-KR" alt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시청도 조금씩</a:t>
                      </a:r>
                      <a:r>
                        <a:rPr lang="en-US" altLang="ko-K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(3~40</a:t>
                      </a:r>
                      <a:r>
                        <a:rPr lang="ko-KR" alt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분</a:t>
                      </a:r>
                      <a:r>
                        <a:rPr lang="en-US" altLang="ko-K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하네</a:t>
                      </a:r>
                      <a:r>
                        <a:rPr lang="en-US" altLang="ko-K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~~ </a:t>
                      </a:r>
                    </a:p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&lt;</a:t>
                      </a:r>
                      <a:r>
                        <a:rPr lang="ko-KR" alt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대한민국에서 </a:t>
                      </a:r>
                      <a:r>
                        <a:rPr lang="ko-KR" altLang="en-US" sz="1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학교란 무엇인가</a:t>
                      </a:r>
                      <a:r>
                        <a:rPr lang="en-US" altLang="ko-K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&gt; : </a:t>
                      </a:r>
                      <a:r>
                        <a:rPr lang="ko-KR" altLang="en-US" sz="1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야후</a:t>
                      </a:r>
                      <a:r>
                        <a:rPr lang="en-US" altLang="ko-K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! </a:t>
                      </a:r>
                      <a:r>
                        <a:rPr lang="ko-KR" alt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미디어 </a:t>
                      </a:r>
                      <a:r>
                        <a:rPr lang="en-US" altLang="ko-K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- </a:t>
                      </a:r>
                      <a:r>
                        <a:rPr lang="ko-KR" alt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세상을 만나는 창 </a:t>
                      </a:r>
                    </a:p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o-KR" alt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부모와 밝고  창조적인 대화를 하라 </a:t>
                      </a:r>
                      <a:endParaRPr lang="ko-KR" alt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행복한 </a:t>
                      </a:r>
                      <a:r>
                        <a:rPr lang="ko-KR" altLang="en-US" sz="1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학교</a:t>
                      </a:r>
                      <a:r>
                        <a:rPr lang="ko-KR" alt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에 오신 것을 환영합니다</a:t>
                      </a:r>
                      <a:endParaRPr lang="ko-KR" alt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o-KR" alt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일요일에  </a:t>
                      </a:r>
                      <a:r>
                        <a:rPr lang="en-US" altLang="ko-K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r>
                        <a:rPr lang="ko-KR" alt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시간 </a:t>
                      </a:r>
                      <a:r>
                        <a:rPr lang="ko-KR" altLang="en-US" sz="1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부페식</a:t>
                      </a:r>
                      <a:r>
                        <a:rPr lang="ko-KR" alt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공부도 해보라 </a:t>
                      </a:r>
                    </a:p>
                    <a:p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o-KR" altLang="en-US" sz="10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o-KR" alt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수업시간에  </a:t>
                      </a:r>
                      <a:r>
                        <a:rPr lang="ko-KR" altLang="en-US" sz="1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졸지마라시선집중</a:t>
                      </a:r>
                      <a:r>
                        <a:rPr lang="ko-KR" alt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o-KR" altLang="en-US" sz="10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o-KR" alt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선생님 교탁 앞에 앉았듯이 공부하라 </a:t>
                      </a:r>
                    </a:p>
                    <a:p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[</a:t>
                      </a:r>
                      <a:r>
                        <a:rPr lang="ko-KR" alt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인터넷 </a:t>
                      </a:r>
                      <a:r>
                        <a:rPr lang="ko-KR" altLang="en-US" sz="1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교보문고</a:t>
                      </a:r>
                      <a:r>
                        <a:rPr lang="en-US" altLang="ko-K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] </a:t>
                      </a:r>
                      <a:r>
                        <a:rPr lang="ko-KR" alt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통계의 미학 </a:t>
                      </a:r>
                      <a:endParaRPr lang="ko-KR" alt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hlinkClick r:id="rId6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집중해서 학습하라 </a:t>
                      </a:r>
                    </a:p>
                    <a:p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http://trendacademy.tistory.com/ </a:t>
                      </a:r>
                    </a:p>
                    <a:p>
                      <a:endParaRPr lang="ko-KR" altLang="en-US" sz="1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ko-KR" altLang="en-US" b="1" dirty="0" smtClean="0"/>
              <a:t>한국집중력센터 </a:t>
            </a:r>
            <a:r>
              <a:rPr lang="ko-KR" altLang="en-US" b="1" dirty="0" err="1" smtClean="0"/>
              <a:t>이명경</a:t>
            </a:r>
            <a:r>
              <a:rPr lang="ko-KR" altLang="en-US" b="1" dirty="0" smtClean="0"/>
              <a:t> 박사 </a:t>
            </a:r>
            <a:br>
              <a:rPr lang="ko-KR" altLang="en-US" b="1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32500" lnSpcReduction="20000"/>
          </a:bodyPr>
          <a:lstStyle/>
          <a:p>
            <a:endParaRPr lang="ko-KR" altLang="en-US" dirty="0" smtClean="0"/>
          </a:p>
          <a:p>
            <a:r>
              <a:rPr lang="ko-KR" altLang="en-US" b="1" dirty="0" err="1" smtClean="0">
                <a:hlinkClick r:id="rId2"/>
              </a:rPr>
              <a:t>사랑둥이</a:t>
            </a:r>
            <a:r>
              <a:rPr lang="ko-KR" altLang="en-US" b="1" dirty="0" smtClean="0">
                <a:hlinkClick r:id="rId2"/>
              </a:rPr>
              <a:t> </a:t>
            </a:r>
            <a:r>
              <a:rPr lang="ko-KR" altLang="en-US" b="1" dirty="0" err="1" smtClean="0">
                <a:hlinkClick r:id="rId2"/>
              </a:rPr>
              <a:t>어린이집</a:t>
            </a:r>
            <a:r>
              <a:rPr lang="ko-KR" altLang="en-US" b="1" dirty="0" smtClean="0">
                <a:hlinkClick r:id="rId2"/>
              </a:rPr>
              <a:t> </a:t>
            </a:r>
            <a:r>
              <a:rPr lang="en-US" altLang="ko-KR" b="1" dirty="0" smtClean="0">
                <a:hlinkClick r:id="rId2"/>
              </a:rPr>
              <a:t>- 10</a:t>
            </a:r>
            <a:r>
              <a:rPr lang="ko-KR" altLang="en-US" b="1" dirty="0" smtClean="0">
                <a:hlinkClick r:id="rId2"/>
              </a:rPr>
              <a:t>살 전 아이에게 꼭 심어줘야 할 </a:t>
            </a:r>
            <a:r>
              <a:rPr lang="en-US" altLang="ko-KR" b="1" dirty="0" smtClean="0">
                <a:hlinkClick r:id="rId2"/>
              </a:rPr>
              <a:t>5</a:t>
            </a:r>
            <a:r>
              <a:rPr lang="ko-KR" altLang="en-US" b="1" dirty="0" smtClean="0">
                <a:hlinkClick r:id="rId2"/>
              </a:rPr>
              <a:t>가지 품성 </a:t>
            </a:r>
            <a:r>
              <a:rPr lang="en-US" altLang="ko-KR" b="1" dirty="0" smtClean="0">
                <a:hlinkClick r:id="rId2"/>
              </a:rPr>
              <a:t>...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en-US" altLang="ko-KR" b="1" dirty="0" smtClean="0">
                <a:hlinkClick r:id="rId3"/>
              </a:rPr>
              <a:t>YES24 - [</a:t>
            </a:r>
            <a:r>
              <a:rPr lang="ko-KR" altLang="en-US" b="1" dirty="0" smtClean="0">
                <a:hlinkClick r:id="rId3"/>
              </a:rPr>
              <a:t>국내도서</a:t>
            </a:r>
            <a:r>
              <a:rPr lang="en-US" altLang="ko-KR" b="1" dirty="0" smtClean="0">
                <a:hlinkClick r:id="rId3"/>
              </a:rPr>
              <a:t>]</a:t>
            </a:r>
            <a:r>
              <a:rPr lang="ko-KR" altLang="en-US" b="1" dirty="0" smtClean="0">
                <a:hlinkClick r:id="rId3"/>
              </a:rPr>
              <a:t>집중력 </a:t>
            </a:r>
            <a:r>
              <a:rPr lang="en-US" altLang="ko-KR" b="1" dirty="0" smtClean="0">
                <a:hlinkClick r:id="rId3"/>
              </a:rPr>
              <a:t>10</a:t>
            </a:r>
            <a:r>
              <a:rPr lang="ko-KR" altLang="en-US" b="1" dirty="0" smtClean="0">
                <a:hlinkClick r:id="rId3"/>
              </a:rPr>
              <a:t>살 전에 잡아라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en-US" altLang="ko-KR" b="1" dirty="0" smtClean="0">
                <a:hlinkClick r:id="rId4"/>
              </a:rPr>
              <a:t>START </a:t>
            </a:r>
            <a:r>
              <a:rPr lang="ko-KR" altLang="en-US" b="1" dirty="0" smtClean="0">
                <a:hlinkClick r:id="rId4"/>
              </a:rPr>
              <a:t>집중력</a:t>
            </a:r>
            <a:r>
              <a:rPr lang="en-US" altLang="ko-KR" b="1" dirty="0" smtClean="0">
                <a:hlinkClick r:id="rId4"/>
              </a:rPr>
              <a:t>&amp;</a:t>
            </a:r>
            <a:r>
              <a:rPr lang="ko-KR" altLang="en-US" b="1" dirty="0" smtClean="0">
                <a:hlinkClick r:id="rId4"/>
              </a:rPr>
              <a:t>리더십 캠프</a:t>
            </a:r>
            <a:r>
              <a:rPr lang="en-US" altLang="ko-KR" b="1" dirty="0" smtClean="0">
                <a:hlinkClick r:id="rId4"/>
              </a:rPr>
              <a:t>(</a:t>
            </a:r>
            <a:r>
              <a:rPr lang="ko-KR" altLang="en-US" b="1" dirty="0" smtClean="0">
                <a:hlinkClick r:id="rId4"/>
              </a:rPr>
              <a:t>초</a:t>
            </a:r>
            <a:r>
              <a:rPr lang="en-US" altLang="ko-KR" b="1" dirty="0" smtClean="0">
                <a:hlinkClick r:id="rId4"/>
              </a:rPr>
              <a:t>2~3 - </a:t>
            </a:r>
            <a:r>
              <a:rPr lang="ko-KR" altLang="en-US" b="1" dirty="0" smtClean="0">
                <a:hlinkClick r:id="rId4"/>
              </a:rPr>
              <a:t>안녕하세요 한국집중력센터입니다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en-US" altLang="ko-KR" b="1" dirty="0" smtClean="0">
                <a:hlinkClick r:id="rId5"/>
              </a:rPr>
              <a:t>MTS </a:t>
            </a:r>
            <a:r>
              <a:rPr lang="ko-KR" altLang="en-US" b="1" dirty="0" smtClean="0">
                <a:hlinkClick r:id="rId5"/>
              </a:rPr>
              <a:t>학습집중력캠프</a:t>
            </a:r>
            <a:r>
              <a:rPr lang="en-US" altLang="ko-KR" b="1" dirty="0" smtClean="0">
                <a:hlinkClick r:id="rId5"/>
              </a:rPr>
              <a:t>(</a:t>
            </a:r>
            <a:r>
              <a:rPr lang="ko-KR" altLang="en-US" b="1" dirty="0" smtClean="0">
                <a:hlinkClick r:id="rId5"/>
              </a:rPr>
              <a:t>초</a:t>
            </a:r>
            <a:r>
              <a:rPr lang="en-US" altLang="ko-KR" b="1" dirty="0" smtClean="0">
                <a:hlinkClick r:id="rId5"/>
              </a:rPr>
              <a:t>4~</a:t>
            </a:r>
            <a:r>
              <a:rPr lang="ko-KR" altLang="en-US" b="1" dirty="0" smtClean="0">
                <a:hlinkClick r:id="rId5"/>
              </a:rPr>
              <a:t>중</a:t>
            </a:r>
            <a:r>
              <a:rPr lang="en-US" altLang="ko-KR" b="1" dirty="0" smtClean="0">
                <a:hlinkClick r:id="rId5"/>
              </a:rPr>
              <a:t>3) - </a:t>
            </a:r>
            <a:r>
              <a:rPr lang="ko-KR" altLang="en-US" b="1" dirty="0" smtClean="0">
                <a:hlinkClick r:id="rId5"/>
              </a:rPr>
              <a:t>안녕하세요 한국집중력센터입니다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en-US" altLang="ko-KR" b="1" dirty="0" smtClean="0"/>
              <a:t>[WK]  </a:t>
            </a:r>
            <a:r>
              <a:rPr lang="ko-KR" altLang="en-US" b="1" dirty="0" err="1" smtClean="0">
                <a:hlinkClick r:id="rId6"/>
              </a:rPr>
              <a:t>공부몰입법</a:t>
            </a:r>
            <a:r>
              <a:rPr lang="en-US" altLang="ko-KR" b="1" dirty="0" smtClean="0">
                <a:hlinkClick r:id="rId6"/>
              </a:rPr>
              <a:t>_</a:t>
            </a:r>
            <a:r>
              <a:rPr lang="ko-KR" altLang="en-US" b="1" dirty="0" smtClean="0">
                <a:hlinkClick r:id="rId6"/>
              </a:rPr>
              <a:t>보도자료</a:t>
            </a:r>
            <a:r>
              <a:rPr lang="en-US" altLang="ko-KR" b="1" dirty="0" smtClean="0">
                <a:hlinkClick r:id="rId6"/>
              </a:rPr>
              <a:t>.</a:t>
            </a:r>
            <a:r>
              <a:rPr lang="en-US" altLang="ko-KR" b="1" dirty="0" err="1" smtClean="0">
                <a:hlinkClick r:id="rId6"/>
              </a:rPr>
              <a:t>hwp</a:t>
            </a:r>
            <a:r>
              <a:rPr lang="en-US" altLang="ko-KR" b="1" dirty="0" smtClean="0">
                <a:hlinkClick r:id="rId6"/>
              </a:rPr>
              <a:t> - </a:t>
            </a:r>
            <a:r>
              <a:rPr lang="ko-KR" altLang="en-US" b="1" dirty="0" err="1" smtClean="0">
                <a:hlinkClick r:id="rId6"/>
              </a:rPr>
              <a:t>입소문</a:t>
            </a:r>
            <a:r>
              <a:rPr lang="ko-KR" altLang="en-US" b="1" dirty="0" smtClean="0">
                <a:hlinkClick r:id="rId6"/>
              </a:rPr>
              <a:t> 전파자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>
                <a:hlinkClick r:id="rId7"/>
              </a:rPr>
              <a:t>즐기는 영어공부 </a:t>
            </a:r>
            <a:r>
              <a:rPr lang="en-US" altLang="ko-KR" b="1" dirty="0" smtClean="0">
                <a:hlinkClick r:id="rId7"/>
              </a:rPr>
              <a:t>» </a:t>
            </a:r>
            <a:r>
              <a:rPr lang="ko-KR" altLang="en-US" b="1" dirty="0" smtClean="0">
                <a:hlinkClick r:id="rId7"/>
              </a:rPr>
              <a:t>집중력이 내 아이의 인생을 결정한다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en-US" altLang="ko-KR" b="1" dirty="0" smtClean="0">
                <a:hlinkClick r:id="rId8"/>
              </a:rPr>
              <a:t>&lt;</a:t>
            </a:r>
            <a:r>
              <a:rPr lang="ko-KR" altLang="en-US" b="1" dirty="0" smtClean="0">
                <a:hlinkClick r:id="rId8"/>
              </a:rPr>
              <a:t>공부 집중력을 잡아라</a:t>
            </a:r>
            <a:r>
              <a:rPr lang="en-US" altLang="ko-KR" b="1" dirty="0" smtClean="0">
                <a:hlinkClick r:id="rId8"/>
              </a:rPr>
              <a:t>&gt;</a:t>
            </a:r>
            <a:r>
              <a:rPr lang="ko-KR" altLang="en-US" b="1" dirty="0" smtClean="0">
                <a:hlinkClick r:id="rId8"/>
              </a:rPr>
              <a:t>출간기념이벤트 </a:t>
            </a:r>
            <a:r>
              <a:rPr lang="en-US" altLang="ko-KR" b="1" dirty="0" smtClean="0">
                <a:hlinkClick r:id="rId8"/>
              </a:rPr>
              <a:t>:: </a:t>
            </a:r>
            <a:r>
              <a:rPr lang="ko-KR" altLang="en-US" b="1" dirty="0" err="1" smtClean="0">
                <a:hlinkClick r:id="rId8"/>
              </a:rPr>
              <a:t>네이버</a:t>
            </a:r>
            <a:r>
              <a:rPr lang="ko-KR" altLang="en-US" b="1" dirty="0" smtClean="0">
                <a:hlinkClick r:id="rId8"/>
              </a:rPr>
              <a:t> </a:t>
            </a:r>
            <a:r>
              <a:rPr lang="ko-KR" altLang="en-US" b="1" dirty="0" err="1" smtClean="0">
                <a:hlinkClick r:id="rId8"/>
              </a:rPr>
              <a:t>블로그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>
                <a:hlinkClick r:id="rId9"/>
              </a:rPr>
              <a:t>자기주도학습법 부모교육</a:t>
            </a:r>
            <a:r>
              <a:rPr lang="en-US" altLang="ko-KR" b="1" dirty="0" smtClean="0">
                <a:hlinkClick r:id="rId9"/>
              </a:rPr>
              <a:t>(</a:t>
            </a:r>
            <a:r>
              <a:rPr lang="ko-KR" altLang="en-US" b="1" dirty="0" smtClean="0">
                <a:hlinkClick r:id="rId9"/>
              </a:rPr>
              <a:t>초등학교 고학년 부모</a:t>
            </a:r>
            <a:r>
              <a:rPr lang="en-US" altLang="ko-KR" b="1" dirty="0" smtClean="0">
                <a:hlinkClick r:id="rId9"/>
              </a:rPr>
              <a:t>) - </a:t>
            </a:r>
            <a:r>
              <a:rPr lang="ko-KR" altLang="en-US" b="1" dirty="0" smtClean="0">
                <a:hlinkClick r:id="rId9"/>
              </a:rPr>
              <a:t>강남구 </a:t>
            </a:r>
            <a:r>
              <a:rPr lang="en-US" altLang="ko-KR" b="1" dirty="0" smtClean="0">
                <a:hlinkClick r:id="rId9"/>
              </a:rPr>
              <a:t>U</a:t>
            </a:r>
            <a:r>
              <a:rPr lang="ko-KR" altLang="en-US" b="1" dirty="0" smtClean="0">
                <a:hlinkClick r:id="rId9"/>
              </a:rPr>
              <a:t>평생학습센터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 </a:t>
            </a:r>
            <a:endParaRPr lang="ko-KR" altLang="en-US" dirty="0"/>
          </a:p>
        </p:txBody>
      </p:sp>
    </p:spTree>
  </p:cSld>
  <p:clrMapOvr>
    <a:masterClrMapping/>
  </p:clrMapOvr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dirty="0" err="1" smtClean="0"/>
              <a:t>트렌드</a:t>
            </a:r>
            <a:r>
              <a:rPr lang="ko-KR" altLang="en-US" dirty="0" smtClean="0"/>
              <a:t> 전략 키워드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ko-KR" altLang="en-US" b="1" dirty="0" smtClean="0"/>
              <a:t>입시 주요 변화 내용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입시 변화에 따른 준비방식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입시변화에 따른 학습방향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초</a:t>
            </a:r>
            <a:r>
              <a:rPr lang="en-US" altLang="ko-KR" b="1" dirty="0" smtClean="0"/>
              <a:t>.</a:t>
            </a:r>
            <a:r>
              <a:rPr lang="ko-KR" altLang="en-US" b="1" dirty="0" smtClean="0"/>
              <a:t>중등 교육법 시행령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외고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과고 지원자격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외고 홈페이지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자기주도학습전형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dirty="0" err="1" smtClean="0"/>
              <a:t>트렌드</a:t>
            </a:r>
            <a:r>
              <a:rPr lang="ko-KR" altLang="en-US" dirty="0" smtClean="0"/>
              <a:t> 전략 키워드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ko-KR" altLang="en-US" b="1" dirty="0" smtClean="0"/>
              <a:t>모집인원 변화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일반전형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글로벌 인재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내신성적우수자 무시험전형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영어듣기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구술면접 전형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영어내신 산출방식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전국 중학교 영어내신의 실태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dirty="0" err="1" smtClean="0"/>
              <a:t>트렌드</a:t>
            </a:r>
            <a:r>
              <a:rPr lang="ko-KR" altLang="en-US" dirty="0" smtClean="0"/>
              <a:t> 전략 키워드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ko-KR" altLang="en-US" b="1" dirty="0" smtClean="0"/>
              <a:t>봉사체험활동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독서활동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독서활동에 대한 자기평가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외고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국제고 준비 초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중학생 독서 실태 조사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자신이 읽었던 책이 자신에게 영향을 미친 순서대로 </a:t>
            </a:r>
            <a:r>
              <a:rPr lang="en-US" altLang="ko-KR" b="1" dirty="0" smtClean="0"/>
              <a:t>3</a:t>
            </a:r>
            <a:r>
              <a:rPr lang="ko-KR" altLang="en-US" b="1" dirty="0" smtClean="0"/>
              <a:t>권 이내로 기술</a:t>
            </a:r>
            <a:endParaRPr lang="ko-KR" altLang="en-US" dirty="0" smtClean="0"/>
          </a:p>
          <a:p>
            <a:r>
              <a:rPr lang="ko-KR" altLang="en-US" b="1" dirty="0" smtClean="0"/>
              <a:t> </a:t>
            </a:r>
            <a:r>
              <a:rPr lang="en-US" altLang="ko-KR" b="1" dirty="0" smtClean="0"/>
              <a:t>(500</a:t>
            </a:r>
            <a:r>
              <a:rPr lang="ko-KR" altLang="en-US" b="1" dirty="0" smtClean="0"/>
              <a:t>자 이내 작성</a:t>
            </a:r>
            <a:r>
              <a:rPr lang="en-US" altLang="ko-KR" b="1" dirty="0" smtClean="0"/>
              <a:t>)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전공관련 독서 유무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독서활동 상황 기재방침</a:t>
            </a:r>
            <a:endParaRPr lang="ko-KR" altLang="en-US" dirty="0" smtClean="0"/>
          </a:p>
          <a:p>
            <a:r>
              <a:rPr lang="en-US" altLang="ko-KR" b="1" dirty="0" smtClean="0"/>
              <a:t>(</a:t>
            </a:r>
            <a:r>
              <a:rPr lang="ko-KR" altLang="en-US" b="1" dirty="0" err="1" smtClean="0"/>
              <a:t>교과부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2010.3.22. </a:t>
            </a:r>
            <a:r>
              <a:rPr lang="ko-KR" altLang="en-US" b="1" dirty="0" smtClean="0"/>
              <a:t>발간 학교생활기록부 기재 길라잡이</a:t>
            </a:r>
            <a:r>
              <a:rPr lang="en-US" altLang="ko-KR" b="1" dirty="0" smtClean="0"/>
              <a:t>)</a:t>
            </a:r>
            <a:endParaRPr lang="ko-KR" altLang="en-US" dirty="0" smtClean="0"/>
          </a:p>
          <a:p>
            <a:r>
              <a:rPr lang="ko-KR" altLang="en-US" dirty="0" smtClean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sz="2400" dirty="0" smtClean="0"/>
              <a:t>16</a:t>
            </a:r>
            <a:r>
              <a:rPr lang="ko-KR" altLang="en-US" sz="2400" dirty="0" err="1" smtClean="0"/>
              <a:t>년간공부달인</a:t>
            </a:r>
            <a:r>
              <a:rPr lang="en-US" altLang="ko-KR" sz="2400" dirty="0" smtClean="0"/>
              <a:t>~</a:t>
            </a:r>
            <a:r>
              <a:rPr lang="ko-KR" altLang="en-US" sz="2400" dirty="0" smtClean="0"/>
              <a:t>수학 자기주도학습조사양식 및 방법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이배영 선수가 끝까지 바벨을 붙잡은 것처럼 교과서와 참고서를 계속 붙잡으십시오</a:t>
            </a:r>
            <a:r>
              <a:rPr lang="en-US" altLang="ko-KR" dirty="0" smtClean="0"/>
              <a:t>! </a:t>
            </a:r>
          </a:p>
          <a:p>
            <a:r>
              <a:rPr lang="ko-KR" altLang="en-US" dirty="0" smtClean="0"/>
              <a:t>매일 매일 교과서와 참고서를 계속 붙잡은 신기록을 갱신하시고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시험 전에도 집중하여 집중하여 보시기 바랍니다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 </a:t>
            </a:r>
          </a:p>
          <a:p>
            <a:r>
              <a:rPr lang="ko-KR" altLang="en-US" dirty="0" smtClean="0"/>
              <a:t>또한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사재혁 선수가 얘기한 것처럼</a:t>
            </a:r>
            <a:r>
              <a:rPr lang="en-US" altLang="ko-KR" dirty="0" smtClean="0"/>
              <a:t>,</a:t>
            </a:r>
            <a:r>
              <a:rPr lang="ko-KR" altLang="en-US" dirty="0" smtClean="0"/>
              <a:t>기구와 선수가 하나가 된 것처럼 교과서</a:t>
            </a:r>
            <a:r>
              <a:rPr lang="en-US" altLang="ko-KR" dirty="0" smtClean="0"/>
              <a:t>(</a:t>
            </a:r>
            <a:r>
              <a:rPr lang="ko-KR" altLang="en-US" dirty="0" smtClean="0"/>
              <a:t>참고서</a:t>
            </a:r>
            <a:r>
              <a:rPr lang="en-US" altLang="ko-KR" dirty="0" smtClean="0"/>
              <a:t>)</a:t>
            </a:r>
            <a:r>
              <a:rPr lang="ko-KR" altLang="en-US" dirty="0" smtClean="0"/>
              <a:t>와 학습자가  하나가 되도록  계속 연습해야 되겠습니다</a:t>
            </a:r>
            <a:r>
              <a:rPr lang="en-US" altLang="ko-KR" dirty="0" smtClean="0"/>
              <a:t>.  </a:t>
            </a:r>
          </a:p>
          <a:p>
            <a:r>
              <a:rPr lang="en-US" altLang="ko-KR" dirty="0" smtClean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dirty="0" err="1" smtClean="0"/>
              <a:t>트렌드</a:t>
            </a:r>
            <a:r>
              <a:rPr lang="ko-KR" altLang="en-US" dirty="0" smtClean="0"/>
              <a:t> 전략 키워드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r>
              <a:rPr lang="ko-KR" altLang="en-US" b="1" dirty="0" smtClean="0"/>
              <a:t>학습계획서 </a:t>
            </a:r>
            <a:r>
              <a:rPr lang="ko-KR" altLang="en-US" b="1" dirty="0" err="1" smtClean="0"/>
              <a:t>교과부</a:t>
            </a:r>
            <a:r>
              <a:rPr lang="ko-KR" altLang="en-US" b="1" dirty="0" smtClean="0"/>
              <a:t> 발표내용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학습계획서 주요 대학 작성 항목</a:t>
            </a:r>
          </a:p>
          <a:p>
            <a:r>
              <a:rPr lang="ko-KR" altLang="en-US" b="1" dirty="0" smtClean="0"/>
              <a:t> </a:t>
            </a:r>
          </a:p>
          <a:p>
            <a:r>
              <a:rPr lang="ko-KR" altLang="en-US" b="1" dirty="0" smtClean="0"/>
              <a:t>추천서 </a:t>
            </a:r>
            <a:r>
              <a:rPr lang="ko-KR" altLang="en-US" b="1" dirty="0" err="1" smtClean="0"/>
              <a:t>교과부</a:t>
            </a:r>
            <a:r>
              <a:rPr lang="ko-KR" altLang="en-US" b="1" dirty="0" smtClean="0"/>
              <a:t> 발표 내용</a:t>
            </a:r>
          </a:p>
          <a:p>
            <a:r>
              <a:rPr lang="ko-KR" altLang="en-US" b="1" dirty="0" smtClean="0"/>
              <a:t> </a:t>
            </a:r>
          </a:p>
          <a:p>
            <a:r>
              <a:rPr lang="ko-KR" altLang="en-US" b="1" dirty="0" smtClean="0"/>
              <a:t>추천서 주요대학 작성 항목 </a:t>
            </a:r>
          </a:p>
          <a:p>
            <a:r>
              <a:rPr lang="ko-KR" altLang="en-US" b="1" dirty="0" smtClean="0"/>
              <a:t> </a:t>
            </a:r>
          </a:p>
          <a:p>
            <a:r>
              <a:rPr lang="ko-KR" altLang="en-US" b="1" dirty="0" smtClean="0"/>
              <a:t>전공 의지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학습 및 진로 계획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외고 입시 변화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외고 학과별 선택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en-US" altLang="ko-KR" b="1" dirty="0" smtClean="0"/>
              <a:t>2010</a:t>
            </a:r>
            <a:r>
              <a:rPr lang="ko-KR" altLang="en-US" b="1" dirty="0" smtClean="0"/>
              <a:t>학년 전국 외고 대입수능 점수현황</a:t>
            </a:r>
            <a:endParaRPr lang="ko-KR" altLang="en-US" dirty="0"/>
          </a:p>
        </p:txBody>
      </p:sp>
    </p:spTree>
  </p:cSld>
  <p:clrMapOvr>
    <a:masterClrMapping/>
  </p:clrMapOvr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dirty="0" err="1" smtClean="0"/>
              <a:t>트렌드</a:t>
            </a:r>
            <a:r>
              <a:rPr lang="ko-KR" altLang="en-US" dirty="0" smtClean="0"/>
              <a:t> 전략 키워드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ko-KR" altLang="en-US" b="1" dirty="0" smtClean="0"/>
              <a:t>과고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영재학교 입시변화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en-US" altLang="ko-KR" b="1" dirty="0" smtClean="0"/>
              <a:t>2010</a:t>
            </a:r>
            <a:r>
              <a:rPr lang="ko-KR" altLang="en-US" b="1" dirty="0" smtClean="0"/>
              <a:t>학년도 전국 과고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영재학교 대입수능 현황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과학고 커리큘럼의 특성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정규과정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탐색과정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심화과정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속진과정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입학사정관 활동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과학캠프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글쓰기와 발표</a:t>
            </a:r>
            <a:r>
              <a:rPr lang="en-US" altLang="ko-KR" b="1" dirty="0" smtClean="0"/>
              <a:t>.</a:t>
            </a:r>
            <a:r>
              <a:rPr lang="ko-KR" altLang="en-US" b="1" dirty="0" smtClean="0"/>
              <a:t>토론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실험</a:t>
            </a:r>
            <a:r>
              <a:rPr lang="en-US" altLang="ko-KR" b="1" dirty="0" smtClean="0"/>
              <a:t>.</a:t>
            </a:r>
            <a:r>
              <a:rPr lang="ko-KR" altLang="en-US" b="1" dirty="0" smtClean="0"/>
              <a:t>탐구 활동 </a:t>
            </a:r>
            <a:endParaRPr lang="ko-KR" altLang="en-US" b="1" dirty="0"/>
          </a:p>
        </p:txBody>
      </p:sp>
    </p:spTree>
  </p:cSld>
  <p:clrMapOvr>
    <a:masterClrMapping/>
  </p:clrMapOvr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dirty="0" err="1" smtClean="0"/>
              <a:t>트렌드</a:t>
            </a:r>
            <a:r>
              <a:rPr lang="ko-KR" altLang="en-US" dirty="0" smtClean="0"/>
              <a:t> 전략 키워드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ko-KR" altLang="en-US" b="1" dirty="0" smtClean="0"/>
              <a:t>과고 보통교과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국민공통 기본교과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선택교과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전문교과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교과재량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창의재량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dirty="0" err="1" smtClean="0"/>
              <a:t>트렌드</a:t>
            </a:r>
            <a:r>
              <a:rPr lang="ko-KR" altLang="en-US" dirty="0" smtClean="0"/>
              <a:t> 전략 키워드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ko-KR" altLang="en-US" b="1" dirty="0" smtClean="0"/>
              <a:t>자립형사립고</a:t>
            </a:r>
            <a:r>
              <a:rPr lang="en-US" altLang="ko-KR" b="1" dirty="0" smtClean="0"/>
              <a:t>, </a:t>
            </a:r>
            <a:r>
              <a:rPr lang="ko-KR" altLang="en-US" b="1" dirty="0" err="1" smtClean="0"/>
              <a:t>자율형사립고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자율학교 입시변화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en-US" altLang="ko-KR" b="1" dirty="0" smtClean="0"/>
              <a:t>2010</a:t>
            </a:r>
            <a:r>
              <a:rPr lang="ko-KR" altLang="en-US" b="1" dirty="0" smtClean="0"/>
              <a:t>학년도 전국 </a:t>
            </a:r>
            <a:r>
              <a:rPr lang="ko-KR" altLang="en-US" b="1" dirty="0" err="1" smtClean="0"/>
              <a:t>자율형사립고</a:t>
            </a:r>
            <a:r>
              <a:rPr lang="ko-KR" altLang="en-US" b="1" dirty="0" smtClean="0"/>
              <a:t> 현황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en-US" altLang="ko-KR" b="1" dirty="0" smtClean="0"/>
              <a:t>2010</a:t>
            </a:r>
            <a:r>
              <a:rPr lang="ko-KR" altLang="en-US" b="1" dirty="0" smtClean="0"/>
              <a:t>학년도 전국 </a:t>
            </a:r>
            <a:r>
              <a:rPr lang="ko-KR" altLang="en-US" b="1" dirty="0" err="1" smtClean="0"/>
              <a:t>자율형사립고</a:t>
            </a:r>
            <a:r>
              <a:rPr lang="ko-KR" altLang="en-US" b="1" dirty="0" smtClean="0"/>
              <a:t> 대입수능 점수 순위 현황</a:t>
            </a:r>
          </a:p>
          <a:p>
            <a:r>
              <a:rPr lang="ko-KR" altLang="en-US" b="1" dirty="0" smtClean="0"/>
              <a:t> </a:t>
            </a:r>
          </a:p>
          <a:p>
            <a:r>
              <a:rPr lang="en-US" altLang="ko-KR" b="1" dirty="0" smtClean="0"/>
              <a:t>14</a:t>
            </a:r>
            <a:r>
              <a:rPr lang="ko-KR" altLang="en-US" b="1" dirty="0" smtClean="0"/>
              <a:t>개 자립형사립고</a:t>
            </a:r>
            <a:r>
              <a:rPr lang="en-US" altLang="ko-KR" b="1" dirty="0" smtClean="0"/>
              <a:t>, </a:t>
            </a:r>
            <a:r>
              <a:rPr lang="ko-KR" altLang="en-US" b="1" dirty="0" err="1" smtClean="0"/>
              <a:t>자율형사립고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자율학교 입학전형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안</a:t>
            </a:r>
            <a:r>
              <a:rPr lang="en-US" altLang="ko-KR" b="1" dirty="0" smtClean="0"/>
              <a:t>)</a:t>
            </a:r>
          </a:p>
          <a:p>
            <a:r>
              <a:rPr lang="en-US" altLang="ko-KR" b="1" dirty="0" smtClean="0"/>
              <a:t> </a:t>
            </a:r>
          </a:p>
          <a:p>
            <a:r>
              <a:rPr lang="en-US" altLang="ko-KR" b="1" dirty="0" smtClean="0"/>
              <a:t>5</a:t>
            </a:r>
            <a:r>
              <a:rPr lang="ko-KR" altLang="en-US" b="1" dirty="0" smtClean="0"/>
              <a:t>과목 </a:t>
            </a:r>
            <a:r>
              <a:rPr lang="en-US" altLang="ko-KR" b="1" dirty="0" smtClean="0"/>
              <a:t>: </a:t>
            </a:r>
            <a:r>
              <a:rPr lang="ko-KR" altLang="en-US" b="1" dirty="0" smtClean="0"/>
              <a:t>국어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영어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수학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과학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사회  </a:t>
            </a:r>
          </a:p>
          <a:p>
            <a:r>
              <a:rPr lang="ko-KR" altLang="en-US" b="1" dirty="0" err="1" smtClean="0"/>
              <a:t>사회적배려대상자</a:t>
            </a:r>
            <a:endParaRPr lang="ko-KR" altLang="en-US" b="1" dirty="0" smtClean="0"/>
          </a:p>
          <a:p>
            <a:r>
              <a:rPr lang="ko-KR" altLang="en-US" b="1" dirty="0" smtClean="0"/>
              <a:t> </a:t>
            </a:r>
          </a:p>
          <a:p>
            <a:r>
              <a:rPr lang="ko-KR" altLang="en-US" b="1" dirty="0" smtClean="0"/>
              <a:t>서울시 </a:t>
            </a:r>
            <a:r>
              <a:rPr lang="ko-KR" altLang="en-US" b="1" dirty="0" err="1" smtClean="0"/>
              <a:t>자율형사립고</a:t>
            </a:r>
            <a:r>
              <a:rPr lang="ko-KR" altLang="en-US" b="1" dirty="0" smtClean="0"/>
              <a:t> 합격자 내신성적 분석 </a:t>
            </a:r>
          </a:p>
          <a:p>
            <a:r>
              <a:rPr lang="ko-KR" altLang="en-US" b="1" dirty="0" smtClean="0"/>
              <a:t> </a:t>
            </a:r>
          </a:p>
          <a:p>
            <a:r>
              <a:rPr lang="ko-KR" altLang="en-US" b="1" dirty="0" smtClean="0"/>
              <a:t>전국 </a:t>
            </a:r>
            <a:r>
              <a:rPr lang="en-US" altLang="ko-KR" b="1" dirty="0" smtClean="0"/>
              <a:t>16</a:t>
            </a:r>
            <a:r>
              <a:rPr lang="ko-KR" altLang="en-US" b="1" dirty="0" smtClean="0"/>
              <a:t>개 광역시 도 평준화</a:t>
            </a:r>
            <a:r>
              <a:rPr lang="en-US" altLang="ko-KR" b="1" dirty="0" smtClean="0"/>
              <a:t>/</a:t>
            </a:r>
            <a:r>
              <a:rPr lang="ko-KR" altLang="en-US" b="1" dirty="0" smtClean="0"/>
              <a:t>비평준화 지역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dirty="0" err="1" smtClean="0"/>
              <a:t>트렌드</a:t>
            </a:r>
            <a:r>
              <a:rPr lang="ko-KR" altLang="en-US" dirty="0" smtClean="0"/>
              <a:t> 전략 키워드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r>
              <a:rPr lang="ko-KR" altLang="en-US" b="1" dirty="0" err="1" smtClean="0"/>
              <a:t>일반고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en-US" altLang="ko-KR" b="1" dirty="0" smtClean="0"/>
              <a:t>2011</a:t>
            </a:r>
            <a:r>
              <a:rPr lang="ko-KR" altLang="en-US" b="1" dirty="0" smtClean="0"/>
              <a:t>학년도 대입수능 전국 지역학교별 </a:t>
            </a:r>
            <a:r>
              <a:rPr lang="ko-KR" altLang="en-US" b="1" dirty="0" err="1" smtClean="0"/>
              <a:t>일반고</a:t>
            </a:r>
            <a:r>
              <a:rPr lang="ko-KR" altLang="en-US" b="1" dirty="0" smtClean="0"/>
              <a:t> 학교별 점수 순위</a:t>
            </a:r>
          </a:p>
          <a:p>
            <a:r>
              <a:rPr lang="ko-KR" altLang="en-US" b="1" dirty="0" smtClean="0"/>
              <a:t> </a:t>
            </a:r>
          </a:p>
          <a:p>
            <a:r>
              <a:rPr lang="en-US" altLang="ko-KR" b="1" dirty="0" smtClean="0"/>
              <a:t>2011</a:t>
            </a:r>
            <a:r>
              <a:rPr lang="ko-KR" altLang="en-US" b="1" dirty="0" smtClean="0"/>
              <a:t>학년도 대입수능 지역학교별 </a:t>
            </a:r>
            <a:r>
              <a:rPr lang="en-US" altLang="ko-KR" b="1" dirty="0" smtClean="0"/>
              <a:t>2</a:t>
            </a:r>
            <a:r>
              <a:rPr lang="ko-KR" altLang="en-US" b="1" dirty="0" smtClean="0"/>
              <a:t>등급 이내 진입 가능성분석</a:t>
            </a:r>
          </a:p>
          <a:p>
            <a:r>
              <a:rPr lang="ko-KR" altLang="en-US" b="1" dirty="0" smtClean="0"/>
              <a:t> </a:t>
            </a:r>
          </a:p>
          <a:p>
            <a:r>
              <a:rPr lang="ko-KR" altLang="en-US" b="1" dirty="0" smtClean="0"/>
              <a:t>재학생 </a:t>
            </a:r>
            <a:r>
              <a:rPr lang="en-US" altLang="ko-KR" b="1" dirty="0" smtClean="0"/>
              <a:t>+ </a:t>
            </a:r>
            <a:r>
              <a:rPr lang="ko-KR" altLang="en-US" b="1" dirty="0" smtClean="0"/>
              <a:t>졸업생 영역별 등급별 누적 비율 </a:t>
            </a:r>
          </a:p>
          <a:p>
            <a:r>
              <a:rPr lang="ko-KR" altLang="en-US" b="1" dirty="0" smtClean="0"/>
              <a:t> </a:t>
            </a:r>
          </a:p>
          <a:p>
            <a:r>
              <a:rPr lang="ko-KR" altLang="en-US" b="1" dirty="0" smtClean="0"/>
              <a:t>중학교 학교별 주요 </a:t>
            </a:r>
            <a:r>
              <a:rPr lang="en-US" altLang="ko-KR" b="1" dirty="0" smtClean="0"/>
              <a:t>5</a:t>
            </a:r>
            <a:r>
              <a:rPr lang="ko-KR" altLang="en-US" b="1" dirty="0" err="1" smtClean="0"/>
              <a:t>개교과</a:t>
            </a:r>
            <a:r>
              <a:rPr lang="ko-KR" altLang="en-US" b="1" dirty="0" smtClean="0"/>
              <a:t> 등급별 점수 추정 자료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err="1" smtClean="0"/>
              <a:t>일반고</a:t>
            </a:r>
            <a:r>
              <a:rPr lang="ko-KR" altLang="en-US" b="1" dirty="0" smtClean="0"/>
              <a:t> 주요 </a:t>
            </a:r>
            <a:r>
              <a:rPr lang="en-US" altLang="ko-KR" b="1" dirty="0" smtClean="0"/>
              <a:t>5</a:t>
            </a:r>
            <a:r>
              <a:rPr lang="ko-KR" altLang="en-US" b="1" dirty="0" smtClean="0"/>
              <a:t>개대 진학실적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기초 및 </a:t>
            </a:r>
            <a:r>
              <a:rPr lang="ko-KR" altLang="en-US" b="1" dirty="0" err="1" smtClean="0"/>
              <a:t>심화과나정</a:t>
            </a:r>
            <a:r>
              <a:rPr lang="ko-KR" altLang="en-US" b="1" dirty="0" smtClean="0"/>
              <a:t> 개설</a:t>
            </a:r>
            <a:r>
              <a:rPr lang="en-US" altLang="ko-KR" b="1" dirty="0" smtClean="0"/>
              <a:t>.</a:t>
            </a:r>
            <a:r>
              <a:rPr lang="ko-KR" altLang="en-US" b="1" dirty="0" smtClean="0"/>
              <a:t>운용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과목 선태권 확대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영역별 선택이 가능한 교과 예시</a:t>
            </a:r>
            <a:r>
              <a:rPr lang="en-US" altLang="ko-KR" b="1" dirty="0" smtClean="0"/>
              <a:t>:2009 </a:t>
            </a:r>
            <a:r>
              <a:rPr lang="ko-KR" altLang="en-US" b="1" dirty="0" smtClean="0"/>
              <a:t>개정 교육과정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dirty="0" err="1" smtClean="0"/>
              <a:t>트렌드</a:t>
            </a:r>
            <a:r>
              <a:rPr lang="ko-KR" altLang="en-US" dirty="0" smtClean="0"/>
              <a:t> 전략 키워드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r>
              <a:rPr lang="ko-KR" altLang="en-US" b="1" dirty="0" err="1" smtClean="0"/>
              <a:t>일반고</a:t>
            </a:r>
            <a:r>
              <a:rPr lang="ko-KR" altLang="en-US" b="1" dirty="0" smtClean="0"/>
              <a:t> 고교 </a:t>
            </a:r>
            <a:r>
              <a:rPr lang="ko-KR" altLang="en-US" b="1" dirty="0" err="1" smtClean="0"/>
              <a:t>교육력</a:t>
            </a:r>
            <a:r>
              <a:rPr lang="ko-KR" altLang="en-US" b="1" dirty="0" smtClean="0"/>
              <a:t> 제고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err="1" smtClean="0"/>
              <a:t>고교선택제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en-US" altLang="ko-KR" b="1" dirty="0" smtClean="0"/>
              <a:t>2011</a:t>
            </a:r>
            <a:r>
              <a:rPr lang="ko-KR" altLang="en-US" b="1" dirty="0" smtClean="0"/>
              <a:t>학년도 서울시 </a:t>
            </a:r>
            <a:r>
              <a:rPr lang="ko-KR" altLang="en-US" b="1" dirty="0" err="1" smtClean="0"/>
              <a:t>일반고</a:t>
            </a:r>
            <a:r>
              <a:rPr lang="ko-KR" altLang="en-US" b="1" dirty="0" smtClean="0"/>
              <a:t> 경쟁률 현황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err="1" smtClean="0"/>
              <a:t>일반고</a:t>
            </a:r>
            <a:r>
              <a:rPr lang="ko-KR" altLang="en-US" b="1" dirty="0" smtClean="0"/>
              <a:t> 기초</a:t>
            </a:r>
            <a:r>
              <a:rPr lang="en-US" altLang="ko-KR" b="1" dirty="0" smtClean="0"/>
              <a:t>, </a:t>
            </a:r>
            <a:r>
              <a:rPr lang="ko-KR" altLang="en-US" b="1" dirty="0" err="1" smtClean="0"/>
              <a:t>심화반</a:t>
            </a:r>
            <a:r>
              <a:rPr lang="ko-KR" altLang="en-US" b="1" dirty="0" smtClean="0"/>
              <a:t> 개정과정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입시상담에 필요한 학교정보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고등학교 </a:t>
            </a:r>
            <a:r>
              <a:rPr lang="ko-KR" altLang="en-US" b="1" dirty="0" err="1" smtClean="0"/>
              <a:t>입학전</a:t>
            </a:r>
            <a:r>
              <a:rPr lang="ko-KR" altLang="en-US" b="1" dirty="0" smtClean="0"/>
              <a:t> 고교 수학 선행학습여부에 대한 설문조사 결과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err="1" smtClean="0"/>
              <a:t>주요대</a:t>
            </a:r>
            <a:r>
              <a:rPr lang="ko-KR" altLang="en-US" b="1" dirty="0" smtClean="0"/>
              <a:t> 입학사정관제 실시현황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err="1" smtClean="0"/>
              <a:t>대교협</a:t>
            </a:r>
            <a:r>
              <a:rPr lang="ko-KR" altLang="en-US" b="1" dirty="0" smtClean="0"/>
              <a:t> 입학사정관제 전형의 평가요소 및 평가기준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입학사정관제 전형의 </a:t>
            </a:r>
            <a:r>
              <a:rPr lang="ko-KR" altLang="en-US" b="1" dirty="0" err="1" smtClean="0"/>
              <a:t>평가요소별</a:t>
            </a:r>
            <a:r>
              <a:rPr lang="ko-KR" altLang="en-US" b="1" dirty="0" smtClean="0"/>
              <a:t> 및 평가자료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예시</a:t>
            </a:r>
            <a:r>
              <a:rPr lang="en-US" altLang="ko-KR" b="1" dirty="0" smtClean="0"/>
              <a:t>)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dirty="0" err="1" smtClean="0"/>
              <a:t>트렌드</a:t>
            </a:r>
            <a:r>
              <a:rPr lang="ko-KR" altLang="en-US" dirty="0" smtClean="0"/>
              <a:t> 전략 키워드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ko-KR" altLang="en-US" b="1" dirty="0" smtClean="0"/>
              <a:t>교과관련활동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창의적 체험활동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학교생활 충실도 및 인</a:t>
            </a:r>
            <a:r>
              <a:rPr lang="en-US" altLang="ko-KR" b="1" dirty="0" smtClean="0"/>
              <a:t>.</a:t>
            </a:r>
            <a:r>
              <a:rPr lang="ko-KR" altLang="en-US" b="1" dirty="0" smtClean="0"/>
              <a:t>적성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학습환경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인증시험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경시대회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dirty="0" err="1" smtClean="0"/>
              <a:t>트렌드</a:t>
            </a:r>
            <a:r>
              <a:rPr lang="ko-KR" altLang="en-US" dirty="0" smtClean="0"/>
              <a:t> 전략 키워드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ko-KR" altLang="en-US" b="1" dirty="0" smtClean="0"/>
              <a:t>중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고등부 부문별 올림피아드 응시인원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en-US" altLang="ko-KR" b="1" dirty="0" smtClean="0"/>
              <a:t>KMC </a:t>
            </a:r>
            <a:r>
              <a:rPr lang="ko-KR" altLang="en-US" b="1" dirty="0" smtClean="0"/>
              <a:t>전국 학생수 대비 응시 비율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전문성과 적성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열의를 갖춘 학생으로 평가</a:t>
            </a:r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err="1" smtClean="0"/>
              <a:t>사교육걱정없는</a:t>
            </a:r>
            <a:r>
              <a:rPr lang="ko-KR" altLang="en-US" b="1" dirty="0" smtClean="0"/>
              <a:t> 세상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정부의 고교입시 </a:t>
            </a:r>
            <a:r>
              <a:rPr lang="ko-KR" altLang="en-US" b="1" dirty="0" err="1" smtClean="0"/>
              <a:t>대책안에</a:t>
            </a:r>
            <a:r>
              <a:rPr lang="ko-KR" altLang="en-US" b="1" dirty="0" smtClean="0"/>
              <a:t> 대한 </a:t>
            </a:r>
            <a:endParaRPr lang="en-US" altLang="ko-KR" b="1" dirty="0" smtClean="0"/>
          </a:p>
          <a:p>
            <a:r>
              <a:rPr lang="ko-KR" altLang="en-US" b="1" dirty="0" smtClean="0"/>
              <a:t>사교육 시장의 평가와 전망 </a:t>
            </a:r>
            <a:endParaRPr lang="en-US" altLang="ko-KR" b="1" dirty="0" smtClean="0"/>
          </a:p>
          <a:p>
            <a:endParaRPr lang="en-US" altLang="ko-KR" sz="1200" b="1" dirty="0" smtClean="0"/>
          </a:p>
          <a:p>
            <a:r>
              <a:rPr lang="en-US" altLang="ko-KR" sz="1500" dirty="0" smtClean="0"/>
              <a:t>(</a:t>
            </a:r>
            <a:r>
              <a:rPr lang="ko-KR" altLang="en-US" sz="1500" dirty="0" smtClean="0"/>
              <a:t>주</a:t>
            </a:r>
            <a:r>
              <a:rPr lang="en-US" altLang="ko-KR" sz="1500" dirty="0" smtClean="0"/>
              <a:t>)</a:t>
            </a:r>
            <a:r>
              <a:rPr lang="ko-KR" altLang="en-US" sz="1500" dirty="0" smtClean="0"/>
              <a:t>하늘교육</a:t>
            </a:r>
            <a:r>
              <a:rPr lang="en-US" altLang="ko-KR" sz="1500" dirty="0" smtClean="0"/>
              <a:t>&lt;</a:t>
            </a:r>
            <a:r>
              <a:rPr lang="ko-KR" altLang="en-US" sz="1500" dirty="0" err="1" smtClean="0"/>
              <a:t>입시정책분석및</a:t>
            </a:r>
            <a:r>
              <a:rPr lang="ko-KR" altLang="en-US" sz="1500" dirty="0" smtClean="0"/>
              <a:t> 사업전략설명회</a:t>
            </a:r>
            <a:r>
              <a:rPr lang="en-US" altLang="ko-KR" sz="1500" dirty="0" smtClean="0"/>
              <a:t>&lt;</a:t>
            </a:r>
            <a:r>
              <a:rPr lang="ko-KR" altLang="en-US" sz="1500" dirty="0" smtClean="0"/>
              <a:t>입시정책 분석부문</a:t>
            </a:r>
            <a:r>
              <a:rPr lang="en-US" altLang="ko-KR" sz="1500" dirty="0" smtClean="0"/>
              <a:t>&gt;</a:t>
            </a:r>
            <a:r>
              <a:rPr lang="ko-KR" altLang="en-US" sz="1500" dirty="0" err="1" smtClean="0"/>
              <a:t>트렌드</a:t>
            </a:r>
            <a:r>
              <a:rPr lang="ko-KR" altLang="en-US" sz="1500" dirty="0" smtClean="0"/>
              <a:t> 전략 키워드 </a:t>
            </a:r>
          </a:p>
          <a:p>
            <a:endParaRPr lang="ko-KR" altLang="en-US" b="1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생각이 담긴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생각을 해내는</a:t>
            </a:r>
            <a:r>
              <a:rPr lang="en-US" altLang="ko-KR" sz="2400" dirty="0" smtClean="0"/>
              <a:t>) </a:t>
            </a:r>
            <a:r>
              <a:rPr lang="ko-KR" altLang="en-US" sz="2400" dirty="0" smtClean="0"/>
              <a:t>자기주도학습적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초</a:t>
            </a:r>
            <a:r>
              <a:rPr lang="en-US" altLang="ko-KR" sz="2400" dirty="0" smtClean="0"/>
              <a:t>.</a:t>
            </a:r>
            <a:r>
              <a:rPr lang="ko-KR" altLang="en-US" sz="2400" dirty="0" smtClean="0"/>
              <a:t>중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고</a:t>
            </a:r>
            <a:r>
              <a:rPr lang="en-US" altLang="ko-KR" sz="2400" dirty="0" smtClean="0"/>
              <a:t>) </a:t>
            </a:r>
            <a:r>
              <a:rPr lang="ko-KR" altLang="en-US" sz="2400" dirty="0" smtClean="0"/>
              <a:t>수학 시험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평가 </a:t>
            </a:r>
            <a:r>
              <a:rPr lang="ko-KR" altLang="en-US" sz="2400" dirty="0" err="1" smtClean="0"/>
              <a:t>열공</a:t>
            </a:r>
            <a:r>
              <a:rPr lang="ko-KR" altLang="en-US" sz="2400" dirty="0" smtClean="0"/>
              <a:t> 방향 </a:t>
            </a:r>
            <a:br>
              <a:rPr lang="ko-KR" altLang="en-US" sz="2400" dirty="0" smtClean="0"/>
            </a:b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altLang="ko-KR" b="1" dirty="0" smtClean="0"/>
              <a:t>1. </a:t>
            </a:r>
            <a:r>
              <a:rPr lang="ko-KR" altLang="en-US" b="1" dirty="0" smtClean="0"/>
              <a:t>중간고사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기말고사는 </a:t>
            </a:r>
            <a:endParaRPr lang="ko-KR" altLang="en-US" dirty="0" smtClean="0"/>
          </a:p>
          <a:p>
            <a:r>
              <a:rPr lang="ko-KR" altLang="en-US" dirty="0" smtClean="0"/>
              <a:t>  </a:t>
            </a:r>
          </a:p>
          <a:p>
            <a:r>
              <a:rPr lang="en-US" altLang="ko-KR" b="1" dirty="0" smtClean="0"/>
              <a:t>2010</a:t>
            </a:r>
            <a:r>
              <a:rPr lang="ko-KR" altLang="en-US" b="1" dirty="0" smtClean="0"/>
              <a:t>년 서술형 </a:t>
            </a:r>
            <a:r>
              <a:rPr lang="en-US" altLang="ko-KR" b="1" dirty="0" smtClean="0"/>
              <a:t>30%</a:t>
            </a:r>
            <a:r>
              <a:rPr lang="ko-KR" altLang="en-US" b="1" dirty="0" smtClean="0"/>
              <a:t>가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ko-KR" altLang="en-US" b="1" dirty="0" smtClean="0"/>
              <a:t>단순 </a:t>
            </a:r>
            <a:r>
              <a:rPr lang="ko-KR" altLang="en-US" b="1" dirty="0" err="1" smtClean="0"/>
              <a:t>수연산</a:t>
            </a:r>
            <a:r>
              <a:rPr lang="ko-KR" altLang="en-US" b="1" dirty="0" smtClean="0"/>
              <a:t> 중심</a:t>
            </a:r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en-US" altLang="ko-KR" b="1" dirty="0" smtClean="0"/>
              <a:t>+ </a:t>
            </a:r>
            <a:r>
              <a:rPr lang="ko-KR" altLang="en-US" b="1" dirty="0" err="1" smtClean="0"/>
              <a:t>달달달</a:t>
            </a:r>
            <a:r>
              <a:rPr lang="ko-KR" altLang="en-US" b="1" dirty="0" smtClean="0"/>
              <a:t> 공식암기가 아니라</a:t>
            </a:r>
            <a:r>
              <a:rPr lang="en-US" altLang="ko-KR" b="1" dirty="0" smtClean="0"/>
              <a:t>, </a:t>
            </a:r>
          </a:p>
          <a:p>
            <a:endParaRPr lang="ko-KR" altLang="en-US" dirty="0" smtClean="0"/>
          </a:p>
          <a:p>
            <a:r>
              <a:rPr lang="ko-KR" altLang="en-US" dirty="0" smtClean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400" dirty="0" smtClean="0"/>
              <a:t>생각이 담긴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생각을 해내는</a:t>
            </a:r>
            <a:r>
              <a:rPr lang="en-US" altLang="ko-KR" sz="2400" dirty="0" smtClean="0"/>
              <a:t>) </a:t>
            </a:r>
            <a:r>
              <a:rPr lang="ko-KR" altLang="en-US" sz="2400" dirty="0" smtClean="0"/>
              <a:t>자기주도학습적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초</a:t>
            </a:r>
            <a:r>
              <a:rPr lang="en-US" altLang="ko-KR" sz="2400" dirty="0" smtClean="0"/>
              <a:t>.</a:t>
            </a:r>
            <a:r>
              <a:rPr lang="ko-KR" altLang="en-US" sz="2400" dirty="0" smtClean="0"/>
              <a:t>중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고</a:t>
            </a:r>
            <a:r>
              <a:rPr lang="en-US" altLang="ko-KR" sz="2400" dirty="0" smtClean="0"/>
              <a:t>) </a:t>
            </a:r>
            <a:r>
              <a:rPr lang="ko-KR" altLang="en-US" sz="2400" dirty="0" smtClean="0"/>
              <a:t>수학 시험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평가 </a:t>
            </a:r>
            <a:r>
              <a:rPr lang="ko-KR" altLang="en-US" sz="2400" dirty="0" err="1" smtClean="0"/>
              <a:t>열공</a:t>
            </a:r>
            <a:r>
              <a:rPr lang="ko-KR" altLang="en-US" sz="2400" dirty="0" smtClean="0"/>
              <a:t> 방향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n-US" altLang="ko-KR" b="1" dirty="0" smtClean="0"/>
              <a:t>(</a:t>
            </a:r>
            <a:r>
              <a:rPr lang="ko-KR" altLang="en-US" b="1" dirty="0" smtClean="0"/>
              <a:t>어차피 계산기로 두들기면 </a:t>
            </a:r>
            <a:r>
              <a:rPr lang="ko-KR" altLang="en-US" b="1" dirty="0" err="1" smtClean="0"/>
              <a:t>나오는거</a:t>
            </a:r>
            <a:r>
              <a:rPr lang="en-US" altLang="ko-KR" b="1" dirty="0" smtClean="0"/>
              <a:t>)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예를 들면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문제를 해결하는데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왜 그렇게 생각하는지 발문을 물어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en-US" altLang="ko-KR" b="1" dirty="0" smtClean="0"/>
              <a:t>2</a:t>
            </a:r>
            <a:r>
              <a:rPr lang="ko-KR" altLang="en-US" b="1" dirty="0" smtClean="0"/>
              <a:t>개 이상의 방법으로 해결법을 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서술하는 형식으로  바뀌기에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dirty="0" smtClean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sz="2400" dirty="0" smtClean="0"/>
              <a:t>16</a:t>
            </a:r>
            <a:r>
              <a:rPr lang="ko-KR" altLang="en-US" sz="2400" dirty="0" err="1" smtClean="0"/>
              <a:t>년간공부달인</a:t>
            </a:r>
            <a:r>
              <a:rPr lang="en-US" altLang="ko-KR" sz="2400" dirty="0" smtClean="0"/>
              <a:t>~</a:t>
            </a:r>
            <a:r>
              <a:rPr lang="ko-KR" altLang="en-US" sz="2400" dirty="0" smtClean="0"/>
              <a:t>수학 자기주도학습조사양식 및 방법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3.</a:t>
            </a:r>
            <a:r>
              <a:rPr lang="ko-KR" altLang="en-US" dirty="0" smtClean="0"/>
              <a:t>극복</a:t>
            </a:r>
            <a:r>
              <a:rPr lang="en-US" altLang="ko-KR" dirty="0" smtClean="0"/>
              <a:t>--</a:t>
            </a:r>
            <a:r>
              <a:rPr lang="ko-KR" altLang="en-US" dirty="0" smtClean="0"/>
              <a:t>한계점을 극복하고 견디고 버티면 </a:t>
            </a:r>
            <a:endParaRPr lang="en-US" altLang="ko-KR" dirty="0" smtClean="0"/>
          </a:p>
          <a:p>
            <a:r>
              <a:rPr lang="ko-KR" altLang="en-US" dirty="0" smtClean="0"/>
              <a:t>학습 </a:t>
            </a:r>
            <a:r>
              <a:rPr lang="ko-KR" altLang="en-US" dirty="0" err="1" smtClean="0"/>
              <a:t>엔돌핀</a:t>
            </a:r>
            <a:r>
              <a:rPr lang="ko-KR" altLang="en-US" dirty="0" smtClean="0"/>
              <a:t> 향상되고 </a:t>
            </a:r>
          </a:p>
          <a:p>
            <a:r>
              <a:rPr lang="ko-KR" altLang="en-US" dirty="0" smtClean="0"/>
              <a:t>마치 마라톤 선수가 전구간 </a:t>
            </a:r>
            <a:r>
              <a:rPr lang="en-US" altLang="ko-KR" dirty="0" smtClean="0"/>
              <a:t>42.195㎞ </a:t>
            </a:r>
            <a:r>
              <a:rPr lang="ko-KR" altLang="en-US" dirty="0" smtClean="0"/>
              <a:t>중 </a:t>
            </a:r>
            <a:r>
              <a:rPr lang="en-US" altLang="ko-KR" dirty="0" smtClean="0"/>
              <a:t>30㎞</a:t>
            </a:r>
            <a:r>
              <a:rPr lang="ko-KR" altLang="en-US" dirty="0" smtClean="0"/>
              <a:t>이상 달린 구간에서 </a:t>
            </a:r>
            <a:r>
              <a:rPr lang="ko-KR" altLang="en-US" dirty="0" err="1" smtClean="0"/>
              <a:t>베타엔돌핀이</a:t>
            </a:r>
            <a:r>
              <a:rPr lang="ko-KR" altLang="en-US" dirty="0" smtClean="0"/>
              <a:t> 솟구치는 </a:t>
            </a:r>
            <a:endParaRPr lang="en-US" altLang="ko-KR" dirty="0" smtClean="0"/>
          </a:p>
          <a:p>
            <a:r>
              <a:rPr lang="ko-KR" altLang="en-US" dirty="0" smtClean="0"/>
              <a:t>것과 같습니다</a:t>
            </a:r>
            <a:r>
              <a:rPr lang="en-US" altLang="ko-KR" dirty="0" smtClean="0"/>
              <a:t>.  </a:t>
            </a:r>
          </a:p>
          <a:p>
            <a:r>
              <a:rPr lang="ko-KR" altLang="en-US" dirty="0" smtClean="0"/>
              <a:t>심화 문제에서 사고력을 키우므로  </a:t>
            </a:r>
            <a:endParaRPr lang="en-US" altLang="ko-KR" dirty="0" smtClean="0"/>
          </a:p>
          <a:p>
            <a:r>
              <a:rPr lang="ko-KR" altLang="en-US" dirty="0" smtClean="0"/>
              <a:t>실전에서도 과감히 난제에서도 맞서고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슬럼프와 성적 부진에 대한 걱정을 멀리 차버리고 </a:t>
            </a:r>
          </a:p>
          <a:p>
            <a:r>
              <a:rPr lang="ko-KR" altLang="en-US" dirty="0" smtClean="0"/>
              <a:t>구체적인 학습목표 관리 아래 전심전력을 합니다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400" dirty="0" smtClean="0"/>
              <a:t>생각이 담긴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생각을 해내는</a:t>
            </a:r>
            <a:r>
              <a:rPr lang="en-US" altLang="ko-KR" sz="2400" dirty="0" smtClean="0"/>
              <a:t>) </a:t>
            </a:r>
            <a:r>
              <a:rPr lang="ko-KR" altLang="en-US" sz="2400" dirty="0" smtClean="0"/>
              <a:t>자기주도학습적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초</a:t>
            </a:r>
            <a:r>
              <a:rPr lang="en-US" altLang="ko-KR" sz="2400" dirty="0" smtClean="0"/>
              <a:t>.</a:t>
            </a:r>
            <a:r>
              <a:rPr lang="ko-KR" altLang="en-US" sz="2400" dirty="0" smtClean="0"/>
              <a:t>중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고</a:t>
            </a:r>
            <a:r>
              <a:rPr lang="en-US" altLang="ko-KR" sz="2400" dirty="0" smtClean="0"/>
              <a:t>) </a:t>
            </a:r>
            <a:r>
              <a:rPr lang="ko-KR" altLang="en-US" sz="2400" dirty="0" smtClean="0"/>
              <a:t>수학 시험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평가 </a:t>
            </a:r>
            <a:r>
              <a:rPr lang="ko-KR" altLang="en-US" sz="2400" dirty="0" err="1" smtClean="0"/>
              <a:t>열공</a:t>
            </a:r>
            <a:r>
              <a:rPr lang="ko-KR" altLang="en-US" sz="2400" dirty="0" smtClean="0"/>
              <a:t> 방향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n-US" altLang="ko-KR" b="1" dirty="0" smtClean="0"/>
              <a:t>&lt;</a:t>
            </a:r>
            <a:r>
              <a:rPr lang="ko-KR" altLang="en-US" b="1" dirty="0" smtClean="0"/>
              <a:t>공교육선생님 시험출제  및 책임주도권</a:t>
            </a:r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  </a:t>
            </a:r>
            <a:r>
              <a:rPr lang="en-US" altLang="ko-KR" b="1" dirty="0" smtClean="0"/>
              <a:t>: </a:t>
            </a:r>
            <a:r>
              <a:rPr lang="ko-KR" altLang="en-US" b="1" dirty="0" smtClean="0"/>
              <a:t>그 학교 </a:t>
            </a:r>
            <a:r>
              <a:rPr lang="ko-KR" altLang="en-US" b="1" dirty="0" err="1" smtClean="0"/>
              <a:t>명강사는</a:t>
            </a:r>
            <a:r>
              <a:rPr lang="ko-KR" altLang="en-US" b="1" dirty="0" smtClean="0"/>
              <a:t>  그 학교 선생님</a:t>
            </a:r>
            <a:r>
              <a:rPr lang="en-US" altLang="ko-KR" b="1" dirty="0" smtClean="0"/>
              <a:t>!&gt; </a:t>
            </a:r>
          </a:p>
          <a:p>
            <a:endParaRPr lang="en-US" altLang="ko-KR" dirty="0" smtClean="0"/>
          </a:p>
          <a:p>
            <a:r>
              <a:rPr lang="ko-KR" altLang="en-US" b="1" dirty="0" err="1" smtClean="0"/>
              <a:t>학기별</a:t>
            </a:r>
            <a:r>
              <a:rPr lang="ko-KR" altLang="en-US" b="1" dirty="0" smtClean="0"/>
              <a:t> 중 </a:t>
            </a:r>
            <a:r>
              <a:rPr lang="ko-KR" altLang="en-US" b="1" dirty="0" err="1" smtClean="0"/>
              <a:t>단원별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스몰스텝으로</a:t>
            </a:r>
            <a:endParaRPr lang="ko-KR" altLang="en-US" dirty="0" smtClean="0"/>
          </a:p>
          <a:p>
            <a:r>
              <a:rPr lang="ko-KR" altLang="en-US" dirty="0" smtClean="0"/>
              <a:t>  </a:t>
            </a:r>
          </a:p>
          <a:p>
            <a:r>
              <a:rPr lang="ko-KR" altLang="en-US" b="1" dirty="0" smtClean="0"/>
              <a:t>수학에 대한 주요 개념이나</a:t>
            </a:r>
            <a:endParaRPr lang="ko-KR" altLang="en-US" dirty="0" smtClean="0"/>
          </a:p>
          <a:p>
            <a:r>
              <a:rPr lang="ko-KR" altLang="en-US" dirty="0" smtClean="0"/>
              <a:t>  </a:t>
            </a:r>
          </a:p>
          <a:p>
            <a:r>
              <a:rPr lang="ko-KR" altLang="en-US" b="1" dirty="0" smtClean="0"/>
              <a:t>원리로 적용하는 생각과</a:t>
            </a:r>
            <a:endParaRPr lang="ko-KR" altLang="en-US" dirty="0" smtClean="0"/>
          </a:p>
          <a:p>
            <a:r>
              <a:rPr lang="ko-KR" altLang="en-US" dirty="0" smtClean="0"/>
              <a:t>  </a:t>
            </a:r>
          </a:p>
          <a:p>
            <a:r>
              <a:rPr lang="ko-KR" altLang="en-US" b="1" dirty="0" smtClean="0"/>
              <a:t>문제해결능력이 무르익었는지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400" dirty="0" smtClean="0"/>
              <a:t>생각이 담긴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생각을 해내는</a:t>
            </a:r>
            <a:r>
              <a:rPr lang="en-US" altLang="ko-KR" sz="2400" dirty="0" smtClean="0"/>
              <a:t>) </a:t>
            </a:r>
            <a:r>
              <a:rPr lang="ko-KR" altLang="en-US" sz="2400" dirty="0" smtClean="0"/>
              <a:t>자기주도학습적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초</a:t>
            </a:r>
            <a:r>
              <a:rPr lang="en-US" altLang="ko-KR" sz="2400" dirty="0" smtClean="0"/>
              <a:t>.</a:t>
            </a:r>
            <a:r>
              <a:rPr lang="ko-KR" altLang="en-US" sz="2400" dirty="0" smtClean="0"/>
              <a:t>중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고</a:t>
            </a:r>
            <a:r>
              <a:rPr lang="en-US" altLang="ko-KR" sz="2400" dirty="0" smtClean="0"/>
              <a:t>) </a:t>
            </a:r>
            <a:r>
              <a:rPr lang="ko-KR" altLang="en-US" sz="2400" dirty="0" smtClean="0"/>
              <a:t>수학 시험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평가 </a:t>
            </a:r>
            <a:r>
              <a:rPr lang="ko-KR" altLang="en-US" sz="2400" dirty="0" err="1" smtClean="0"/>
              <a:t>열공</a:t>
            </a:r>
            <a:r>
              <a:rPr lang="ko-KR" altLang="en-US" sz="2400" dirty="0" smtClean="0"/>
              <a:t> 방향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ko-KR" altLang="en-US" b="1" dirty="0" smtClean="0"/>
              <a:t>알아보기 위한 학업성취도평가로 내신성적을 가름하고 </a:t>
            </a:r>
            <a:r>
              <a:rPr lang="ko-KR" altLang="en-US" b="1" dirty="0" err="1" smtClean="0"/>
              <a:t>가름나기에</a:t>
            </a:r>
            <a:r>
              <a:rPr lang="en-US" altLang="ko-KR" b="1" dirty="0" smtClean="0"/>
              <a:t>,</a:t>
            </a:r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수학천재가 아니라면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무리하게 중 </a:t>
            </a:r>
            <a:r>
              <a:rPr lang="en-US" altLang="ko-KR" b="1" dirty="0" smtClean="0"/>
              <a:t>3</a:t>
            </a:r>
            <a:r>
              <a:rPr lang="ko-KR" altLang="en-US" b="1" dirty="0" smtClean="0"/>
              <a:t>년 학습과정을</a:t>
            </a:r>
            <a:endParaRPr lang="ko-KR" altLang="en-US" dirty="0" smtClean="0"/>
          </a:p>
          <a:p>
            <a:r>
              <a:rPr lang="ko-KR" altLang="en-US" dirty="0" smtClean="0"/>
              <a:t>  </a:t>
            </a:r>
          </a:p>
          <a:p>
            <a:r>
              <a:rPr lang="ko-KR" altLang="en-US" b="1" dirty="0" smtClean="0"/>
              <a:t>초등학교 때 이미 몇 개월에 조바심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부추김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망국적 망침 </a:t>
            </a:r>
            <a:r>
              <a:rPr lang="ko-KR" altLang="en-US" dirty="0" smtClean="0"/>
              <a:t>  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십여 배 가속화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영재판별 시험용이 아니기에</a:t>
            </a:r>
            <a:r>
              <a:rPr lang="en-US" altLang="ko-KR" b="1" dirty="0" smtClean="0"/>
              <a:t>)</a:t>
            </a:r>
            <a:endParaRPr lang="ko-KR" altLang="en-US" dirty="0" smtClean="0"/>
          </a:p>
          <a:p>
            <a:r>
              <a:rPr lang="ko-KR" altLang="en-US" dirty="0" smtClean="0"/>
              <a:t>  </a:t>
            </a:r>
          </a:p>
          <a:p>
            <a:r>
              <a:rPr lang="ko-KR" altLang="en-US" b="1" dirty="0" smtClean="0"/>
              <a:t>초고속 수학 선행학습 </a:t>
            </a:r>
            <a:r>
              <a:rPr lang="ko-KR" altLang="en-US" b="1" dirty="0" err="1" smtClean="0"/>
              <a:t>마침법은</a:t>
            </a:r>
            <a:r>
              <a:rPr lang="ko-KR" altLang="en-US" b="1" dirty="0" smtClean="0"/>
              <a:t> </a:t>
            </a:r>
            <a:endParaRPr lang="ko-KR" altLang="en-US" dirty="0" smtClean="0"/>
          </a:p>
          <a:p>
            <a:r>
              <a:rPr lang="ko-KR" altLang="en-US" dirty="0" smtClean="0"/>
              <a:t>  </a:t>
            </a:r>
          </a:p>
          <a:p>
            <a:r>
              <a:rPr lang="ko-KR" altLang="en-US" b="1" dirty="0" err="1" smtClean="0"/>
              <a:t>교과부</a:t>
            </a:r>
            <a:r>
              <a:rPr lang="ko-KR" altLang="en-US" b="1" dirty="0" smtClean="0"/>
              <a:t> 방침 </a:t>
            </a:r>
            <a:r>
              <a:rPr lang="en-US" altLang="ko-KR" b="1" dirty="0" smtClean="0"/>
              <a:t>+</a:t>
            </a:r>
            <a:r>
              <a:rPr lang="ko-KR" altLang="en-US" b="1" dirty="0" smtClean="0"/>
              <a:t>학생 생각 성장 프로젝트에</a:t>
            </a:r>
            <a:endParaRPr lang="ko-KR" altLang="en-US" dirty="0" smtClean="0"/>
          </a:p>
          <a:p>
            <a:r>
              <a:rPr lang="ko-KR" altLang="en-US" dirty="0" smtClean="0"/>
              <a:t>  </a:t>
            </a:r>
          </a:p>
          <a:p>
            <a:r>
              <a:rPr lang="ko-KR" altLang="en-US" b="1" dirty="0" smtClean="0"/>
              <a:t>설익고 빗나가고 타당하지 않습니다</a:t>
            </a:r>
            <a:r>
              <a:rPr lang="en-US" altLang="ko-KR" b="1" dirty="0" smtClean="0"/>
              <a:t>.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400" dirty="0" smtClean="0"/>
              <a:t>생각이 담긴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생각을 해내는</a:t>
            </a:r>
            <a:r>
              <a:rPr lang="en-US" altLang="ko-KR" sz="2400" dirty="0" smtClean="0"/>
              <a:t>) </a:t>
            </a:r>
            <a:r>
              <a:rPr lang="ko-KR" altLang="en-US" sz="2400" dirty="0" smtClean="0"/>
              <a:t>자기주도학습적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초</a:t>
            </a:r>
            <a:r>
              <a:rPr lang="en-US" altLang="ko-KR" sz="2400" dirty="0" smtClean="0"/>
              <a:t>.</a:t>
            </a:r>
            <a:r>
              <a:rPr lang="ko-KR" altLang="en-US" sz="2400" dirty="0" smtClean="0"/>
              <a:t>중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고</a:t>
            </a:r>
            <a:r>
              <a:rPr lang="en-US" altLang="ko-KR" sz="2400" dirty="0" smtClean="0"/>
              <a:t>) </a:t>
            </a:r>
            <a:r>
              <a:rPr lang="ko-KR" altLang="en-US" sz="2400" dirty="0" smtClean="0"/>
              <a:t>수학 시험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평가 </a:t>
            </a:r>
            <a:r>
              <a:rPr lang="ko-KR" altLang="en-US" sz="2400" dirty="0" err="1" smtClean="0"/>
              <a:t>열공</a:t>
            </a:r>
            <a:r>
              <a:rPr lang="ko-KR" altLang="en-US" sz="2400" dirty="0" smtClean="0"/>
              <a:t> 방향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ko-KR" altLang="en-US" b="1" dirty="0" smtClean="0"/>
              <a:t>이런 속성 </a:t>
            </a:r>
            <a:r>
              <a:rPr lang="ko-KR" altLang="en-US" b="1" dirty="0" err="1" smtClean="0"/>
              <a:t>인강</a:t>
            </a:r>
            <a:r>
              <a:rPr lang="ko-KR" altLang="en-US" b="1" dirty="0" smtClean="0"/>
              <a:t> 프로그램은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교과 </a:t>
            </a:r>
            <a:r>
              <a:rPr lang="ko-KR" altLang="en-US" b="1" dirty="0" err="1" smtClean="0"/>
              <a:t>단원별</a:t>
            </a:r>
            <a:r>
              <a:rPr lang="ko-KR" altLang="en-US" b="1" dirty="0" smtClean="0"/>
              <a:t> 과정에 맞지 않고  </a:t>
            </a:r>
          </a:p>
          <a:p>
            <a:endParaRPr lang="en-US" altLang="ko-KR" dirty="0" smtClean="0"/>
          </a:p>
          <a:p>
            <a:r>
              <a:rPr lang="ko-KR" altLang="en-US" b="1" dirty="0" smtClean="0"/>
              <a:t>생각의 흐름이나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키우기를 강사 멋대로 이끌어 가기에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단기간 성적향상에 좋다고 광고하지</a:t>
            </a:r>
            <a:r>
              <a:rPr lang="en-US" altLang="ko-KR" b="1" dirty="0" smtClean="0"/>
              <a:t>,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400" dirty="0" smtClean="0"/>
              <a:t>생각이 담긴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생각을 해내는</a:t>
            </a:r>
            <a:r>
              <a:rPr lang="en-US" altLang="ko-KR" sz="2400" dirty="0" smtClean="0"/>
              <a:t>) </a:t>
            </a:r>
            <a:r>
              <a:rPr lang="ko-KR" altLang="en-US" sz="2400" dirty="0" smtClean="0"/>
              <a:t>자기주도학습적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초</a:t>
            </a:r>
            <a:r>
              <a:rPr lang="en-US" altLang="ko-KR" sz="2400" dirty="0" smtClean="0"/>
              <a:t>.</a:t>
            </a:r>
            <a:r>
              <a:rPr lang="ko-KR" altLang="en-US" sz="2400" dirty="0" smtClean="0"/>
              <a:t>중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고</a:t>
            </a:r>
            <a:r>
              <a:rPr lang="en-US" altLang="ko-KR" sz="2400" dirty="0" smtClean="0"/>
              <a:t>) </a:t>
            </a:r>
            <a:r>
              <a:rPr lang="ko-KR" altLang="en-US" sz="2400" dirty="0" smtClean="0"/>
              <a:t>수학 시험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평가 </a:t>
            </a:r>
            <a:r>
              <a:rPr lang="ko-KR" altLang="en-US" sz="2400" dirty="0" err="1" smtClean="0"/>
              <a:t>열공</a:t>
            </a:r>
            <a:r>
              <a:rPr lang="ko-KR" altLang="en-US" sz="2400" dirty="0" smtClean="0"/>
              <a:t> 방향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ko-KR" altLang="en-US" b="1" dirty="0" smtClean="0"/>
              <a:t>학생들 스스로 생각하고 생각해내는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왜 그렇게 해결하려고 생각하느냐 등의 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발문이 없이</a:t>
            </a:r>
            <a:r>
              <a:rPr lang="en-US" altLang="ko-KR" b="1" dirty="0" smtClean="0"/>
              <a:t>, </a:t>
            </a:r>
          </a:p>
          <a:p>
            <a:endParaRPr lang="en-US" altLang="ko-KR" dirty="0" smtClean="0"/>
          </a:p>
          <a:p>
            <a:r>
              <a:rPr lang="ko-KR" altLang="en-US" b="1" dirty="0" smtClean="0"/>
              <a:t>주입식으로 시간 버리기에 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돌아서면 잊어 버리므로</a:t>
            </a:r>
            <a:r>
              <a:rPr lang="en-US" altLang="ko-KR" b="1" dirty="0" smtClean="0"/>
              <a:t>,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400" dirty="0" smtClean="0"/>
              <a:t>생각이 담긴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생각을 해내는</a:t>
            </a:r>
            <a:r>
              <a:rPr lang="en-US" altLang="ko-KR" sz="2400" dirty="0" smtClean="0"/>
              <a:t>) </a:t>
            </a:r>
            <a:r>
              <a:rPr lang="ko-KR" altLang="en-US" sz="2400" dirty="0" smtClean="0"/>
              <a:t>자기주도학습적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초</a:t>
            </a:r>
            <a:r>
              <a:rPr lang="en-US" altLang="ko-KR" sz="2400" dirty="0" smtClean="0"/>
              <a:t>.</a:t>
            </a:r>
            <a:r>
              <a:rPr lang="ko-KR" altLang="en-US" sz="2400" dirty="0" smtClean="0"/>
              <a:t>중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고</a:t>
            </a:r>
            <a:r>
              <a:rPr lang="en-US" altLang="ko-KR" sz="2400" dirty="0" smtClean="0"/>
              <a:t>) </a:t>
            </a:r>
            <a:r>
              <a:rPr lang="ko-KR" altLang="en-US" sz="2400" dirty="0" smtClean="0"/>
              <a:t>수학 시험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평가 </a:t>
            </a:r>
            <a:r>
              <a:rPr lang="ko-KR" altLang="en-US" sz="2400" dirty="0" err="1" smtClean="0"/>
              <a:t>열공</a:t>
            </a:r>
            <a:r>
              <a:rPr lang="ko-KR" altLang="en-US" sz="2400" dirty="0" smtClean="0"/>
              <a:t> 방향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ko-KR" altLang="en-US" b="1" dirty="0" smtClean="0"/>
              <a:t>창의적 사고력 신장에는 별 도움이 안됩니다</a:t>
            </a:r>
            <a:r>
              <a:rPr lang="en-US" altLang="ko-KR" b="1" dirty="0" smtClean="0"/>
              <a:t>! </a:t>
            </a:r>
          </a:p>
          <a:p>
            <a:endParaRPr lang="en-US" altLang="ko-KR" dirty="0" smtClean="0"/>
          </a:p>
          <a:p>
            <a:r>
              <a:rPr lang="ko-KR" altLang="en-US" b="1" dirty="0" smtClean="0"/>
              <a:t>글쎄요</a:t>
            </a:r>
            <a:r>
              <a:rPr lang="en-US" altLang="ko-KR" b="1" dirty="0" smtClean="0"/>
              <a:t>! </a:t>
            </a:r>
            <a:r>
              <a:rPr lang="ko-KR" altLang="en-US" b="1" dirty="0" smtClean="0"/>
              <a:t>내신향상에도 별 도움 된다는 </a:t>
            </a:r>
            <a:endParaRPr lang="en-US" altLang="ko-KR" b="1" dirty="0" smtClean="0"/>
          </a:p>
          <a:p>
            <a:r>
              <a:rPr lang="ko-KR" altLang="en-US" b="1" dirty="0" smtClean="0"/>
              <a:t>통계자료는 없지요</a:t>
            </a:r>
            <a:r>
              <a:rPr lang="en-US" altLang="ko-KR" b="1" dirty="0" smtClean="0"/>
              <a:t>!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학교수업시간에 선생님 강의 잘 듣고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err="1" smtClean="0"/>
              <a:t>모둠별</a:t>
            </a:r>
            <a:r>
              <a:rPr lang="ko-KR" altLang="en-US" b="1" dirty="0" smtClean="0"/>
              <a:t> 토론 및 </a:t>
            </a:r>
            <a:r>
              <a:rPr lang="ko-KR" altLang="en-US" b="1" dirty="0" err="1" smtClean="0"/>
              <a:t>논구술</a:t>
            </a:r>
            <a:r>
              <a:rPr lang="ko-KR" altLang="en-US" b="1" dirty="0" smtClean="0"/>
              <a:t> 잘 하기 위해서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기본적인 학습패러다임은 이 것입니다</a:t>
            </a:r>
            <a:r>
              <a:rPr lang="en-US" altLang="ko-KR" b="1" dirty="0" smtClean="0"/>
              <a:t>!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400" dirty="0" smtClean="0"/>
              <a:t>생각이 담긴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생각을 해내는</a:t>
            </a:r>
            <a:r>
              <a:rPr lang="en-US" altLang="ko-KR" sz="2400" dirty="0" smtClean="0"/>
              <a:t>) </a:t>
            </a:r>
            <a:r>
              <a:rPr lang="ko-KR" altLang="en-US" sz="2400" dirty="0" smtClean="0"/>
              <a:t>자기주도학습적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초</a:t>
            </a:r>
            <a:r>
              <a:rPr lang="en-US" altLang="ko-KR" sz="2400" dirty="0" smtClean="0"/>
              <a:t>.</a:t>
            </a:r>
            <a:r>
              <a:rPr lang="ko-KR" altLang="en-US" sz="2400" dirty="0" smtClean="0"/>
              <a:t>중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고</a:t>
            </a:r>
            <a:r>
              <a:rPr lang="en-US" altLang="ko-KR" sz="2400" dirty="0" smtClean="0"/>
              <a:t>) </a:t>
            </a:r>
            <a:r>
              <a:rPr lang="ko-KR" altLang="en-US" sz="2400" dirty="0" smtClean="0"/>
              <a:t>수학 시험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평가 </a:t>
            </a:r>
            <a:r>
              <a:rPr lang="ko-KR" altLang="en-US" sz="2400" dirty="0" err="1" smtClean="0"/>
              <a:t>열공</a:t>
            </a:r>
            <a:r>
              <a:rPr lang="ko-KR" altLang="en-US" sz="2400" dirty="0" smtClean="0"/>
              <a:t> 방향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ko-KR" altLang="en-US" b="1" dirty="0" smtClean="0"/>
              <a:t>초심으로 진심으로 돌아가십시오</a:t>
            </a:r>
            <a:r>
              <a:rPr lang="en-US" altLang="ko-KR" b="1" dirty="0" smtClean="0"/>
              <a:t>!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교과서의 기본 개념 문제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심화 원적용 문제 </a:t>
            </a:r>
          </a:p>
          <a:p>
            <a:r>
              <a:rPr lang="en-US" altLang="ko-KR" b="1" dirty="0" err="1" smtClean="0"/>
              <a:t>자기주도학습적</a:t>
            </a:r>
            <a:r>
              <a:rPr lang="en-US" altLang="ko-KR" b="1" dirty="0" smtClean="0"/>
              <a:t> </a:t>
            </a:r>
            <a:r>
              <a:rPr lang="en-US" altLang="ko-KR" b="1" dirty="0" err="1" smtClean="0"/>
              <a:t>교과서로</a:t>
            </a:r>
            <a:r>
              <a:rPr lang="en-US" altLang="ko-KR" b="1" dirty="0" smtClean="0"/>
              <a:t>  </a:t>
            </a:r>
          </a:p>
          <a:p>
            <a:r>
              <a:rPr lang="en-US" altLang="ko-KR" b="1" dirty="0" smtClean="0"/>
              <a:t>(</a:t>
            </a:r>
            <a:r>
              <a:rPr lang="ko-KR" altLang="en-US" b="1" dirty="0" smtClean="0"/>
              <a:t>이거 하기도 바쁜 </a:t>
            </a:r>
            <a:r>
              <a:rPr lang="en-US" altLang="ko-KR" b="1" dirty="0" smtClean="0"/>
              <a:t>2007 </a:t>
            </a:r>
            <a:r>
              <a:rPr lang="ko-KR" altLang="en-US" b="1" dirty="0" smtClean="0"/>
              <a:t>교육개정</a:t>
            </a:r>
            <a:r>
              <a:rPr lang="en-US" altLang="ko-KR" b="1" dirty="0" smtClean="0"/>
              <a:t>)</a:t>
            </a:r>
            <a:endParaRPr lang="ko-KR" altLang="en-US" dirty="0" smtClean="0"/>
          </a:p>
          <a:p>
            <a:r>
              <a:rPr lang="ko-KR" altLang="en-US" dirty="0" smtClean="0"/>
              <a:t>  </a:t>
            </a:r>
          </a:p>
          <a:p>
            <a:r>
              <a:rPr lang="en-US" altLang="ko-KR" b="1" dirty="0" smtClean="0"/>
              <a:t>+</a:t>
            </a:r>
            <a:r>
              <a:rPr lang="ko-KR" altLang="en-US" b="1" dirty="0" smtClean="0"/>
              <a:t>익힘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문제집 대체 효과 요구</a:t>
            </a:r>
            <a:r>
              <a:rPr lang="en-US" altLang="ko-KR" b="1" dirty="0" smtClean="0"/>
              <a:t>) </a:t>
            </a:r>
            <a:r>
              <a:rPr lang="ko-KR" altLang="en-US" b="1" dirty="0" smtClean="0"/>
              <a:t>책 </a:t>
            </a:r>
            <a:endParaRPr lang="ko-KR" altLang="en-US" dirty="0" smtClean="0"/>
          </a:p>
          <a:p>
            <a:r>
              <a:rPr lang="ko-KR" altLang="en-US" dirty="0" smtClean="0"/>
              <a:t>  </a:t>
            </a:r>
          </a:p>
          <a:p>
            <a:r>
              <a:rPr lang="ko-KR" altLang="en-US" b="1" dirty="0" err="1" smtClean="0"/>
              <a:t>창의적사고력</a:t>
            </a:r>
            <a:r>
              <a:rPr lang="ko-KR" altLang="en-US" b="1" dirty="0" smtClean="0"/>
              <a:t> 문제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영재 </a:t>
            </a:r>
            <a:r>
              <a:rPr lang="en-US" altLang="ko-KR" b="1" dirty="0" smtClean="0"/>
              <a:t>+</a:t>
            </a:r>
            <a:r>
              <a:rPr lang="ko-KR" altLang="en-US" b="1" dirty="0" smtClean="0"/>
              <a:t>경시대회 수준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의 </a:t>
            </a:r>
            <a:endParaRPr lang="ko-KR" altLang="en-US" dirty="0" smtClean="0"/>
          </a:p>
          <a:p>
            <a:r>
              <a:rPr lang="ko-KR" altLang="en-US" dirty="0" smtClean="0"/>
              <a:t>  </a:t>
            </a:r>
          </a:p>
          <a:p>
            <a:r>
              <a:rPr lang="ko-KR" altLang="en-US" b="1" dirty="0" smtClean="0"/>
              <a:t>두 양 날개 시스템을 가동하면서</a:t>
            </a:r>
            <a:r>
              <a:rPr lang="en-US" altLang="ko-KR" b="1" dirty="0" smtClean="0"/>
              <a:t>, </a:t>
            </a:r>
          </a:p>
          <a:p>
            <a:endParaRPr lang="en-US" altLang="ko-KR" b="1" dirty="0" smtClean="0"/>
          </a:p>
          <a:p>
            <a:r>
              <a:rPr lang="en-US" altLang="ko-KR" b="1" dirty="0" err="1" smtClean="0"/>
              <a:t>수학</a:t>
            </a:r>
            <a:r>
              <a:rPr lang="en-US" altLang="ko-KR" b="1" dirty="0" smtClean="0"/>
              <a:t> 3~4 </a:t>
            </a:r>
            <a:r>
              <a:rPr lang="en-US" altLang="ko-KR" b="1" dirty="0" err="1" smtClean="0"/>
              <a:t>단원별</a:t>
            </a:r>
            <a:r>
              <a:rPr lang="en-US" altLang="ko-KR" b="1" dirty="0" smtClean="0"/>
              <a:t> </a:t>
            </a:r>
            <a:r>
              <a:rPr lang="en-US" altLang="ko-KR" b="1" dirty="0" err="1" smtClean="0"/>
              <a:t>통합형</a:t>
            </a:r>
            <a:r>
              <a:rPr lang="en-US" altLang="ko-KR" b="1" dirty="0" smtClean="0"/>
              <a:t> </a:t>
            </a:r>
            <a:r>
              <a:rPr lang="en-US" altLang="ko-KR" b="1" dirty="0" err="1" smtClean="0"/>
              <a:t>문제</a:t>
            </a:r>
            <a:endParaRPr lang="en-US" altLang="ko-KR" b="1" dirty="0"/>
          </a:p>
        </p:txBody>
      </p:sp>
    </p:spTree>
  </p:cSld>
  <p:clrMapOvr>
    <a:masterClrMapping/>
  </p:clrMapOvr>
</p:sld>
</file>

<file path=ppt/slides/slide2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400" dirty="0" smtClean="0"/>
              <a:t>생각이 담긴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생각을 해내는</a:t>
            </a:r>
            <a:r>
              <a:rPr lang="en-US" altLang="ko-KR" sz="2400" dirty="0" smtClean="0"/>
              <a:t>) </a:t>
            </a:r>
            <a:r>
              <a:rPr lang="ko-KR" altLang="en-US" sz="2400" dirty="0" smtClean="0"/>
              <a:t>자기주도학습적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초</a:t>
            </a:r>
            <a:r>
              <a:rPr lang="en-US" altLang="ko-KR" sz="2400" dirty="0" smtClean="0"/>
              <a:t>.</a:t>
            </a:r>
            <a:r>
              <a:rPr lang="ko-KR" altLang="en-US" sz="2400" dirty="0" smtClean="0"/>
              <a:t>중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고</a:t>
            </a:r>
            <a:r>
              <a:rPr lang="en-US" altLang="ko-KR" sz="2400" dirty="0" smtClean="0"/>
              <a:t>) </a:t>
            </a:r>
            <a:r>
              <a:rPr lang="ko-KR" altLang="en-US" sz="2400" dirty="0" smtClean="0"/>
              <a:t>수학 시험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평가 </a:t>
            </a:r>
            <a:r>
              <a:rPr lang="ko-KR" altLang="en-US" sz="2400" dirty="0" err="1" smtClean="0"/>
              <a:t>열공</a:t>
            </a:r>
            <a:r>
              <a:rPr lang="ko-KR" altLang="en-US" sz="2400" dirty="0" smtClean="0"/>
              <a:t> 방향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altLang="ko-KR" b="1" dirty="0" smtClean="0"/>
              <a:t>+</a:t>
            </a:r>
            <a:r>
              <a:rPr lang="en-US" altLang="ko-KR" b="1" dirty="0" err="1" smtClean="0"/>
              <a:t>연계통합형</a:t>
            </a:r>
            <a:r>
              <a:rPr lang="en-US" altLang="ko-KR" b="1" dirty="0" smtClean="0"/>
              <a:t> </a:t>
            </a:r>
            <a:r>
              <a:rPr lang="en-US" altLang="ko-KR" b="1" dirty="0" err="1" smtClean="0"/>
              <a:t>테마별</a:t>
            </a:r>
            <a:r>
              <a:rPr lang="en-US" altLang="ko-KR" b="1" dirty="0" smtClean="0"/>
              <a:t> </a:t>
            </a:r>
            <a:r>
              <a:rPr lang="en-US" altLang="ko-KR" b="1" dirty="0" err="1" smtClean="0"/>
              <a:t>과학탐구</a:t>
            </a:r>
            <a:r>
              <a:rPr lang="en-US" altLang="ko-KR" b="1" dirty="0" smtClean="0"/>
              <a:t>(+</a:t>
            </a:r>
            <a:r>
              <a:rPr lang="en-US" altLang="ko-KR" b="1" dirty="0" err="1" smtClean="0"/>
              <a:t>사회탐구</a:t>
            </a:r>
            <a:r>
              <a:rPr lang="en-US" altLang="ko-KR" b="1" dirty="0" smtClean="0"/>
              <a:t>)로, </a:t>
            </a:r>
          </a:p>
          <a:p>
            <a:endParaRPr lang="en-US" altLang="ko-KR" dirty="0" smtClean="0"/>
          </a:p>
          <a:p>
            <a:r>
              <a:rPr lang="ko-KR" altLang="en-US" b="1" dirty="0" smtClean="0"/>
              <a:t>자기 나름의 창의적  메타인지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認知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dirty="0" smtClean="0"/>
              <a:t>  </a:t>
            </a:r>
          </a:p>
          <a:p>
            <a:r>
              <a:rPr lang="en-US" altLang="ko-KR" b="1" dirty="0" smtClean="0"/>
              <a:t>(</a:t>
            </a:r>
            <a:r>
              <a:rPr lang="ko-KR" altLang="en-US" b="1" dirty="0" smtClean="0"/>
              <a:t>되풀이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다양한 접근방법으로 </a:t>
            </a:r>
            <a:endParaRPr lang="en-US" altLang="ko-KR" b="1" dirty="0" smtClean="0"/>
          </a:p>
          <a:p>
            <a:r>
              <a:rPr lang="en-US" altLang="ko-KR" b="1" dirty="0" smtClean="0"/>
              <a:t> </a:t>
            </a:r>
            <a:r>
              <a:rPr lang="ko-KR" altLang="en-US" b="1" dirty="0" smtClean="0"/>
              <a:t>비교하여 자기 반성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적 </a:t>
            </a:r>
            <a:endParaRPr lang="ko-KR" altLang="en-US" dirty="0" smtClean="0"/>
          </a:p>
          <a:p>
            <a:r>
              <a:rPr lang="ko-KR" altLang="en-US" dirty="0" smtClean="0"/>
              <a:t>  </a:t>
            </a:r>
          </a:p>
          <a:p>
            <a:r>
              <a:rPr lang="ko-KR" altLang="en-US" b="1" dirty="0" err="1" smtClean="0"/>
              <a:t>코넬대학</a:t>
            </a:r>
            <a:r>
              <a:rPr lang="ko-KR" altLang="en-US" b="1" dirty="0" smtClean="0"/>
              <a:t> 방식 </a:t>
            </a:r>
            <a:r>
              <a:rPr lang="en-US" altLang="ko-KR" b="1" dirty="0" smtClean="0"/>
              <a:t>&amp; </a:t>
            </a:r>
          </a:p>
          <a:p>
            <a:r>
              <a:rPr lang="ko-KR" altLang="en-US" b="1" dirty="0" smtClean="0"/>
              <a:t>동경대학원생 방식 노트필기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생각이 담긴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생각을 해내는</a:t>
            </a:r>
            <a:r>
              <a:rPr lang="en-US" altLang="ko-KR" sz="2400" dirty="0" smtClean="0"/>
              <a:t>) </a:t>
            </a:r>
            <a:r>
              <a:rPr lang="ko-KR" altLang="en-US" sz="2400" dirty="0" smtClean="0"/>
              <a:t>자기주도학습적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초</a:t>
            </a:r>
            <a:r>
              <a:rPr lang="en-US" altLang="ko-KR" sz="2400" dirty="0" smtClean="0"/>
              <a:t>.</a:t>
            </a:r>
            <a:r>
              <a:rPr lang="ko-KR" altLang="en-US" sz="2400" dirty="0" smtClean="0"/>
              <a:t>중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고</a:t>
            </a:r>
            <a:r>
              <a:rPr lang="en-US" altLang="ko-KR" sz="2400" dirty="0" smtClean="0"/>
              <a:t>) </a:t>
            </a:r>
            <a:r>
              <a:rPr lang="ko-KR" altLang="en-US" sz="2400" dirty="0" smtClean="0"/>
              <a:t>수학 시험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평가 </a:t>
            </a:r>
            <a:r>
              <a:rPr lang="ko-KR" altLang="en-US" sz="2400" dirty="0" err="1" smtClean="0"/>
              <a:t>열공</a:t>
            </a:r>
            <a:r>
              <a:rPr lang="ko-KR" altLang="en-US" sz="2400" dirty="0" smtClean="0"/>
              <a:t> 방향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en-US" altLang="ko-KR" b="1" dirty="0" smtClean="0"/>
              <a:t>(</a:t>
            </a:r>
            <a:r>
              <a:rPr lang="ko-KR" altLang="en-US" b="1" dirty="0" smtClean="0"/>
              <a:t>단순하게 정형화된 갇힌 틀 속의 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err="1" smtClean="0"/>
              <a:t>몇년전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컨텐츠로</a:t>
            </a:r>
            <a:r>
              <a:rPr lang="ko-KR" altLang="en-US" b="1" dirty="0" smtClean="0"/>
              <a:t> 녹차도 아닌데도 우려먹으면서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dirty="0" smtClean="0"/>
              <a:t>  </a:t>
            </a:r>
          </a:p>
          <a:p>
            <a:r>
              <a:rPr lang="ko-KR" altLang="en-US" b="1" dirty="0" err="1" smtClean="0"/>
              <a:t>삽질식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백호우가</a:t>
            </a:r>
            <a:r>
              <a:rPr lang="ko-KR" altLang="en-US" b="1" dirty="0" smtClean="0"/>
              <a:t> 아니라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 유제 반복되어 </a:t>
            </a:r>
            <a:r>
              <a:rPr lang="ko-KR" altLang="en-US" b="1" dirty="0" err="1" smtClean="0"/>
              <a:t>쑈맨쉽강의에</a:t>
            </a:r>
            <a:r>
              <a:rPr lang="ko-KR" altLang="en-US" b="1" dirty="0" smtClean="0"/>
              <a:t> 용이한 </a:t>
            </a:r>
            <a:endParaRPr lang="en-US" altLang="ko-KR" b="1" dirty="0" smtClean="0"/>
          </a:p>
          <a:p>
            <a:r>
              <a:rPr lang="ko-KR" altLang="en-US" b="1" dirty="0" smtClean="0"/>
              <a:t>뒤죽박죽 </a:t>
            </a:r>
            <a:r>
              <a:rPr lang="ko-KR" altLang="en-US" b="1" dirty="0" err="1" smtClean="0"/>
              <a:t>인강을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과대포장하여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회원들 중간</a:t>
            </a:r>
            <a:r>
              <a:rPr lang="en-US" altLang="ko-KR" b="1" dirty="0" smtClean="0"/>
              <a:t>/</a:t>
            </a:r>
            <a:r>
              <a:rPr lang="ko-KR" altLang="en-US" b="1" dirty="0" smtClean="0"/>
              <a:t>기말학업성취도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이것만 강조</a:t>
            </a:r>
            <a:r>
              <a:rPr lang="en-US" altLang="ko-KR" b="1" dirty="0" smtClean="0"/>
              <a:t>) </a:t>
            </a:r>
            <a:r>
              <a:rPr lang="ko-KR" altLang="en-US" b="1" dirty="0" smtClean="0"/>
              <a:t>및 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수행평가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최상위권 결정요소</a:t>
            </a:r>
            <a:r>
              <a:rPr lang="en-US" altLang="ko-KR" b="1" dirty="0" smtClean="0"/>
              <a:t>:10~30% </a:t>
            </a:r>
            <a:r>
              <a:rPr lang="ko-KR" altLang="en-US" b="1" dirty="0" smtClean="0"/>
              <a:t>비중</a:t>
            </a:r>
            <a:r>
              <a:rPr lang="en-US" altLang="ko-KR" b="1" dirty="0" smtClean="0"/>
              <a:t>)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en-US" altLang="ko-KR" b="1" dirty="0" smtClean="0"/>
              <a:t>3~5</a:t>
            </a:r>
            <a:r>
              <a:rPr lang="ko-KR" altLang="en-US" b="1" dirty="0" smtClean="0"/>
              <a:t>년치 성장 통계자료도 없이 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아무 근거 없이 </a:t>
            </a:r>
            <a:r>
              <a:rPr lang="ko-KR" altLang="en-US" b="1" dirty="0" err="1" smtClean="0"/>
              <a:t>과대해석하여</a:t>
            </a:r>
            <a:r>
              <a:rPr lang="en-US" altLang="ko-KR" b="1" dirty="0" smtClean="0"/>
              <a:t>, </a:t>
            </a:r>
          </a:p>
          <a:p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400" dirty="0" smtClean="0"/>
              <a:t>생각이 담긴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생각을 해내는</a:t>
            </a:r>
            <a:r>
              <a:rPr lang="en-US" altLang="ko-KR" sz="2400" dirty="0" smtClean="0"/>
              <a:t>) </a:t>
            </a:r>
            <a:r>
              <a:rPr lang="ko-KR" altLang="en-US" sz="2400" dirty="0" smtClean="0"/>
              <a:t>자기주도학습적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초</a:t>
            </a:r>
            <a:r>
              <a:rPr lang="en-US" altLang="ko-KR" sz="2400" dirty="0" smtClean="0"/>
              <a:t>.</a:t>
            </a:r>
            <a:r>
              <a:rPr lang="ko-KR" altLang="en-US" sz="2400" dirty="0" smtClean="0"/>
              <a:t>중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고</a:t>
            </a:r>
            <a:r>
              <a:rPr lang="en-US" altLang="ko-KR" sz="2400" dirty="0" smtClean="0"/>
              <a:t>) </a:t>
            </a:r>
            <a:r>
              <a:rPr lang="ko-KR" altLang="en-US" sz="2400" dirty="0" smtClean="0"/>
              <a:t>수학 시험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평가 </a:t>
            </a:r>
            <a:r>
              <a:rPr lang="ko-KR" altLang="en-US" sz="2400" dirty="0" err="1" smtClean="0"/>
              <a:t>열공</a:t>
            </a:r>
            <a:r>
              <a:rPr lang="ko-KR" altLang="en-US" sz="2400" dirty="0" smtClean="0"/>
              <a:t> 방향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ko-KR" altLang="en-US" b="1" dirty="0" smtClean="0"/>
              <a:t>재미 있는 개그 </a:t>
            </a:r>
            <a:r>
              <a:rPr lang="ko-KR" altLang="en-US" b="1" dirty="0" err="1" smtClean="0"/>
              <a:t>보듯하다가</a:t>
            </a:r>
            <a:r>
              <a:rPr lang="ko-KR" altLang="en-US" b="1" dirty="0" smtClean="0"/>
              <a:t> </a:t>
            </a:r>
            <a:endParaRPr lang="ko-KR" altLang="en-US" dirty="0" smtClean="0"/>
          </a:p>
          <a:p>
            <a:r>
              <a:rPr lang="ko-KR" altLang="en-US" dirty="0" smtClean="0"/>
              <a:t>  </a:t>
            </a:r>
          </a:p>
          <a:p>
            <a:r>
              <a:rPr lang="ko-KR" altLang="en-US" b="1" dirty="0" smtClean="0"/>
              <a:t>받아쓰기 </a:t>
            </a:r>
            <a:r>
              <a:rPr lang="en-US" altLang="ko-KR" b="1" dirty="0" smtClean="0"/>
              <a:t>+</a:t>
            </a:r>
            <a:r>
              <a:rPr lang="ko-KR" altLang="en-US" b="1" dirty="0" err="1" smtClean="0"/>
              <a:t>형광펜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도색하기로</a:t>
            </a:r>
            <a:r>
              <a:rPr lang="ko-KR" altLang="en-US" b="1" dirty="0" smtClean="0"/>
              <a:t> 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시간을 엄청 투자하면 끝난다는 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err="1" smtClean="0"/>
              <a:t>수학교습법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수학교육학적 접근이 아님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은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학습자 스스로의 생각을 가로막고 도태시키고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편향적 사고로 </a:t>
            </a:r>
            <a:r>
              <a:rPr lang="ko-KR" altLang="en-US" b="1" dirty="0" err="1" smtClean="0"/>
              <a:t>썬그라스</a:t>
            </a:r>
            <a:r>
              <a:rPr lang="ko-KR" altLang="en-US" b="1" dirty="0" smtClean="0"/>
              <a:t> 끼게 하므로</a:t>
            </a:r>
            <a:r>
              <a:rPr lang="en-US" altLang="ko-KR" b="1" dirty="0" smtClean="0"/>
              <a:t>, </a:t>
            </a:r>
            <a:endParaRPr lang="ko-KR" altLang="en-US" dirty="0" smtClean="0"/>
          </a:p>
          <a:p>
            <a:r>
              <a:rPr lang="ko-KR" altLang="en-US" dirty="0" smtClean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400" dirty="0" smtClean="0"/>
              <a:t>생각이 담긴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생각을 해내는</a:t>
            </a:r>
            <a:r>
              <a:rPr lang="en-US" altLang="ko-KR" sz="2400" dirty="0" smtClean="0"/>
              <a:t>) </a:t>
            </a:r>
            <a:r>
              <a:rPr lang="ko-KR" altLang="en-US" sz="2400" dirty="0" smtClean="0"/>
              <a:t>자기주도학습적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초</a:t>
            </a:r>
            <a:r>
              <a:rPr lang="en-US" altLang="ko-KR" sz="2400" dirty="0" smtClean="0"/>
              <a:t>.</a:t>
            </a:r>
            <a:r>
              <a:rPr lang="ko-KR" altLang="en-US" sz="2400" dirty="0" smtClean="0"/>
              <a:t>중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고</a:t>
            </a:r>
            <a:r>
              <a:rPr lang="en-US" altLang="ko-KR" sz="2400" dirty="0" smtClean="0"/>
              <a:t>) </a:t>
            </a:r>
            <a:r>
              <a:rPr lang="ko-KR" altLang="en-US" sz="2400" dirty="0" smtClean="0"/>
              <a:t>수학 시험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평가 </a:t>
            </a:r>
            <a:r>
              <a:rPr lang="ko-KR" altLang="en-US" sz="2400" dirty="0" err="1" smtClean="0"/>
              <a:t>열공</a:t>
            </a:r>
            <a:r>
              <a:rPr lang="ko-KR" altLang="en-US" sz="2400" dirty="0" smtClean="0"/>
              <a:t> 방향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ko-KR" altLang="en-US" b="1" dirty="0" smtClean="0"/>
              <a:t>미신적 정기성 </a:t>
            </a:r>
            <a:r>
              <a:rPr lang="ko-KR" altLang="en-US" b="1" dirty="0" err="1" smtClean="0"/>
              <a:t>동조중</a:t>
            </a:r>
            <a:r>
              <a:rPr lang="ko-KR" altLang="en-US" b="1" dirty="0" smtClean="0"/>
              <a:t> 신문광고에다 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맹신적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광신적 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학습쇼핑객 </a:t>
            </a:r>
            <a:r>
              <a:rPr lang="en-US" altLang="ko-KR" b="1" dirty="0" smtClean="0"/>
              <a:t>+ </a:t>
            </a:r>
            <a:r>
              <a:rPr lang="ko-KR" altLang="en-US" b="1" dirty="0" smtClean="0"/>
              <a:t>추종자 </a:t>
            </a:r>
            <a:r>
              <a:rPr lang="en-US" altLang="ko-KR" b="1" dirty="0" smtClean="0"/>
              <a:t>+</a:t>
            </a:r>
            <a:r>
              <a:rPr lang="ko-KR" altLang="en-US" b="1" dirty="0" smtClean="0"/>
              <a:t>중독자를  </a:t>
            </a:r>
          </a:p>
          <a:p>
            <a:endParaRPr lang="en-US" altLang="ko-KR" dirty="0" smtClean="0"/>
          </a:p>
          <a:p>
            <a:r>
              <a:rPr lang="ko-KR" altLang="en-US" b="1" dirty="0" smtClean="0"/>
              <a:t>몇 천명 정도 수학 절벽으로 그릇 인도하여 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상업적 광고 지상주의자의 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희생자를 양산하게 됩니다</a:t>
            </a:r>
            <a:r>
              <a:rPr lang="en-US" altLang="ko-KR" b="1" dirty="0" smtClean="0"/>
              <a:t>!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sz="2400" dirty="0" smtClean="0"/>
              <a:t>16</a:t>
            </a:r>
            <a:r>
              <a:rPr lang="ko-KR" altLang="en-US" sz="2400" dirty="0" err="1" smtClean="0"/>
              <a:t>년간공부달인</a:t>
            </a:r>
            <a:r>
              <a:rPr lang="en-US" altLang="ko-KR" sz="2400" dirty="0" smtClean="0"/>
              <a:t>~</a:t>
            </a:r>
            <a:r>
              <a:rPr lang="ko-KR" altLang="en-US" sz="2400" dirty="0" smtClean="0"/>
              <a:t>수학 자기주도학습조사양식 및 방법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ko-KR" altLang="en-US" dirty="0" smtClean="0"/>
              <a:t>*노트 필기의 목적은 대개 우리 모두가 기억력에는 한계가 있고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노트를 보면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단서 회상되어 선생님께서 </a:t>
            </a:r>
            <a:endParaRPr lang="en-US" altLang="ko-KR" dirty="0" smtClean="0"/>
          </a:p>
          <a:p>
            <a:r>
              <a:rPr lang="ko-KR" altLang="en-US" dirty="0" smtClean="0"/>
              <a:t>강조하신 요점이나 과정이 떠오르기에 필기한답니다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 </a:t>
            </a:r>
          </a:p>
          <a:p>
            <a:r>
              <a:rPr lang="ko-KR" altLang="en-US" dirty="0" smtClean="0"/>
              <a:t>강의를 들으면서 한번 지식이 축적되고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노트 필기를 통해서 반복을 통한 </a:t>
            </a:r>
          </a:p>
          <a:p>
            <a:r>
              <a:rPr lang="ko-KR" altLang="en-US" dirty="0" smtClean="0"/>
              <a:t>또 한번의 지식의 축적이 되고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이 축적된 정보간에 합성 및 융합이 이루어지게 됩니다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  </a:t>
            </a:r>
          </a:p>
          <a:p>
            <a:r>
              <a:rPr lang="ko-KR" altLang="en-US" dirty="0" smtClean="0"/>
              <a:t>따라서 단순암기가 아니라</a:t>
            </a:r>
            <a:r>
              <a:rPr lang="en-US" altLang="ko-KR" dirty="0" smtClean="0"/>
              <a:t>, </a:t>
            </a:r>
            <a:r>
              <a:rPr lang="ko-KR" altLang="en-US" dirty="0" smtClean="0"/>
              <a:t>양질 모든 면에서 향상된 </a:t>
            </a:r>
            <a:endParaRPr lang="en-US" altLang="ko-KR" dirty="0" smtClean="0"/>
          </a:p>
          <a:p>
            <a:r>
              <a:rPr lang="ko-KR" altLang="en-US" dirty="0" smtClean="0"/>
              <a:t>다른 창의적 이해가 발생하게 됩니다</a:t>
            </a:r>
            <a:r>
              <a:rPr lang="en-US" altLang="ko-KR" dirty="0" smtClean="0"/>
              <a:t>.  </a:t>
            </a:r>
          </a:p>
          <a:p>
            <a:r>
              <a:rPr lang="ko-KR" altLang="en-US" dirty="0" smtClean="0"/>
              <a:t>즉</a:t>
            </a:r>
            <a:r>
              <a:rPr lang="en-US" altLang="ko-KR" dirty="0" smtClean="0"/>
              <a:t>, </a:t>
            </a:r>
            <a:r>
              <a:rPr lang="ko-KR" altLang="en-US" dirty="0" smtClean="0"/>
              <a:t>노트필기는 반복되면서 시나브로 자신도 모르는 사이에 </a:t>
            </a:r>
            <a:endParaRPr lang="en-US" altLang="ko-KR" dirty="0" smtClean="0"/>
          </a:p>
          <a:p>
            <a:r>
              <a:rPr lang="ko-KR" altLang="en-US" dirty="0" smtClean="0"/>
              <a:t>기억과 이해가 증진되게 됩니다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400" dirty="0" smtClean="0"/>
              <a:t>생각이 담긴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생각을 해내는</a:t>
            </a:r>
            <a:r>
              <a:rPr lang="en-US" altLang="ko-KR" sz="2400" dirty="0" smtClean="0"/>
              <a:t>) </a:t>
            </a:r>
            <a:r>
              <a:rPr lang="ko-KR" altLang="en-US" sz="2400" dirty="0" smtClean="0"/>
              <a:t>자기주도학습적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초</a:t>
            </a:r>
            <a:r>
              <a:rPr lang="en-US" altLang="ko-KR" sz="2400" dirty="0" smtClean="0"/>
              <a:t>.</a:t>
            </a:r>
            <a:r>
              <a:rPr lang="ko-KR" altLang="en-US" sz="2400" dirty="0" smtClean="0"/>
              <a:t>중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고</a:t>
            </a:r>
            <a:r>
              <a:rPr lang="en-US" altLang="ko-KR" sz="2400" dirty="0" smtClean="0"/>
              <a:t>) </a:t>
            </a:r>
            <a:r>
              <a:rPr lang="ko-KR" altLang="en-US" sz="2400" dirty="0" smtClean="0"/>
              <a:t>수학 시험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평가 </a:t>
            </a:r>
            <a:r>
              <a:rPr lang="ko-KR" altLang="en-US" sz="2400" dirty="0" err="1" smtClean="0"/>
              <a:t>열공</a:t>
            </a:r>
            <a:r>
              <a:rPr lang="ko-KR" altLang="en-US" sz="2400" dirty="0" smtClean="0"/>
              <a:t> 방향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en-US" altLang="ko-KR" b="1" dirty="0" smtClean="0"/>
              <a:t>3</a:t>
            </a:r>
            <a:r>
              <a:rPr lang="ko-KR" altLang="en-US" b="1" dirty="0" smtClean="0"/>
              <a:t>년 후 그 돈으로  해외여행이나 </a:t>
            </a:r>
            <a:r>
              <a:rPr lang="ko-KR" altLang="en-US" b="1" dirty="0" err="1" smtClean="0"/>
              <a:t>갔다올걸</a:t>
            </a:r>
            <a:r>
              <a:rPr lang="ko-KR" altLang="en-US" b="1" dirty="0" smtClean="0"/>
              <a:t> 하고</a:t>
            </a:r>
            <a:r>
              <a:rPr lang="en-US" altLang="ko-KR" b="1" dirty="0" smtClean="0"/>
              <a:t>, 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아</a:t>
            </a:r>
            <a:r>
              <a:rPr lang="en-US" altLang="ko-KR" b="1" dirty="0" smtClean="0"/>
              <a:t>! </a:t>
            </a:r>
            <a:r>
              <a:rPr lang="ko-KR" altLang="en-US" b="1" dirty="0" smtClean="0"/>
              <a:t>하고 후회막급입니다</a:t>
            </a:r>
            <a:r>
              <a:rPr lang="en-US" altLang="ko-KR" b="1" dirty="0" smtClean="0"/>
              <a:t>! 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차라리</a:t>
            </a:r>
            <a:r>
              <a:rPr lang="en-US" altLang="ko-KR" b="1" dirty="0" smtClean="0"/>
              <a:t>, </a:t>
            </a:r>
            <a:r>
              <a:rPr lang="ko-KR" altLang="en-US" b="1" dirty="0" err="1" smtClean="0"/>
              <a:t>초중고</a:t>
            </a:r>
            <a:r>
              <a:rPr lang="ko-KR" altLang="en-US" b="1" dirty="0" smtClean="0"/>
              <a:t> 공교육 선생님 제작 </a:t>
            </a:r>
            <a:r>
              <a:rPr lang="ko-KR" altLang="en-US" b="1" dirty="0" err="1" smtClean="0"/>
              <a:t>플래쉬수학이나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en-US" altLang="ko-KR" b="1" dirty="0" smtClean="0"/>
              <a:t>U-</a:t>
            </a:r>
            <a:r>
              <a:rPr lang="ko-KR" altLang="en-US" b="1" dirty="0" smtClean="0"/>
              <a:t>러닝</a:t>
            </a:r>
            <a:r>
              <a:rPr lang="en-US" altLang="ko-KR" b="1" dirty="0" smtClean="0"/>
              <a:t>,</a:t>
            </a:r>
            <a:r>
              <a:rPr lang="ko-KR" altLang="en-US" b="1" dirty="0" err="1" smtClean="0"/>
              <a:t>에듀넷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도봉구 중학생 </a:t>
            </a:r>
            <a:r>
              <a:rPr lang="ko-KR" altLang="en-US" b="1" dirty="0" err="1" smtClean="0"/>
              <a:t>무료인강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en-US" altLang="ko-KR" b="1" dirty="0" smtClean="0"/>
              <a:t>(</a:t>
            </a:r>
            <a:r>
              <a:rPr lang="ko-KR" altLang="en-US" b="1" dirty="0" smtClean="0"/>
              <a:t>각 </a:t>
            </a:r>
            <a:r>
              <a:rPr lang="ko-KR" altLang="en-US" b="1" dirty="0" err="1" smtClean="0"/>
              <a:t>지자체장이나</a:t>
            </a:r>
            <a:r>
              <a:rPr lang="ko-KR" altLang="en-US" b="1" dirty="0" smtClean="0"/>
              <a:t> 교육감에게 </a:t>
            </a:r>
            <a:r>
              <a:rPr lang="ko-KR" altLang="en-US" b="1" dirty="0" err="1" smtClean="0"/>
              <a:t>초중고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무료인강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학습컨텐츠에</a:t>
            </a:r>
            <a:r>
              <a:rPr lang="ko-KR" altLang="en-US" b="1" dirty="0" smtClean="0"/>
              <a:t> 대한 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 </a:t>
            </a:r>
            <a:r>
              <a:rPr lang="ko-KR" altLang="en-US" b="1" dirty="0" err="1" smtClean="0"/>
              <a:t>지자체</a:t>
            </a:r>
            <a:r>
              <a:rPr lang="ko-KR" altLang="en-US" b="1" dirty="0" smtClean="0"/>
              <a:t> 교육투자비용 </a:t>
            </a:r>
            <a:r>
              <a:rPr lang="ko-KR" altLang="en-US" b="1" dirty="0" err="1" smtClean="0"/>
              <a:t>업그레이딩</a:t>
            </a:r>
            <a:r>
              <a:rPr lang="ko-KR" altLang="en-US" b="1" dirty="0" smtClean="0"/>
              <a:t> 요구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 각 교육청 </a:t>
            </a:r>
            <a:r>
              <a:rPr lang="ko-KR" altLang="en-US" b="1" dirty="0" err="1" smtClean="0"/>
              <a:t>교수지원센타의</a:t>
            </a:r>
            <a:r>
              <a:rPr lang="ko-KR" altLang="en-US" b="1" dirty="0" smtClean="0"/>
              <a:t> 무료학습이나 했어도 되는 걸 하고 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 느끼게 됩니다</a:t>
            </a:r>
            <a:r>
              <a:rPr lang="en-US" altLang="ko-KR" b="1" dirty="0" smtClean="0"/>
              <a:t>!)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400" dirty="0" smtClean="0"/>
              <a:t>생각이 담긴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생각을 해내는</a:t>
            </a:r>
            <a:r>
              <a:rPr lang="en-US" altLang="ko-KR" sz="2400" dirty="0" smtClean="0"/>
              <a:t>) </a:t>
            </a:r>
            <a:r>
              <a:rPr lang="ko-KR" altLang="en-US" sz="2400" dirty="0" smtClean="0"/>
              <a:t>자기주도학습적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초</a:t>
            </a:r>
            <a:r>
              <a:rPr lang="en-US" altLang="ko-KR" sz="2400" dirty="0" smtClean="0"/>
              <a:t>.</a:t>
            </a:r>
            <a:r>
              <a:rPr lang="ko-KR" altLang="en-US" sz="2400" dirty="0" smtClean="0"/>
              <a:t>중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고</a:t>
            </a:r>
            <a:r>
              <a:rPr lang="en-US" altLang="ko-KR" sz="2400" dirty="0" smtClean="0"/>
              <a:t>) </a:t>
            </a:r>
            <a:r>
              <a:rPr lang="ko-KR" altLang="en-US" sz="2400" dirty="0" smtClean="0"/>
              <a:t>수학 시험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평가 </a:t>
            </a:r>
            <a:r>
              <a:rPr lang="ko-KR" altLang="en-US" sz="2400" dirty="0" err="1" smtClean="0"/>
              <a:t>열공</a:t>
            </a:r>
            <a:r>
              <a:rPr lang="ko-KR" altLang="en-US" sz="2400" dirty="0" smtClean="0"/>
              <a:t> 방향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b="1" dirty="0" smtClean="0"/>
              <a:t>+</a:t>
            </a:r>
            <a:r>
              <a:rPr lang="ko-KR" altLang="en-US" b="1" dirty="0" smtClean="0"/>
              <a:t>요점정리 </a:t>
            </a:r>
            <a:r>
              <a:rPr lang="ko-KR" altLang="en-US" b="1" dirty="0" err="1" smtClean="0"/>
              <a:t>써브노트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체득화 암기용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로 </a:t>
            </a:r>
            <a:endParaRPr lang="ko-KR" altLang="en-US" dirty="0" smtClean="0"/>
          </a:p>
          <a:p>
            <a:r>
              <a:rPr lang="ko-KR" altLang="en-US" dirty="0" smtClean="0"/>
              <a:t>  </a:t>
            </a:r>
          </a:p>
          <a:p>
            <a:r>
              <a:rPr lang="ko-KR" altLang="en-US" b="1" dirty="0" smtClean="0"/>
              <a:t>각인화 학습 필요하답니다</a:t>
            </a:r>
            <a:r>
              <a:rPr lang="en-US" altLang="ko-KR" b="1" dirty="0" smtClean="0"/>
              <a:t>!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400" dirty="0" smtClean="0"/>
              <a:t>생각이 담긴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생각을 해내는</a:t>
            </a:r>
            <a:r>
              <a:rPr lang="en-US" altLang="ko-KR" sz="2400" dirty="0" smtClean="0"/>
              <a:t>) </a:t>
            </a:r>
            <a:r>
              <a:rPr lang="ko-KR" altLang="en-US" sz="2400" dirty="0" smtClean="0"/>
              <a:t>자기주도학습적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초</a:t>
            </a:r>
            <a:r>
              <a:rPr lang="en-US" altLang="ko-KR" sz="2400" dirty="0" smtClean="0"/>
              <a:t>.</a:t>
            </a:r>
            <a:r>
              <a:rPr lang="ko-KR" altLang="en-US" sz="2400" dirty="0" smtClean="0"/>
              <a:t>중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고</a:t>
            </a:r>
            <a:r>
              <a:rPr lang="en-US" altLang="ko-KR" sz="2400" dirty="0" smtClean="0"/>
              <a:t>) </a:t>
            </a:r>
            <a:r>
              <a:rPr lang="ko-KR" altLang="en-US" sz="2400" dirty="0" smtClean="0"/>
              <a:t>수학 시험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평가 </a:t>
            </a:r>
            <a:r>
              <a:rPr lang="ko-KR" altLang="en-US" sz="2400" dirty="0" err="1" smtClean="0"/>
              <a:t>열공</a:t>
            </a:r>
            <a:r>
              <a:rPr lang="ko-KR" altLang="en-US" sz="2400" dirty="0" smtClean="0"/>
              <a:t> 방향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altLang="ko-KR" b="1" dirty="0" smtClean="0"/>
              <a:t>2. </a:t>
            </a:r>
            <a:r>
              <a:rPr lang="ko-KR" altLang="en-US" b="1" dirty="0" smtClean="0"/>
              <a:t>다시 강조하지만</a:t>
            </a:r>
            <a:r>
              <a:rPr lang="en-US" altLang="ko-KR" b="1" dirty="0" smtClean="0"/>
              <a:t>, 10~30% </a:t>
            </a:r>
            <a:r>
              <a:rPr lang="ko-KR" altLang="en-US" b="1" dirty="0" smtClean="0"/>
              <a:t>비중이 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합산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강화되는 수행평가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교과서 </a:t>
            </a:r>
            <a:r>
              <a:rPr lang="en-US" altLang="ko-KR" b="1" dirty="0" smtClean="0"/>
              <a:t>+ </a:t>
            </a:r>
            <a:r>
              <a:rPr lang="ko-KR" altLang="en-US" b="1" dirty="0" smtClean="0"/>
              <a:t>참고서나 백과사전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en-US" altLang="ko-KR" b="1" dirty="0" smtClean="0"/>
              <a:t>(</a:t>
            </a:r>
            <a:r>
              <a:rPr lang="ko-KR" altLang="en-US" b="1" dirty="0" smtClean="0"/>
              <a:t>인터넷 자료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에서 </a:t>
            </a:r>
            <a:r>
              <a:rPr lang="en-US" altLang="ko-KR" b="1" dirty="0" smtClean="0"/>
              <a:t>10</a:t>
            </a:r>
            <a:r>
              <a:rPr lang="ko-KR" altLang="en-US" b="1" dirty="0" smtClean="0"/>
              <a:t>년 이상의 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장기적 </a:t>
            </a:r>
            <a:r>
              <a:rPr lang="ko-KR" altLang="en-US" b="1" dirty="0" err="1" smtClean="0"/>
              <a:t>로드맵인</a:t>
            </a:r>
            <a:r>
              <a:rPr lang="ko-KR" altLang="en-US" b="1" dirty="0" smtClean="0"/>
              <a:t> 자신의 관심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400" dirty="0" smtClean="0"/>
              <a:t>생각이 담긴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생각을 해내는</a:t>
            </a:r>
            <a:r>
              <a:rPr lang="en-US" altLang="ko-KR" sz="2400" dirty="0" smtClean="0"/>
              <a:t>) </a:t>
            </a:r>
            <a:r>
              <a:rPr lang="ko-KR" altLang="en-US" sz="2400" dirty="0" smtClean="0"/>
              <a:t>자기주도학습적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초</a:t>
            </a:r>
            <a:r>
              <a:rPr lang="en-US" altLang="ko-KR" sz="2400" dirty="0" smtClean="0"/>
              <a:t>.</a:t>
            </a:r>
            <a:r>
              <a:rPr lang="ko-KR" altLang="en-US" sz="2400" dirty="0" smtClean="0"/>
              <a:t>중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고</a:t>
            </a:r>
            <a:r>
              <a:rPr lang="en-US" altLang="ko-KR" sz="2400" dirty="0" smtClean="0"/>
              <a:t>) </a:t>
            </a:r>
            <a:r>
              <a:rPr lang="ko-KR" altLang="en-US" sz="2400" dirty="0" smtClean="0"/>
              <a:t>수학 시험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평가 </a:t>
            </a:r>
            <a:r>
              <a:rPr lang="ko-KR" altLang="en-US" sz="2400" dirty="0" err="1" smtClean="0"/>
              <a:t>열공</a:t>
            </a:r>
            <a:r>
              <a:rPr lang="ko-KR" altLang="en-US" sz="2400" dirty="0" smtClean="0"/>
              <a:t> 방향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en-US" altLang="ko-KR" b="1" dirty="0" smtClean="0"/>
              <a:t>(</a:t>
            </a:r>
            <a:r>
              <a:rPr lang="ko-KR" altLang="en-US" b="1" dirty="0" err="1" smtClean="0"/>
              <a:t>단원별</a:t>
            </a:r>
            <a:r>
              <a:rPr lang="ko-KR" altLang="en-US" b="1" dirty="0" smtClean="0"/>
              <a:t> 주특기 살려주는 적성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  </a:t>
            </a:r>
            <a:r>
              <a:rPr lang="en-US" altLang="ko-KR" b="1" dirty="0" smtClean="0"/>
              <a:t>+</a:t>
            </a:r>
            <a:r>
              <a:rPr lang="ko-KR" altLang="en-US" b="1" dirty="0" smtClean="0"/>
              <a:t>진로 개척 접목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분야를  수행평가 일정표에 맞추어 </a:t>
            </a:r>
            <a:endParaRPr lang="ko-KR" altLang="en-US" dirty="0" smtClean="0"/>
          </a:p>
          <a:p>
            <a:r>
              <a:rPr lang="ko-KR" altLang="en-US" dirty="0" smtClean="0"/>
              <a:t>  </a:t>
            </a:r>
          </a:p>
          <a:p>
            <a:r>
              <a:rPr lang="ko-KR" altLang="en-US" b="1" dirty="0" smtClean="0"/>
              <a:t>노트필기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학습블로그에</a:t>
            </a:r>
            <a:r>
              <a:rPr lang="ko-KR" altLang="en-US" b="1" dirty="0" smtClean="0"/>
              <a:t> 자료축적정리</a:t>
            </a:r>
            <a:r>
              <a:rPr lang="en-US" altLang="ko-KR" b="1" dirty="0" smtClean="0"/>
              <a:t>), </a:t>
            </a:r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err="1" smtClean="0"/>
              <a:t>프린트물정리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매일매일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성실성과 관심</a:t>
            </a:r>
            <a:r>
              <a:rPr lang="en-US" altLang="ko-KR" b="1" dirty="0" smtClean="0"/>
              <a:t>) 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자신의 창의적인 사고력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추리력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체계를 </a:t>
            </a:r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더 확장하고 개선합니다</a:t>
            </a:r>
            <a:r>
              <a:rPr lang="en-US" altLang="ko-KR" b="1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400" dirty="0" smtClean="0"/>
              <a:t>생각이 담긴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생각을 해내는</a:t>
            </a:r>
            <a:r>
              <a:rPr lang="en-US" altLang="ko-KR" sz="2400" dirty="0" smtClean="0"/>
              <a:t>) </a:t>
            </a:r>
            <a:r>
              <a:rPr lang="ko-KR" altLang="en-US" sz="2400" dirty="0" smtClean="0"/>
              <a:t>자기주도학습적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초</a:t>
            </a:r>
            <a:r>
              <a:rPr lang="en-US" altLang="ko-KR" sz="2400" dirty="0" smtClean="0"/>
              <a:t>.</a:t>
            </a:r>
            <a:r>
              <a:rPr lang="ko-KR" altLang="en-US" sz="2400" dirty="0" smtClean="0"/>
              <a:t>중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고</a:t>
            </a:r>
            <a:r>
              <a:rPr lang="en-US" altLang="ko-KR" sz="2400" dirty="0" smtClean="0"/>
              <a:t>) </a:t>
            </a:r>
            <a:r>
              <a:rPr lang="ko-KR" altLang="en-US" sz="2400" dirty="0" smtClean="0"/>
              <a:t>수학 시험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평가 </a:t>
            </a:r>
            <a:r>
              <a:rPr lang="ko-KR" altLang="en-US" sz="2400" dirty="0" err="1" smtClean="0"/>
              <a:t>열공</a:t>
            </a:r>
            <a:r>
              <a:rPr lang="ko-KR" altLang="en-US" sz="2400" dirty="0" smtClean="0"/>
              <a:t> 방향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ko-KR" altLang="en-US" b="1" dirty="0" smtClean="0"/>
              <a:t>수시로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학습후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5~10</a:t>
            </a:r>
            <a:r>
              <a:rPr lang="ko-KR" altLang="en-US" b="1" dirty="0" smtClean="0"/>
              <a:t>분 쪽지시험식도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으로 </a:t>
            </a:r>
            <a:endParaRPr lang="ko-KR" altLang="en-US" dirty="0" smtClean="0"/>
          </a:p>
          <a:p>
            <a:r>
              <a:rPr lang="ko-KR" altLang="en-US" dirty="0" smtClean="0"/>
              <a:t>  </a:t>
            </a:r>
          </a:p>
          <a:p>
            <a:r>
              <a:rPr lang="ko-KR" altLang="en-US" b="1" dirty="0" err="1" smtClean="0"/>
              <a:t>치뤄지기에</a:t>
            </a:r>
            <a:r>
              <a:rPr lang="ko-KR" altLang="en-US" b="1" dirty="0" smtClean="0"/>
              <a:t> 늘 꾸준히 준비되어 </a:t>
            </a:r>
            <a:endParaRPr lang="en-US" altLang="ko-KR" b="1" dirty="0" smtClean="0"/>
          </a:p>
          <a:p>
            <a:r>
              <a:rPr lang="ko-KR" altLang="en-US" b="1" dirty="0" smtClean="0"/>
              <a:t>있어야 합니다</a:t>
            </a:r>
            <a:r>
              <a:rPr lang="en-US" altLang="ko-KR" b="1" dirty="0" smtClean="0"/>
              <a:t>!</a:t>
            </a:r>
            <a:endParaRPr lang="ko-KR" altLang="en-US" dirty="0" smtClean="0"/>
          </a:p>
          <a:p>
            <a:r>
              <a:rPr lang="ko-KR" altLang="en-US" dirty="0" smtClean="0"/>
              <a:t>  </a:t>
            </a:r>
          </a:p>
          <a:p>
            <a:r>
              <a:rPr lang="ko-KR" altLang="en-US" b="1" dirty="0" smtClean="0"/>
              <a:t>관심진로분야 및 교과목관련</a:t>
            </a:r>
            <a:endParaRPr lang="ko-KR" altLang="en-US" dirty="0" smtClean="0"/>
          </a:p>
          <a:p>
            <a:r>
              <a:rPr lang="ko-KR" altLang="en-US" dirty="0" smtClean="0"/>
              <a:t>  </a:t>
            </a:r>
          </a:p>
          <a:p>
            <a:r>
              <a:rPr lang="ko-KR" altLang="en-US" b="1" dirty="0" smtClean="0"/>
              <a:t>독서활동 및 독후감 과제도 </a:t>
            </a:r>
            <a:endParaRPr lang="ko-KR" altLang="en-US" dirty="0" smtClean="0"/>
          </a:p>
          <a:p>
            <a:r>
              <a:rPr lang="ko-KR" altLang="en-US" dirty="0" smtClean="0"/>
              <a:t>  </a:t>
            </a:r>
          </a:p>
          <a:p>
            <a:r>
              <a:rPr lang="ko-KR" altLang="en-US" b="1" dirty="0" smtClean="0"/>
              <a:t>미리 </a:t>
            </a:r>
            <a:r>
              <a:rPr lang="en-US" altLang="ko-KR" b="1" dirty="0" smtClean="0"/>
              <a:t>2</a:t>
            </a:r>
            <a:r>
              <a:rPr lang="ko-KR" altLang="en-US" b="1" dirty="0" smtClean="0"/>
              <a:t>주전까지는 잘 준비해야 합니다</a:t>
            </a:r>
            <a:r>
              <a:rPr lang="en-US" altLang="ko-KR" b="1" dirty="0" smtClean="0"/>
              <a:t>!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400" dirty="0" smtClean="0"/>
              <a:t>생각이 담긴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생각을 해내는</a:t>
            </a:r>
            <a:r>
              <a:rPr lang="en-US" altLang="ko-KR" sz="2400" dirty="0" smtClean="0"/>
              <a:t>) </a:t>
            </a:r>
            <a:r>
              <a:rPr lang="ko-KR" altLang="en-US" sz="2400" dirty="0" smtClean="0"/>
              <a:t>자기주도학습적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초</a:t>
            </a:r>
            <a:r>
              <a:rPr lang="en-US" altLang="ko-KR" sz="2400" dirty="0" smtClean="0"/>
              <a:t>.</a:t>
            </a:r>
            <a:r>
              <a:rPr lang="ko-KR" altLang="en-US" sz="2400" dirty="0" smtClean="0"/>
              <a:t>중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고</a:t>
            </a:r>
            <a:r>
              <a:rPr lang="en-US" altLang="ko-KR" sz="2400" dirty="0" smtClean="0"/>
              <a:t>) </a:t>
            </a:r>
            <a:r>
              <a:rPr lang="ko-KR" altLang="en-US" sz="2400" dirty="0" smtClean="0"/>
              <a:t>수학 시험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평가 </a:t>
            </a:r>
            <a:r>
              <a:rPr lang="ko-KR" altLang="en-US" sz="2400" dirty="0" err="1" smtClean="0"/>
              <a:t>열공</a:t>
            </a:r>
            <a:r>
              <a:rPr lang="ko-KR" altLang="en-US" sz="2400" dirty="0" smtClean="0"/>
              <a:t> 방향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ko-KR" altLang="en-US" b="1" dirty="0" err="1" smtClean="0"/>
              <a:t>모둠별</a:t>
            </a:r>
            <a:r>
              <a:rPr lang="ko-KR" altLang="en-US" b="1" dirty="0" smtClean="0"/>
              <a:t> 토론학습도 매우 중요합니다</a:t>
            </a:r>
            <a:r>
              <a:rPr lang="en-US" altLang="ko-KR" b="1" dirty="0" smtClean="0"/>
              <a:t>!</a:t>
            </a:r>
            <a:endParaRPr lang="ko-KR" altLang="en-US" dirty="0" smtClean="0"/>
          </a:p>
          <a:p>
            <a:r>
              <a:rPr lang="ko-KR" altLang="en-US" dirty="0" smtClean="0"/>
              <a:t>  </a:t>
            </a:r>
          </a:p>
          <a:p>
            <a:r>
              <a:rPr lang="ko-KR" altLang="en-US" b="1" dirty="0" smtClean="0"/>
              <a:t>묻어가고 묻혀 있는 게 아니라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dirty="0" smtClean="0"/>
              <a:t>  </a:t>
            </a:r>
          </a:p>
          <a:p>
            <a:r>
              <a:rPr lang="ko-KR" altLang="en-US" b="1" dirty="0" smtClean="0"/>
              <a:t>문제의 왜를 따지고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dirty="0" smtClean="0"/>
              <a:t>  </a:t>
            </a:r>
          </a:p>
          <a:p>
            <a:r>
              <a:rPr lang="ko-KR" altLang="en-US" b="1" dirty="0" err="1" smtClean="0"/>
              <a:t>어떻게를</a:t>
            </a:r>
            <a:r>
              <a:rPr lang="ko-KR" altLang="en-US" b="1" dirty="0" smtClean="0"/>
              <a:t> 차근차근 조목조목 </a:t>
            </a:r>
            <a:endParaRPr lang="en-US" altLang="ko-KR" b="1" dirty="0" smtClean="0"/>
          </a:p>
          <a:p>
            <a:r>
              <a:rPr lang="ko-KR" altLang="en-US" b="1" dirty="0" smtClean="0"/>
              <a:t>일구어내면서</a:t>
            </a:r>
            <a:r>
              <a:rPr lang="en-US" altLang="ko-KR" b="1" dirty="0" smtClean="0"/>
              <a:t>,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400" dirty="0" smtClean="0"/>
              <a:t>생각이 담긴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생각을 해내는</a:t>
            </a:r>
            <a:r>
              <a:rPr lang="en-US" altLang="ko-KR" sz="2400" dirty="0" smtClean="0"/>
              <a:t>) </a:t>
            </a:r>
            <a:r>
              <a:rPr lang="ko-KR" altLang="en-US" sz="2400" dirty="0" smtClean="0"/>
              <a:t>자기주도학습적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초</a:t>
            </a:r>
            <a:r>
              <a:rPr lang="en-US" altLang="ko-KR" sz="2400" dirty="0" smtClean="0"/>
              <a:t>.</a:t>
            </a:r>
            <a:r>
              <a:rPr lang="ko-KR" altLang="en-US" sz="2400" dirty="0" smtClean="0"/>
              <a:t>중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고</a:t>
            </a:r>
            <a:r>
              <a:rPr lang="en-US" altLang="ko-KR" sz="2400" dirty="0" smtClean="0"/>
              <a:t>) </a:t>
            </a:r>
            <a:r>
              <a:rPr lang="ko-KR" altLang="en-US" sz="2400" dirty="0" smtClean="0"/>
              <a:t>수학 시험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평가 </a:t>
            </a:r>
            <a:r>
              <a:rPr lang="ko-KR" altLang="en-US" sz="2400" dirty="0" err="1" smtClean="0"/>
              <a:t>열공</a:t>
            </a:r>
            <a:r>
              <a:rPr lang="ko-KR" altLang="en-US" sz="2400" dirty="0" smtClean="0"/>
              <a:t> 방향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 smtClean="0"/>
              <a:t>경청하고 </a:t>
            </a:r>
            <a:r>
              <a:rPr lang="ko-KR" altLang="en-US" b="1" dirty="0" err="1" smtClean="0"/>
              <a:t>논리정연하게</a:t>
            </a:r>
            <a:endParaRPr lang="ko-KR" altLang="en-US" dirty="0" smtClean="0"/>
          </a:p>
          <a:p>
            <a:r>
              <a:rPr lang="ko-KR" altLang="en-US" dirty="0" smtClean="0"/>
              <a:t>  </a:t>
            </a:r>
          </a:p>
          <a:p>
            <a:r>
              <a:rPr lang="ko-KR" altLang="en-US" b="1" dirty="0" smtClean="0"/>
              <a:t>말하고 설명하는 능력을 </a:t>
            </a:r>
            <a:endParaRPr lang="ko-KR" altLang="en-US" dirty="0" smtClean="0"/>
          </a:p>
          <a:p>
            <a:r>
              <a:rPr lang="ko-KR" altLang="en-US" dirty="0" smtClean="0"/>
              <a:t>  </a:t>
            </a:r>
          </a:p>
          <a:p>
            <a:r>
              <a:rPr lang="ko-KR" altLang="en-US" b="1" dirty="0" smtClean="0"/>
              <a:t>계속 키우면 된답니다</a:t>
            </a:r>
            <a:r>
              <a:rPr lang="en-US" altLang="ko-KR" b="1" dirty="0" smtClean="0"/>
              <a:t>!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400" dirty="0" smtClean="0"/>
              <a:t>생각이 담긴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생각을 해내는</a:t>
            </a:r>
            <a:r>
              <a:rPr lang="en-US" altLang="ko-KR" sz="2400" dirty="0" smtClean="0"/>
              <a:t>) </a:t>
            </a:r>
            <a:r>
              <a:rPr lang="ko-KR" altLang="en-US" sz="2400" dirty="0" smtClean="0"/>
              <a:t>자기주도학습적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초</a:t>
            </a:r>
            <a:r>
              <a:rPr lang="en-US" altLang="ko-KR" sz="2400" dirty="0" smtClean="0"/>
              <a:t>.</a:t>
            </a:r>
            <a:r>
              <a:rPr lang="ko-KR" altLang="en-US" sz="2400" dirty="0" smtClean="0"/>
              <a:t>중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고</a:t>
            </a:r>
            <a:r>
              <a:rPr lang="en-US" altLang="ko-KR" sz="2400" dirty="0" smtClean="0"/>
              <a:t>) </a:t>
            </a:r>
            <a:r>
              <a:rPr lang="ko-KR" altLang="en-US" sz="2400" dirty="0" smtClean="0"/>
              <a:t>수학 시험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평가 </a:t>
            </a:r>
            <a:r>
              <a:rPr lang="ko-KR" altLang="en-US" sz="2400" dirty="0" err="1" smtClean="0"/>
              <a:t>열공</a:t>
            </a:r>
            <a:r>
              <a:rPr lang="ko-KR" altLang="en-US" sz="2400" dirty="0" smtClean="0"/>
              <a:t> 방향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sz="6600" dirty="0" smtClean="0"/>
              <a:t>Stop Moving Forward</a:t>
            </a:r>
          </a:p>
          <a:p>
            <a:r>
              <a:rPr lang="en-US" altLang="ko-KR" sz="6600" dirty="0" smtClean="0"/>
              <a:t>(After 20~40 Years)!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400" dirty="0" smtClean="0"/>
              <a:t>자기주도학습법관련 책 및 수학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과학</a:t>
            </a:r>
            <a:r>
              <a:rPr lang="en-US" altLang="ko-KR" sz="2400" dirty="0" smtClean="0"/>
              <a:t>)</a:t>
            </a:r>
            <a:r>
              <a:rPr lang="ko-KR" altLang="en-US" sz="2400" dirty="0" smtClean="0"/>
              <a:t>책 활용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ko-KR" altLang="en-US" dirty="0" err="1" smtClean="0"/>
              <a:t>명강사들의</a:t>
            </a:r>
            <a:r>
              <a:rPr lang="ko-KR" altLang="en-US" dirty="0" smtClean="0"/>
              <a:t> 학습방법론을 보고 통달하라는 것이 아니라</a:t>
            </a:r>
            <a:r>
              <a:rPr lang="en-US" altLang="ko-KR" dirty="0" smtClean="0"/>
              <a:t>,  </a:t>
            </a:r>
          </a:p>
          <a:p>
            <a:r>
              <a:rPr lang="ko-KR" altLang="en-US" dirty="0" smtClean="0"/>
              <a:t>나에게 맞는 일부분만이라도 발췌하여 적용해 보세요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 </a:t>
            </a:r>
          </a:p>
          <a:p>
            <a:r>
              <a:rPr lang="ko-KR" altLang="en-US" dirty="0" smtClean="0"/>
              <a:t>오프라 </a:t>
            </a:r>
            <a:r>
              <a:rPr lang="ko-KR" altLang="en-US" dirty="0" err="1" smtClean="0"/>
              <a:t>윈프리가</a:t>
            </a:r>
            <a:r>
              <a:rPr lang="ko-KR" altLang="en-US" dirty="0" smtClean="0"/>
              <a:t> 책을 통해서 </a:t>
            </a:r>
            <a:endParaRPr lang="en-US" altLang="ko-KR" dirty="0" smtClean="0"/>
          </a:p>
          <a:p>
            <a:r>
              <a:rPr lang="ko-KR" altLang="en-US" dirty="0" smtClean="0"/>
              <a:t>삶을 치유하고  복구하였다고 합니다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미국의 </a:t>
            </a:r>
            <a:r>
              <a:rPr lang="ko-KR" altLang="en-US" dirty="0" err="1" smtClean="0"/>
              <a:t>독서지도사는</a:t>
            </a:r>
            <a:r>
              <a:rPr lang="ko-KR" altLang="en-US" dirty="0" smtClean="0"/>
              <a:t> 사람의 상황과 조건에 맞게</a:t>
            </a:r>
          </a:p>
          <a:p>
            <a:r>
              <a:rPr lang="ko-KR" altLang="en-US" dirty="0" smtClean="0"/>
              <a:t>책을 </a:t>
            </a:r>
            <a:r>
              <a:rPr lang="ko-KR" altLang="en-US" dirty="0" err="1" smtClean="0"/>
              <a:t>선정처방해</a:t>
            </a:r>
            <a:r>
              <a:rPr lang="ko-KR" altLang="en-US" dirty="0" smtClean="0"/>
              <a:t> 주어 독서자의 문제를 </a:t>
            </a:r>
            <a:endParaRPr lang="en-US" altLang="ko-KR" dirty="0" smtClean="0"/>
          </a:p>
          <a:p>
            <a:r>
              <a:rPr lang="ko-KR" altLang="en-US" dirty="0" smtClean="0"/>
              <a:t>스스로 극복하게 돕는답니다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 </a:t>
            </a:r>
          </a:p>
          <a:p>
            <a:r>
              <a:rPr lang="ko-KR" altLang="en-US" dirty="0" smtClean="0"/>
              <a:t>우리는 책을 읽는 것이 마치 논술고사대비가 되어버렸습니다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책은 삶의 동반자이자 제갈공명과 같은 </a:t>
            </a:r>
            <a:r>
              <a:rPr lang="ko-KR" altLang="en-US" dirty="0" err="1" smtClean="0"/>
              <a:t>책사가</a:t>
            </a:r>
            <a:r>
              <a:rPr lang="ko-KR" altLang="en-US" dirty="0" smtClean="0"/>
              <a:t> 된답니다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400" dirty="0" smtClean="0"/>
              <a:t>자기주도학습법관련 책 및 수학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과학</a:t>
            </a:r>
            <a:r>
              <a:rPr lang="en-US" altLang="ko-KR" sz="2400" dirty="0" smtClean="0"/>
              <a:t>)</a:t>
            </a:r>
            <a:r>
              <a:rPr lang="ko-KR" altLang="en-US" sz="2400" dirty="0" smtClean="0"/>
              <a:t>책 활용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r>
              <a:rPr lang="en-US" altLang="ko-KR" dirty="0" smtClean="0"/>
              <a:t>&lt;&lt; </a:t>
            </a:r>
            <a:r>
              <a:rPr lang="ko-KR" altLang="en-US" dirty="0" smtClean="0"/>
              <a:t>수학공부 관련 책 </a:t>
            </a:r>
            <a:r>
              <a:rPr lang="en-US" altLang="ko-KR" dirty="0" smtClean="0"/>
              <a:t>&gt;&gt; </a:t>
            </a:r>
          </a:p>
          <a:p>
            <a:r>
              <a:rPr lang="ko-KR" altLang="en-US" dirty="0" smtClean="0"/>
              <a:t>초등학교 때 수학 꽉 잡는 법</a:t>
            </a:r>
            <a:r>
              <a:rPr lang="en-US" altLang="ko-KR" dirty="0" smtClean="0"/>
              <a:t>(</a:t>
            </a:r>
            <a:r>
              <a:rPr lang="ko-KR" altLang="en-US" dirty="0" smtClean="0"/>
              <a:t>이신애</a:t>
            </a:r>
            <a:r>
              <a:rPr lang="en-US" altLang="ko-KR" dirty="0" smtClean="0"/>
              <a:t>:</a:t>
            </a:r>
            <a:r>
              <a:rPr lang="ko-KR" altLang="en-US" dirty="0" smtClean="0"/>
              <a:t>랜덤하우스</a:t>
            </a:r>
            <a:r>
              <a:rPr lang="en-US" altLang="ko-KR" dirty="0" smtClean="0"/>
              <a:t>),</a:t>
            </a:r>
          </a:p>
          <a:p>
            <a:r>
              <a:rPr lang="ko-KR" altLang="en-US" dirty="0" smtClean="0"/>
              <a:t>중학생 공부비법</a:t>
            </a:r>
            <a:r>
              <a:rPr lang="en-US" altLang="ko-KR" dirty="0" smtClean="0"/>
              <a:t>(</a:t>
            </a:r>
            <a:r>
              <a:rPr lang="ko-KR" altLang="en-US" dirty="0" smtClean="0"/>
              <a:t>김현석</a:t>
            </a:r>
            <a:r>
              <a:rPr lang="en-US" altLang="ko-KR" dirty="0" smtClean="0"/>
              <a:t>:</a:t>
            </a:r>
            <a:r>
              <a:rPr lang="ko-KR" altLang="en-US" dirty="0" err="1" smtClean="0"/>
              <a:t>새론북스</a:t>
            </a:r>
            <a:r>
              <a:rPr lang="en-US" altLang="ko-KR" dirty="0" smtClean="0"/>
              <a:t>),</a:t>
            </a:r>
          </a:p>
          <a:p>
            <a:r>
              <a:rPr lang="en-US" altLang="ko-KR" dirty="0" smtClean="0"/>
              <a:t>"</a:t>
            </a:r>
            <a:r>
              <a:rPr lang="ko-KR" altLang="en-US" dirty="0" smtClean="0"/>
              <a:t>수학공부 절대로 많이 하지 마라</a:t>
            </a:r>
            <a:r>
              <a:rPr lang="en-US" altLang="ko-KR" dirty="0" smtClean="0"/>
              <a:t>"(</a:t>
            </a:r>
            <a:r>
              <a:rPr lang="ko-KR" altLang="en-US" dirty="0" smtClean="0"/>
              <a:t>한창수 지음</a:t>
            </a:r>
            <a:r>
              <a:rPr lang="en-US" altLang="ko-KR" dirty="0" smtClean="0"/>
              <a:t>), 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"3</a:t>
            </a:r>
            <a:r>
              <a:rPr lang="ko-KR" altLang="en-US" dirty="0" smtClean="0"/>
              <a:t>일만에 읽는 수학의 원리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고바야시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미치마사</a:t>
            </a:r>
            <a:r>
              <a:rPr lang="ko-KR" altLang="en-US" dirty="0" smtClean="0"/>
              <a:t> 지음</a:t>
            </a:r>
            <a:r>
              <a:rPr lang="en-US" altLang="ko-KR" dirty="0" smtClean="0"/>
              <a:t>) </a:t>
            </a:r>
          </a:p>
          <a:p>
            <a:r>
              <a:rPr lang="en-US" altLang="ko-KR" dirty="0" smtClean="0"/>
              <a:t>"</a:t>
            </a:r>
            <a:r>
              <a:rPr lang="ko-KR" altLang="en-US" dirty="0" smtClean="0"/>
              <a:t>수학 잘하는 초등학생들의 </a:t>
            </a:r>
            <a:r>
              <a:rPr lang="en-US" altLang="ko-KR" dirty="0" smtClean="0"/>
              <a:t>77</a:t>
            </a:r>
            <a:r>
              <a:rPr lang="ko-KR" altLang="en-US" dirty="0" smtClean="0"/>
              <a:t>가지 비법</a:t>
            </a:r>
            <a:r>
              <a:rPr lang="en-US" altLang="ko-KR" dirty="0" smtClean="0"/>
              <a:t>", </a:t>
            </a:r>
          </a:p>
          <a:p>
            <a:r>
              <a:rPr lang="en-US" altLang="ko-KR" dirty="0" smtClean="0"/>
              <a:t> </a:t>
            </a:r>
          </a:p>
          <a:p>
            <a:r>
              <a:rPr lang="ko-KR" altLang="en-US" dirty="0" smtClean="0"/>
              <a:t>경시대회 수학 길잡이</a:t>
            </a:r>
            <a:r>
              <a:rPr lang="en-US" altLang="ko-KR" dirty="0" smtClean="0"/>
              <a:t>", "</a:t>
            </a:r>
            <a:r>
              <a:rPr lang="ko-KR" altLang="en-US" dirty="0" smtClean="0"/>
              <a:t>올림피아드 수학의 지름길</a:t>
            </a:r>
            <a:r>
              <a:rPr lang="en-US" altLang="ko-KR" dirty="0" smtClean="0"/>
              <a:t>"(</a:t>
            </a:r>
            <a:r>
              <a:rPr lang="ko-KR" altLang="en-US" dirty="0" smtClean="0"/>
              <a:t>정 수일 지음</a:t>
            </a:r>
            <a:r>
              <a:rPr lang="en-US" altLang="ko-KR" dirty="0" smtClean="0"/>
              <a:t>)  </a:t>
            </a:r>
          </a:p>
          <a:p>
            <a:r>
              <a:rPr lang="en-US" altLang="ko-KR" dirty="0" smtClean="0"/>
              <a:t> </a:t>
            </a:r>
          </a:p>
          <a:p>
            <a:r>
              <a:rPr lang="ko-KR" altLang="en-US" dirty="0" smtClean="0"/>
              <a:t>초</a:t>
            </a:r>
            <a:r>
              <a:rPr lang="en-US" altLang="ko-KR" dirty="0" smtClean="0"/>
              <a:t>2.3</a:t>
            </a:r>
            <a:r>
              <a:rPr lang="ko-KR" altLang="en-US" dirty="0" smtClean="0"/>
              <a:t>학년용 </a:t>
            </a:r>
            <a:r>
              <a:rPr lang="en-US" altLang="ko-KR" dirty="0" smtClean="0"/>
              <a:t>"</a:t>
            </a:r>
            <a:r>
              <a:rPr lang="ko-KR" altLang="en-US" dirty="0" smtClean="0"/>
              <a:t>생각이 통하는 수학</a:t>
            </a:r>
            <a:r>
              <a:rPr lang="en-US" altLang="ko-KR" dirty="0" smtClean="0"/>
              <a:t>" / </a:t>
            </a:r>
          </a:p>
          <a:p>
            <a:r>
              <a:rPr lang="en-US" altLang="ko-KR" dirty="0" smtClean="0"/>
              <a:t>                  "</a:t>
            </a:r>
            <a:r>
              <a:rPr lang="ko-KR" altLang="en-US" dirty="0" smtClean="0"/>
              <a:t>수학이 궁금할 때 피타고라스에게 물어 봐</a:t>
            </a:r>
            <a:r>
              <a:rPr lang="en-US" altLang="ko-KR" dirty="0" smtClean="0"/>
              <a:t>", </a:t>
            </a:r>
          </a:p>
          <a:p>
            <a:r>
              <a:rPr lang="en-US" altLang="ko-KR" dirty="0" smtClean="0"/>
              <a:t> </a:t>
            </a:r>
          </a:p>
          <a:p>
            <a:r>
              <a:rPr lang="ko-KR" altLang="en-US" dirty="0" smtClean="0"/>
              <a:t>초</a:t>
            </a:r>
            <a:r>
              <a:rPr lang="en-US" altLang="ko-KR" dirty="0" smtClean="0"/>
              <a:t>4,5</a:t>
            </a:r>
            <a:r>
              <a:rPr lang="ko-KR" altLang="en-US" dirty="0" smtClean="0"/>
              <a:t>학년용 </a:t>
            </a:r>
            <a:r>
              <a:rPr lang="en-US" altLang="ko-KR" dirty="0" smtClean="0"/>
              <a:t>"</a:t>
            </a:r>
            <a:r>
              <a:rPr lang="ko-KR" altLang="en-US" dirty="0" smtClean="0"/>
              <a:t>아무도 풀지 못한 문제</a:t>
            </a:r>
            <a:r>
              <a:rPr lang="en-US" altLang="ko-KR" dirty="0" smtClean="0"/>
              <a:t>"(</a:t>
            </a:r>
            <a:r>
              <a:rPr lang="ko-KR" altLang="en-US" dirty="0" err="1" smtClean="0"/>
              <a:t>박여운</a:t>
            </a:r>
            <a:r>
              <a:rPr lang="ko-KR" altLang="en-US" dirty="0" smtClean="0"/>
              <a:t> 지음</a:t>
            </a:r>
            <a:r>
              <a:rPr lang="en-US" altLang="ko-KR" dirty="0" smtClean="0"/>
              <a:t>), </a:t>
            </a:r>
          </a:p>
          <a:p>
            <a:r>
              <a:rPr lang="en-US" altLang="ko-KR" dirty="0" smtClean="0"/>
              <a:t> </a:t>
            </a:r>
          </a:p>
          <a:p>
            <a:r>
              <a:rPr lang="ko-KR" altLang="en-US" dirty="0" smtClean="0"/>
              <a:t>초</a:t>
            </a:r>
            <a:r>
              <a:rPr lang="en-US" altLang="ko-KR" dirty="0" smtClean="0"/>
              <a:t>6</a:t>
            </a:r>
            <a:r>
              <a:rPr lang="ko-KR" altLang="en-US" dirty="0" smtClean="0"/>
              <a:t>학년 이상 </a:t>
            </a:r>
            <a:r>
              <a:rPr lang="en-US" altLang="ko-KR" dirty="0" smtClean="0"/>
              <a:t>"</a:t>
            </a:r>
            <a:r>
              <a:rPr lang="ko-KR" altLang="en-US" dirty="0" err="1" smtClean="0"/>
              <a:t>페르마의</a:t>
            </a:r>
            <a:r>
              <a:rPr lang="ko-KR" altLang="en-US" dirty="0" smtClean="0"/>
              <a:t> 마지막 정리</a:t>
            </a:r>
            <a:r>
              <a:rPr lang="en-US" altLang="ko-KR" dirty="0" smtClean="0"/>
              <a:t>"(</a:t>
            </a:r>
            <a:r>
              <a:rPr lang="ko-KR" altLang="en-US" dirty="0" err="1" smtClean="0"/>
              <a:t>사이먼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싱</a:t>
            </a:r>
            <a:r>
              <a:rPr lang="ko-KR" altLang="en-US" dirty="0" smtClean="0"/>
              <a:t> 지음</a:t>
            </a:r>
            <a:r>
              <a:rPr lang="en-US" altLang="ko-KR" dirty="0" smtClean="0"/>
              <a:t>)/</a:t>
            </a:r>
          </a:p>
          <a:p>
            <a:r>
              <a:rPr lang="en-US" altLang="ko-KR" dirty="0" smtClean="0"/>
              <a:t>                    "</a:t>
            </a:r>
            <a:r>
              <a:rPr lang="ko-KR" altLang="en-US" dirty="0" smtClean="0"/>
              <a:t>아하 바로 그거야</a:t>
            </a:r>
            <a:r>
              <a:rPr lang="en-US" altLang="ko-KR" dirty="0" smtClean="0"/>
              <a:t>"(</a:t>
            </a:r>
            <a:r>
              <a:rPr lang="ko-KR" altLang="en-US" dirty="0" err="1" smtClean="0"/>
              <a:t>마틴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가드너</a:t>
            </a:r>
            <a:r>
              <a:rPr lang="ko-KR" altLang="en-US" dirty="0" smtClean="0"/>
              <a:t> 지음</a:t>
            </a:r>
            <a:r>
              <a:rPr lang="en-US" altLang="ko-KR" dirty="0" smtClean="0"/>
              <a:t>),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sz="2400" dirty="0" smtClean="0"/>
              <a:t>16</a:t>
            </a:r>
            <a:r>
              <a:rPr lang="ko-KR" altLang="en-US" sz="2400" dirty="0" err="1" smtClean="0"/>
              <a:t>년간공부달인</a:t>
            </a:r>
            <a:r>
              <a:rPr lang="en-US" altLang="ko-KR" sz="2400" dirty="0" smtClean="0"/>
              <a:t>~</a:t>
            </a:r>
            <a:r>
              <a:rPr lang="ko-KR" altLang="en-US" sz="2400" dirty="0" smtClean="0"/>
              <a:t>수학 자기주도학습조사양식 및 방법</a:t>
            </a:r>
            <a:endParaRPr lang="ko-KR" altLang="en-US" sz="2400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dirty="0" smtClean="0"/>
              <a:t>따라서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예습을 적극적으로 미리 하시고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 시간의 학습목표 및 방향을  파악하고</a:t>
            </a:r>
            <a:r>
              <a:rPr lang="en-US" altLang="ko-KR" dirty="0" smtClean="0"/>
              <a:t>,  </a:t>
            </a:r>
          </a:p>
          <a:p>
            <a:r>
              <a:rPr lang="ko-KR" altLang="en-US" dirty="0" smtClean="0"/>
              <a:t>선생님의 특성과 강조점을 집어 내되 </a:t>
            </a:r>
          </a:p>
          <a:p>
            <a:r>
              <a:rPr lang="ko-KR" altLang="en-US" dirty="0" smtClean="0"/>
              <a:t>새로운 내용이나 어휘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예시에 </a:t>
            </a:r>
            <a:r>
              <a:rPr lang="ko-KR" altLang="en-US" dirty="0" err="1" smtClean="0"/>
              <a:t>집중포착하여</a:t>
            </a:r>
            <a:endParaRPr lang="ko-KR" altLang="en-US" dirty="0" smtClean="0"/>
          </a:p>
          <a:p>
            <a:r>
              <a:rPr lang="ko-KR" altLang="en-US" dirty="0" smtClean="0"/>
              <a:t>관심의 폭을 확장하고  </a:t>
            </a:r>
            <a:endParaRPr lang="en-US" altLang="ko-KR" dirty="0" smtClean="0"/>
          </a:p>
          <a:p>
            <a:r>
              <a:rPr lang="ko-KR" altLang="en-US" dirty="0" smtClean="0"/>
              <a:t>깊이를 심화합니다</a:t>
            </a:r>
            <a:r>
              <a:rPr lang="en-US" altLang="ko-KR" dirty="0" smtClean="0"/>
              <a:t>.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400" dirty="0" smtClean="0"/>
              <a:t>자기주도학습법관련 책 및 수학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과학</a:t>
            </a:r>
            <a:r>
              <a:rPr lang="en-US" altLang="ko-KR" sz="2400" dirty="0" smtClean="0"/>
              <a:t>)</a:t>
            </a:r>
            <a:r>
              <a:rPr lang="ko-KR" altLang="en-US" sz="2400" dirty="0" smtClean="0"/>
              <a:t>책 활용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r>
              <a:rPr lang="ko-KR" altLang="en-US" dirty="0" smtClean="0"/>
              <a:t>수학기술</a:t>
            </a:r>
            <a:r>
              <a:rPr lang="en-US" altLang="ko-KR" dirty="0" smtClean="0"/>
              <a:t>"(</a:t>
            </a:r>
            <a:r>
              <a:rPr lang="ko-KR" altLang="en-US" dirty="0" err="1" smtClean="0"/>
              <a:t>오카베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지네하루</a:t>
            </a:r>
            <a:r>
              <a:rPr lang="en-US" altLang="ko-KR" dirty="0" smtClean="0"/>
              <a:t>), </a:t>
            </a:r>
          </a:p>
          <a:p>
            <a:r>
              <a:rPr lang="en-US" altLang="ko-KR" dirty="0" smtClean="0"/>
              <a:t>"</a:t>
            </a:r>
            <a:r>
              <a:rPr lang="ko-KR" altLang="en-US" dirty="0" smtClean="0"/>
              <a:t>수학비타민</a:t>
            </a:r>
            <a:r>
              <a:rPr lang="en-US" altLang="ko-KR" dirty="0" smtClean="0"/>
              <a:t>"(</a:t>
            </a:r>
            <a:r>
              <a:rPr lang="ko-KR" altLang="en-US" dirty="0" smtClean="0"/>
              <a:t>박경미 지음</a:t>
            </a:r>
            <a:r>
              <a:rPr lang="en-US" altLang="ko-KR" dirty="0" smtClean="0"/>
              <a:t>),  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"</a:t>
            </a:r>
            <a:r>
              <a:rPr lang="ko-KR" altLang="en-US" dirty="0" smtClean="0"/>
              <a:t>영재교육을 위한 창의력 수학</a:t>
            </a:r>
            <a:r>
              <a:rPr lang="en-US" altLang="ko-KR" dirty="0" smtClean="0"/>
              <a:t>" (</a:t>
            </a:r>
            <a:r>
              <a:rPr lang="ko-KR" altLang="en-US" dirty="0" smtClean="0"/>
              <a:t>남호영 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경문사</a:t>
            </a:r>
            <a:r>
              <a:rPr lang="en-US" altLang="ko-KR" dirty="0" smtClean="0"/>
              <a:t>), </a:t>
            </a:r>
          </a:p>
          <a:p>
            <a:r>
              <a:rPr lang="en-US" altLang="ko-KR" dirty="0" smtClean="0"/>
              <a:t>"</a:t>
            </a:r>
            <a:r>
              <a:rPr lang="ko-KR" altLang="en-US" dirty="0" smtClean="0"/>
              <a:t>수학기호 </a:t>
            </a:r>
            <a:r>
              <a:rPr lang="ko-KR" altLang="en-US" dirty="0" err="1" smtClean="0"/>
              <a:t>다시보기</a:t>
            </a:r>
            <a:r>
              <a:rPr lang="en-US" altLang="ko-KR" dirty="0" smtClean="0"/>
              <a:t>" (</a:t>
            </a:r>
            <a:r>
              <a:rPr lang="ko-KR" altLang="en-US" dirty="0" smtClean="0"/>
              <a:t>박교식</a:t>
            </a:r>
            <a:r>
              <a:rPr lang="en-US" altLang="ko-KR" dirty="0" smtClean="0"/>
              <a:t>: </a:t>
            </a:r>
            <a:r>
              <a:rPr lang="ko-KR" altLang="en-US" dirty="0" smtClean="0"/>
              <a:t>수학사랑</a:t>
            </a:r>
            <a:r>
              <a:rPr lang="en-US" altLang="ko-KR" dirty="0" smtClean="0"/>
              <a:t>), </a:t>
            </a:r>
          </a:p>
          <a:p>
            <a:r>
              <a:rPr lang="en-US" altLang="ko-KR" dirty="0" smtClean="0"/>
              <a:t>"</a:t>
            </a:r>
            <a:r>
              <a:rPr lang="ko-KR" altLang="en-US" dirty="0" smtClean="0"/>
              <a:t>생각이 확 열리는 생활 수학</a:t>
            </a:r>
            <a:r>
              <a:rPr lang="en-US" altLang="ko-KR" dirty="0" smtClean="0"/>
              <a:t>" (</a:t>
            </a:r>
            <a:r>
              <a:rPr lang="ko-KR" altLang="en-US" dirty="0" smtClean="0"/>
              <a:t>안소정</a:t>
            </a:r>
            <a:r>
              <a:rPr lang="en-US" altLang="ko-KR" dirty="0" smtClean="0"/>
              <a:t>.</a:t>
            </a:r>
            <a:r>
              <a:rPr lang="ko-KR" altLang="en-US" dirty="0" smtClean="0"/>
              <a:t>허현경 저 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경문사</a:t>
            </a:r>
            <a:r>
              <a:rPr lang="en-US" altLang="ko-KR" dirty="0" smtClean="0"/>
              <a:t>), 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"</a:t>
            </a:r>
            <a:r>
              <a:rPr lang="ko-KR" altLang="en-US" dirty="0" smtClean="0"/>
              <a:t>수학으로 과학보기</a:t>
            </a:r>
            <a:r>
              <a:rPr lang="en-US" altLang="ko-KR" dirty="0" smtClean="0"/>
              <a:t>" (</a:t>
            </a:r>
            <a:r>
              <a:rPr lang="ko-KR" altLang="en-US" dirty="0" err="1" smtClean="0"/>
              <a:t>김홍종</a:t>
            </a:r>
            <a:r>
              <a:rPr lang="en-US" altLang="ko-KR" dirty="0" smtClean="0"/>
              <a:t>.</a:t>
            </a:r>
            <a:r>
              <a:rPr lang="ko-KR" altLang="en-US" dirty="0" smtClean="0"/>
              <a:t>김희준 저 </a:t>
            </a:r>
            <a:r>
              <a:rPr lang="en-US" altLang="ko-KR" dirty="0" smtClean="0"/>
              <a:t>:</a:t>
            </a:r>
            <a:r>
              <a:rPr lang="ko-KR" altLang="en-US" dirty="0" smtClean="0"/>
              <a:t>궁리</a:t>
            </a:r>
            <a:r>
              <a:rPr lang="en-US" altLang="ko-KR" dirty="0" smtClean="0"/>
              <a:t>), </a:t>
            </a:r>
          </a:p>
          <a:p>
            <a:r>
              <a:rPr lang="en-US" altLang="ko-KR" dirty="0" smtClean="0"/>
              <a:t>"</a:t>
            </a:r>
            <a:r>
              <a:rPr lang="ko-KR" altLang="en-US" dirty="0" smtClean="0"/>
              <a:t>수학 교과서</a:t>
            </a:r>
            <a:r>
              <a:rPr lang="en-US" altLang="ko-KR" dirty="0" smtClean="0"/>
              <a:t>/</a:t>
            </a:r>
            <a:r>
              <a:rPr lang="ko-KR" altLang="en-US" dirty="0" smtClean="0"/>
              <a:t>영화에 </a:t>
            </a:r>
            <a:r>
              <a:rPr lang="ko-KR" altLang="en-US" dirty="0" err="1" smtClean="0"/>
              <a:t>딴지</a:t>
            </a:r>
            <a:r>
              <a:rPr lang="ko-KR" altLang="en-US" dirty="0" smtClean="0"/>
              <a:t> 걸다</a:t>
            </a:r>
            <a:r>
              <a:rPr lang="en-US" altLang="ko-KR" dirty="0" smtClean="0"/>
              <a:t>" (</a:t>
            </a:r>
            <a:r>
              <a:rPr lang="ko-KR" altLang="en-US" dirty="0" smtClean="0"/>
              <a:t>이재진 저 </a:t>
            </a:r>
            <a:r>
              <a:rPr lang="en-US" altLang="ko-KR" dirty="0" smtClean="0"/>
              <a:t>:</a:t>
            </a:r>
            <a:r>
              <a:rPr lang="ko-KR" altLang="en-US" dirty="0" smtClean="0"/>
              <a:t>푸른 숲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"</a:t>
            </a:r>
            <a:r>
              <a:rPr lang="ko-KR" altLang="en-US" dirty="0" smtClean="0"/>
              <a:t>수학의 역사 </a:t>
            </a:r>
            <a:r>
              <a:rPr lang="en-US" altLang="ko-KR" dirty="0" smtClean="0"/>
              <a:t>(</a:t>
            </a:r>
            <a:r>
              <a:rPr lang="ko-KR" altLang="en-US" dirty="0" smtClean="0"/>
              <a:t>상</a:t>
            </a:r>
            <a:r>
              <a:rPr lang="en-US" altLang="ko-KR" dirty="0" smtClean="0"/>
              <a:t>), (</a:t>
            </a:r>
            <a:r>
              <a:rPr lang="ko-KR" altLang="en-US" dirty="0" smtClean="0"/>
              <a:t>하</a:t>
            </a:r>
            <a:r>
              <a:rPr lang="en-US" altLang="ko-KR" dirty="0" smtClean="0"/>
              <a:t>) "(</a:t>
            </a:r>
            <a:r>
              <a:rPr lang="ko-KR" altLang="en-US" dirty="0" smtClean="0"/>
              <a:t>보이어</a:t>
            </a:r>
            <a:r>
              <a:rPr lang="en-US" altLang="ko-KR" dirty="0" smtClean="0"/>
              <a:t>, </a:t>
            </a:r>
            <a:r>
              <a:rPr lang="ko-KR" altLang="en-US" dirty="0" err="1" smtClean="0"/>
              <a:t>메르츠바흐</a:t>
            </a:r>
            <a:r>
              <a:rPr lang="ko-KR" altLang="en-US" dirty="0" smtClean="0"/>
              <a:t> </a:t>
            </a:r>
            <a:r>
              <a:rPr lang="en-US" altLang="ko-KR" dirty="0" smtClean="0"/>
              <a:t>:</a:t>
            </a:r>
            <a:r>
              <a:rPr lang="ko-KR" altLang="en-US" dirty="0" err="1" smtClean="0"/>
              <a:t>경문사</a:t>
            </a:r>
            <a:r>
              <a:rPr lang="en-US" altLang="ko-KR" dirty="0" smtClean="0"/>
              <a:t>),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"</a:t>
            </a:r>
            <a:r>
              <a:rPr lang="ko-KR" altLang="en-US" dirty="0" smtClean="0"/>
              <a:t>청소년을 위한 동양수학사</a:t>
            </a:r>
            <a:r>
              <a:rPr lang="en-US" altLang="ko-KR" dirty="0" smtClean="0"/>
              <a:t>" (</a:t>
            </a:r>
            <a:r>
              <a:rPr lang="ko-KR" altLang="en-US" dirty="0" smtClean="0"/>
              <a:t>장혜원 </a:t>
            </a:r>
            <a:r>
              <a:rPr lang="en-US" altLang="ko-KR" dirty="0" smtClean="0"/>
              <a:t>:</a:t>
            </a:r>
            <a:r>
              <a:rPr lang="ko-KR" altLang="en-US" dirty="0" err="1" smtClean="0"/>
              <a:t>두리미디어</a:t>
            </a:r>
            <a:r>
              <a:rPr lang="en-US" altLang="ko-KR" dirty="0" smtClean="0"/>
              <a:t>), </a:t>
            </a:r>
          </a:p>
          <a:p>
            <a:r>
              <a:rPr lang="en-US" altLang="ko-KR" dirty="0" smtClean="0"/>
              <a:t>"</a:t>
            </a:r>
            <a:r>
              <a:rPr lang="ko-KR" altLang="en-US" dirty="0" smtClean="0"/>
              <a:t>수학</a:t>
            </a:r>
            <a:r>
              <a:rPr lang="en-US" altLang="ko-KR" dirty="0" smtClean="0"/>
              <a:t>; </a:t>
            </a:r>
            <a:r>
              <a:rPr lang="ko-KR" altLang="en-US" dirty="0" smtClean="0"/>
              <a:t>양식의 과학</a:t>
            </a:r>
            <a:r>
              <a:rPr lang="en-US" altLang="ko-KR" dirty="0" smtClean="0"/>
              <a:t>"(</a:t>
            </a:r>
            <a:r>
              <a:rPr lang="ko-KR" altLang="en-US" dirty="0" smtClean="0"/>
              <a:t>케이스 </a:t>
            </a:r>
            <a:r>
              <a:rPr lang="ko-KR" altLang="en-US" dirty="0" err="1" smtClean="0"/>
              <a:t>데블린</a:t>
            </a:r>
            <a:r>
              <a:rPr lang="ko-KR" altLang="en-US" dirty="0" smtClean="0"/>
              <a:t> 저</a:t>
            </a:r>
            <a:r>
              <a:rPr lang="en-US" altLang="ko-KR" dirty="0" smtClean="0"/>
              <a:t>:</a:t>
            </a:r>
            <a:r>
              <a:rPr lang="ko-KR" altLang="en-US" dirty="0" err="1" smtClean="0"/>
              <a:t>경문사</a:t>
            </a:r>
            <a:r>
              <a:rPr lang="en-US" altLang="ko-KR" dirty="0" smtClean="0"/>
              <a:t>), 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"</a:t>
            </a:r>
            <a:r>
              <a:rPr lang="ko-KR" altLang="en-US" dirty="0" smtClean="0"/>
              <a:t>수학의 위대한 순간들</a:t>
            </a:r>
            <a:r>
              <a:rPr lang="en-US" altLang="ko-KR" dirty="0" smtClean="0"/>
              <a:t>" (</a:t>
            </a:r>
            <a:r>
              <a:rPr lang="ko-KR" altLang="en-US" dirty="0" err="1" smtClean="0"/>
              <a:t>하워드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이브스</a:t>
            </a:r>
            <a:r>
              <a:rPr lang="ko-KR" altLang="en-US" dirty="0" smtClean="0"/>
              <a:t> 저 </a:t>
            </a:r>
            <a:r>
              <a:rPr lang="en-US" altLang="ko-KR" dirty="0" smtClean="0"/>
              <a:t>:</a:t>
            </a:r>
            <a:r>
              <a:rPr lang="ko-KR" altLang="en-US" dirty="0" err="1" smtClean="0"/>
              <a:t>경문사</a:t>
            </a:r>
            <a:r>
              <a:rPr lang="en-US" altLang="ko-KR" dirty="0" smtClean="0"/>
              <a:t>), </a:t>
            </a:r>
          </a:p>
          <a:p>
            <a:r>
              <a:rPr lang="en-US" altLang="ko-KR" dirty="0" smtClean="0"/>
              <a:t>"</a:t>
            </a:r>
            <a:r>
              <a:rPr lang="ko-KR" altLang="en-US" dirty="0" smtClean="0"/>
              <a:t>수학적 경험 </a:t>
            </a:r>
            <a:r>
              <a:rPr lang="en-US" altLang="ko-KR" dirty="0" smtClean="0"/>
              <a:t>(</a:t>
            </a:r>
            <a:r>
              <a:rPr lang="ko-KR" altLang="en-US" dirty="0" smtClean="0"/>
              <a:t>상</a:t>
            </a:r>
            <a:r>
              <a:rPr lang="en-US" altLang="ko-KR" dirty="0" smtClean="0"/>
              <a:t>), (</a:t>
            </a:r>
            <a:r>
              <a:rPr lang="ko-KR" altLang="en-US" dirty="0" smtClean="0"/>
              <a:t>하</a:t>
            </a:r>
            <a:r>
              <a:rPr lang="en-US" altLang="ko-KR" dirty="0" smtClean="0"/>
              <a:t>)" (</a:t>
            </a:r>
            <a:r>
              <a:rPr lang="ko-KR" altLang="en-US" dirty="0" err="1" smtClean="0"/>
              <a:t>필립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데이비스</a:t>
            </a:r>
            <a:r>
              <a:rPr lang="en-US" altLang="ko-KR" dirty="0" smtClean="0"/>
              <a:t>.</a:t>
            </a:r>
            <a:r>
              <a:rPr lang="ko-KR" altLang="en-US" dirty="0" err="1" smtClean="0"/>
              <a:t>루벤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허쉬</a:t>
            </a:r>
            <a:r>
              <a:rPr lang="ko-KR" altLang="en-US" dirty="0" smtClean="0"/>
              <a:t> 저 </a:t>
            </a:r>
            <a:r>
              <a:rPr lang="en-US" altLang="ko-KR" dirty="0" smtClean="0"/>
              <a:t>:</a:t>
            </a:r>
            <a:r>
              <a:rPr lang="ko-KR" altLang="en-US" dirty="0" err="1" smtClean="0"/>
              <a:t>경문사</a:t>
            </a:r>
            <a:r>
              <a:rPr lang="en-US" altLang="ko-KR" dirty="0" smtClean="0"/>
              <a:t>),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"</a:t>
            </a:r>
            <a:r>
              <a:rPr lang="ko-KR" altLang="en-US" dirty="0" smtClean="0"/>
              <a:t>초등수학교육론</a:t>
            </a:r>
            <a:r>
              <a:rPr lang="en-US" altLang="ko-KR" dirty="0" smtClean="0"/>
              <a:t>"(</a:t>
            </a:r>
            <a:r>
              <a:rPr lang="ko-KR" altLang="en-US" dirty="0" smtClean="0"/>
              <a:t>강 </a:t>
            </a:r>
            <a:r>
              <a:rPr lang="ko-KR" altLang="en-US" dirty="0" err="1" smtClean="0"/>
              <a:t>완</a:t>
            </a:r>
            <a:r>
              <a:rPr lang="en-US" altLang="ko-KR" dirty="0" smtClean="0"/>
              <a:t>,</a:t>
            </a:r>
            <a:r>
              <a:rPr lang="ko-KR" altLang="en-US" dirty="0" smtClean="0"/>
              <a:t>백석윤 공저</a:t>
            </a:r>
            <a:r>
              <a:rPr lang="en-US" altLang="ko-KR" dirty="0" smtClean="0"/>
              <a:t>)," </a:t>
            </a:r>
            <a:endParaRPr lang="en-US" altLang="ko-KR" dirty="0"/>
          </a:p>
        </p:txBody>
      </p:sp>
    </p:spTree>
  </p:cSld>
  <p:clrMapOvr>
    <a:masterClrMapping/>
  </p:clrMapOvr>
</p:sld>
</file>

<file path=ppt/slides/slide2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400" dirty="0" smtClean="0"/>
              <a:t>자기주도학습법관련 책 및 수학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과학</a:t>
            </a:r>
            <a:r>
              <a:rPr lang="en-US" altLang="ko-KR" sz="2400" dirty="0" smtClean="0"/>
              <a:t>)</a:t>
            </a:r>
            <a:r>
              <a:rPr lang="ko-KR" altLang="en-US" sz="2400" dirty="0" smtClean="0"/>
              <a:t>책 활용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ko-KR" altLang="en-US" dirty="0" smtClean="0"/>
              <a:t>서점에 가시면 학습방법 신간서적이 즐비합니다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 </a:t>
            </a:r>
          </a:p>
          <a:p>
            <a:r>
              <a:rPr lang="ko-KR" altLang="en-US" dirty="0" smtClean="0"/>
              <a:t>학년별로 딱 맞는 책 오로지 한 권으로 </a:t>
            </a:r>
            <a:r>
              <a:rPr lang="ko-KR" altLang="en-US" dirty="0" err="1" smtClean="0"/>
              <a:t>코칭</a:t>
            </a:r>
            <a:r>
              <a:rPr lang="en-US" altLang="ko-KR" dirty="0" smtClean="0"/>
              <a:t>/</a:t>
            </a:r>
            <a:r>
              <a:rPr lang="ko-KR" altLang="en-US" dirty="0" err="1" smtClean="0"/>
              <a:t>멘토링받으시므로</a:t>
            </a:r>
            <a:r>
              <a:rPr lang="ko-KR" altLang="en-US" dirty="0" smtClean="0"/>
              <a:t> </a:t>
            </a:r>
          </a:p>
          <a:p>
            <a:r>
              <a:rPr lang="ko-KR" altLang="en-US" dirty="0" smtClean="0"/>
              <a:t>점차 진일보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아니면 확 개선되어 </a:t>
            </a:r>
          </a:p>
          <a:p>
            <a:r>
              <a:rPr lang="ko-KR" altLang="en-US" dirty="0" smtClean="0"/>
              <a:t>진지한 학습성취인</a:t>
            </a:r>
            <a:r>
              <a:rPr lang="en-US" altLang="ko-KR" dirty="0" smtClean="0"/>
              <a:t>(</a:t>
            </a:r>
            <a:r>
              <a:rPr lang="ko-KR" altLang="en-US" dirty="0" smtClean="0"/>
              <a:t>成就人</a:t>
            </a:r>
            <a:r>
              <a:rPr lang="en-US" altLang="ko-KR" dirty="0" smtClean="0"/>
              <a:t>)</a:t>
            </a:r>
            <a:r>
              <a:rPr lang="ko-KR" altLang="en-US" dirty="0" smtClean="0"/>
              <a:t>이  되시기 바랍니다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  </a:t>
            </a:r>
          </a:p>
          <a:p>
            <a:r>
              <a:rPr lang="ko-KR" altLang="en-US" dirty="0" smtClean="0"/>
              <a:t>구체적이고 실용</a:t>
            </a:r>
            <a:r>
              <a:rPr lang="en-US" altLang="ko-KR" dirty="0" smtClean="0"/>
              <a:t>,</a:t>
            </a:r>
            <a:r>
              <a:rPr lang="ko-KR" altLang="en-US" dirty="0" smtClean="0"/>
              <a:t>실천</a:t>
            </a:r>
            <a:r>
              <a:rPr lang="en-US" altLang="ko-KR" dirty="0" smtClean="0"/>
              <a:t>,</a:t>
            </a:r>
            <a:r>
              <a:rPr lang="ko-KR" altLang="en-US" dirty="0" smtClean="0"/>
              <a:t>활동적인 다양한  독서를 통해서</a:t>
            </a:r>
            <a:r>
              <a:rPr lang="en-US" altLang="ko-KR" dirty="0" smtClean="0"/>
              <a:t>,  </a:t>
            </a:r>
          </a:p>
          <a:p>
            <a:r>
              <a:rPr lang="ko-KR" altLang="en-US" dirty="0" err="1" smtClean="0"/>
              <a:t>소화섭취된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애장본이</a:t>
            </a:r>
            <a:r>
              <a:rPr lang="ko-KR" altLang="en-US" dirty="0" smtClean="0"/>
              <a:t> 생기게 되고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이 책들은 단순한 목재의 변형이 아니라</a:t>
            </a:r>
            <a:r>
              <a:rPr lang="en-US" altLang="ko-KR" dirty="0" smtClean="0"/>
              <a:t>,  </a:t>
            </a:r>
          </a:p>
          <a:p>
            <a:r>
              <a:rPr lang="ko-KR" altLang="en-US" dirty="0" smtClean="0"/>
              <a:t>나를 </a:t>
            </a:r>
            <a:r>
              <a:rPr lang="en-US" altLang="ko-KR" dirty="0" smtClean="0"/>
              <a:t>"</a:t>
            </a:r>
            <a:r>
              <a:rPr lang="ko-KR" altLang="en-US" dirty="0" smtClean="0"/>
              <a:t>향상</a:t>
            </a:r>
            <a:r>
              <a:rPr lang="en-US" altLang="ko-KR" dirty="0" smtClean="0"/>
              <a:t>,</a:t>
            </a:r>
            <a:r>
              <a:rPr lang="ko-KR" altLang="en-US" dirty="0" smtClean="0"/>
              <a:t>발전</a:t>
            </a:r>
            <a:r>
              <a:rPr lang="en-US" altLang="ko-KR" dirty="0" smtClean="0"/>
              <a:t>,</a:t>
            </a:r>
            <a:r>
              <a:rPr lang="ko-KR" altLang="en-US" dirty="0" smtClean="0"/>
              <a:t>개혁</a:t>
            </a:r>
            <a:r>
              <a:rPr lang="en-US" altLang="ko-KR" dirty="0" smtClean="0"/>
              <a:t>,</a:t>
            </a:r>
            <a:r>
              <a:rPr lang="ko-KR" altLang="en-US" dirty="0" smtClean="0"/>
              <a:t>성장</a:t>
            </a:r>
            <a:r>
              <a:rPr lang="en-US" altLang="ko-KR" dirty="0" smtClean="0"/>
              <a:t>"</a:t>
            </a:r>
            <a:r>
              <a:rPr lang="ko-KR" altLang="en-US" dirty="0" smtClean="0"/>
              <a:t>시키는 </a:t>
            </a:r>
          </a:p>
          <a:p>
            <a:r>
              <a:rPr lang="ko-KR" altLang="en-US" dirty="0" smtClean="0"/>
              <a:t>양질의 자극제 및 촉매제</a:t>
            </a:r>
            <a:r>
              <a:rPr lang="en-US" altLang="ko-KR" dirty="0" smtClean="0"/>
              <a:t>(</a:t>
            </a:r>
            <a:r>
              <a:rPr lang="ko-KR" altLang="en-US" dirty="0" smtClean="0"/>
              <a:t>채찍과 당근</a:t>
            </a:r>
            <a:r>
              <a:rPr lang="en-US" altLang="ko-KR" dirty="0" smtClean="0"/>
              <a:t>)</a:t>
            </a:r>
            <a:r>
              <a:rPr lang="ko-KR" altLang="en-US" dirty="0" smtClean="0"/>
              <a:t>가 됩니다</a:t>
            </a:r>
            <a:r>
              <a:rPr lang="en-US" altLang="ko-KR" dirty="0" smtClean="0"/>
              <a:t>.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400" dirty="0" smtClean="0"/>
              <a:t>자기주도학습법관련 책 및 수학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과학</a:t>
            </a:r>
            <a:r>
              <a:rPr lang="en-US" altLang="ko-KR" sz="2400" dirty="0" smtClean="0"/>
              <a:t>)</a:t>
            </a:r>
            <a:r>
              <a:rPr lang="ko-KR" altLang="en-US" sz="2400" dirty="0" smtClean="0"/>
              <a:t>책 활용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ko-KR" altLang="en-US" dirty="0" smtClean="0"/>
              <a:t>여행을 떠나기 전에</a:t>
            </a:r>
            <a:r>
              <a:rPr lang="en-US" altLang="ko-KR" dirty="0" smtClean="0"/>
              <a:t>,  </a:t>
            </a:r>
            <a:r>
              <a:rPr lang="ko-KR" altLang="en-US" dirty="0" smtClean="0"/>
              <a:t>미리 책과 지도나 </a:t>
            </a:r>
          </a:p>
          <a:p>
            <a:r>
              <a:rPr lang="ko-KR" altLang="en-US" dirty="0" smtClean="0"/>
              <a:t>선배들의 여행담을 들어 보고 여행을 떠나면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더 많은 정보와 흥미를 일깨움 받듯이</a:t>
            </a:r>
            <a:r>
              <a:rPr lang="en-US" altLang="ko-KR" dirty="0" smtClean="0"/>
              <a:t>,  </a:t>
            </a:r>
          </a:p>
          <a:p>
            <a:r>
              <a:rPr lang="ko-KR" altLang="en-US" dirty="0" smtClean="0"/>
              <a:t>좋은 생각과 태도가 물씬물씬 배어 있는  </a:t>
            </a:r>
          </a:p>
          <a:p>
            <a:r>
              <a:rPr lang="ko-KR" altLang="en-US" dirty="0" smtClean="0"/>
              <a:t>책과 모본</a:t>
            </a:r>
            <a:r>
              <a:rPr lang="en-US" altLang="ko-KR" dirty="0" smtClean="0"/>
              <a:t>(</a:t>
            </a:r>
            <a:r>
              <a:rPr lang="ko-KR" altLang="en-US" dirty="0" smtClean="0"/>
              <a:t>벤치마킹</a:t>
            </a:r>
            <a:r>
              <a:rPr lang="en-US" altLang="ko-KR" dirty="0" smtClean="0"/>
              <a:t>)</a:t>
            </a:r>
            <a:r>
              <a:rPr lang="ko-KR" altLang="en-US" dirty="0" smtClean="0"/>
              <a:t>을 통해  </a:t>
            </a:r>
          </a:p>
          <a:p>
            <a:r>
              <a:rPr lang="ko-KR" altLang="en-US" dirty="0" smtClean="0"/>
              <a:t>자신의 </a:t>
            </a:r>
            <a:r>
              <a:rPr lang="en-US" altLang="ko-KR" dirty="0" smtClean="0"/>
              <a:t>"</a:t>
            </a:r>
            <a:r>
              <a:rPr lang="ko-KR" altLang="en-US" dirty="0" smtClean="0"/>
              <a:t>삶과 앎</a:t>
            </a:r>
            <a:r>
              <a:rPr lang="en-US" altLang="ko-KR" dirty="0" smtClean="0"/>
              <a:t>"</a:t>
            </a:r>
            <a:r>
              <a:rPr lang="ko-KR" altLang="en-US" dirty="0" smtClean="0"/>
              <a:t>을   더더욱 윤택하고 </a:t>
            </a:r>
          </a:p>
          <a:p>
            <a:r>
              <a:rPr lang="ko-KR" altLang="en-US" dirty="0" smtClean="0"/>
              <a:t>정교하게 가꾸고 꾸밀 수 있습니다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   </a:t>
            </a:r>
          </a:p>
          <a:p>
            <a:r>
              <a:rPr lang="ko-KR" altLang="en-US" dirty="0" smtClean="0"/>
              <a:t>또한</a:t>
            </a:r>
            <a:r>
              <a:rPr lang="en-US" altLang="ko-KR" dirty="0" smtClean="0"/>
              <a:t>,</a:t>
            </a:r>
            <a:r>
              <a:rPr lang="ko-KR" altLang="en-US" dirty="0" smtClean="0"/>
              <a:t>수학</a:t>
            </a:r>
            <a:r>
              <a:rPr lang="en-US" altLang="ko-KR" dirty="0" smtClean="0"/>
              <a:t>/ </a:t>
            </a:r>
            <a:r>
              <a:rPr lang="ko-KR" altLang="en-US" dirty="0" smtClean="0"/>
              <a:t>과학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과학동아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씨리즈</a:t>
            </a:r>
            <a:r>
              <a:rPr lang="en-US" altLang="ko-KR" dirty="0" smtClean="0"/>
              <a:t>) </a:t>
            </a:r>
            <a:r>
              <a:rPr lang="ko-KR" altLang="en-US" dirty="0" smtClean="0"/>
              <a:t>심화학습 </a:t>
            </a:r>
          </a:p>
          <a:p>
            <a:r>
              <a:rPr lang="ko-KR" altLang="en-US" dirty="0" smtClean="0"/>
              <a:t>문고 </a:t>
            </a:r>
            <a:r>
              <a:rPr lang="ko-KR" altLang="en-US" dirty="0" err="1" smtClean="0"/>
              <a:t>씨리즈책도</a:t>
            </a:r>
            <a:r>
              <a:rPr lang="ko-KR" altLang="en-US" dirty="0" smtClean="0"/>
              <a:t> 함께 보시므로</a:t>
            </a:r>
            <a:r>
              <a:rPr lang="en-US" altLang="ko-KR" dirty="0" smtClean="0"/>
              <a:t>, </a:t>
            </a:r>
          </a:p>
          <a:p>
            <a:r>
              <a:rPr lang="ko-KR" altLang="en-US" dirty="0" smtClean="0"/>
              <a:t>학습의 깊이와 넓이를 </a:t>
            </a:r>
            <a:r>
              <a:rPr lang="en-US" altLang="ko-KR" dirty="0" smtClean="0"/>
              <a:t>"</a:t>
            </a:r>
            <a:r>
              <a:rPr lang="ko-KR" altLang="en-US" dirty="0" smtClean="0"/>
              <a:t>통합광폭심화</a:t>
            </a:r>
            <a:r>
              <a:rPr lang="en-US" altLang="ko-KR" dirty="0" smtClean="0"/>
              <a:t>"</a:t>
            </a:r>
            <a:r>
              <a:rPr lang="ko-KR" altLang="en-US" dirty="0" smtClean="0"/>
              <a:t>하여  </a:t>
            </a:r>
          </a:p>
          <a:p>
            <a:r>
              <a:rPr lang="ko-KR" altLang="en-US" dirty="0" smtClean="0"/>
              <a:t>입체적</a:t>
            </a:r>
            <a:r>
              <a:rPr lang="en-US" altLang="ko-KR" dirty="0" smtClean="0"/>
              <a:t>(</a:t>
            </a:r>
            <a:r>
              <a:rPr lang="ko-KR" altLang="en-US" dirty="0" smtClean="0"/>
              <a:t>매트릭스적</a:t>
            </a:r>
            <a:r>
              <a:rPr lang="en-US" altLang="ko-KR" dirty="0" smtClean="0"/>
              <a:t>)</a:t>
            </a:r>
            <a:r>
              <a:rPr lang="ko-KR" altLang="en-US" dirty="0" smtClean="0"/>
              <a:t>인 큰 틀</a:t>
            </a:r>
            <a:r>
              <a:rPr lang="en-US" altLang="ko-KR" dirty="0" smtClean="0"/>
              <a:t>(</a:t>
            </a:r>
            <a:r>
              <a:rPr lang="ko-KR" altLang="en-US" dirty="0" smtClean="0"/>
              <a:t>하이퍼링크</a:t>
            </a:r>
            <a:r>
              <a:rPr lang="en-US" altLang="ko-KR" dirty="0" smtClean="0"/>
              <a:t>)</a:t>
            </a:r>
            <a:r>
              <a:rPr lang="ko-KR" altLang="en-US" dirty="0" smtClean="0"/>
              <a:t>을 </a:t>
            </a:r>
            <a:endParaRPr lang="en-US" altLang="ko-KR" dirty="0" smtClean="0"/>
          </a:p>
          <a:p>
            <a:r>
              <a:rPr lang="ko-KR" altLang="en-US" dirty="0" smtClean="0"/>
              <a:t>만드실 수 있습니다</a:t>
            </a:r>
            <a:endParaRPr lang="ko-KR" altLang="en-US" dirty="0"/>
          </a:p>
        </p:txBody>
      </p:sp>
    </p:spTree>
  </p:cSld>
  <p:clrMapOvr>
    <a:masterClrMapping/>
  </p:clrMapOvr>
</p:sld>
</file>

<file path=ppt/slides/slide2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400" dirty="0" smtClean="0"/>
              <a:t>자기주도학습법관련 책 및 수학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과학</a:t>
            </a:r>
            <a:r>
              <a:rPr lang="en-US" altLang="ko-KR" sz="2400" dirty="0" smtClean="0"/>
              <a:t>)</a:t>
            </a:r>
            <a:r>
              <a:rPr lang="ko-KR" altLang="en-US" sz="2400" dirty="0" smtClean="0"/>
              <a:t>책 활용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ko-KR" altLang="en-US" b="1" dirty="0" smtClean="0"/>
              <a:t>우리 아이의 성적이 올라간다</a:t>
            </a:r>
            <a:endParaRPr lang="ko-KR" altLang="en-US" dirty="0" smtClean="0"/>
          </a:p>
          <a:p>
            <a:r>
              <a:rPr lang="en-US" altLang="ko-KR" b="1" dirty="0" smtClean="0"/>
              <a:t>(</a:t>
            </a:r>
            <a:r>
              <a:rPr lang="ko-KR" altLang="en-US" b="1" dirty="0" err="1" smtClean="0"/>
              <a:t>린다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알버트</a:t>
            </a:r>
            <a:r>
              <a:rPr lang="ko-KR" altLang="en-US" b="1" dirty="0" smtClean="0"/>
              <a:t> 외</a:t>
            </a:r>
            <a:r>
              <a:rPr lang="en-US" altLang="ko-KR" b="1" dirty="0" smtClean="0"/>
              <a:t>: </a:t>
            </a:r>
            <a:r>
              <a:rPr lang="ko-KR" altLang="en-US" b="1" dirty="0" err="1" smtClean="0"/>
              <a:t>열린박물관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엄마 자격증이 필요하다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서형숙</a:t>
            </a:r>
            <a:r>
              <a:rPr lang="en-US" altLang="ko-KR" b="1" dirty="0" smtClean="0"/>
              <a:t>:</a:t>
            </a:r>
            <a:r>
              <a:rPr lang="ko-KR" altLang="en-US" b="1" dirty="0" err="1" smtClean="0"/>
              <a:t>큰솔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공부의 신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강성태 외 </a:t>
            </a:r>
            <a:r>
              <a:rPr lang="en-US" altLang="ko-KR" b="1" dirty="0" smtClean="0"/>
              <a:t>8</a:t>
            </a:r>
            <a:r>
              <a:rPr lang="ko-KR" altLang="en-US" b="1" dirty="0" smtClean="0"/>
              <a:t>인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직은 소리로 아들을 위대하게 키운다</a:t>
            </a:r>
            <a:endParaRPr lang="ko-KR" altLang="en-US" dirty="0" smtClean="0"/>
          </a:p>
          <a:p>
            <a:r>
              <a:rPr lang="en-US" altLang="ko-KR" b="1" dirty="0" smtClean="0"/>
              <a:t>(</a:t>
            </a:r>
            <a:r>
              <a:rPr lang="ko-KR" altLang="en-US" b="1" dirty="0" err="1" smtClean="0"/>
              <a:t>마츠나가</a:t>
            </a:r>
            <a:r>
              <a:rPr lang="ko-KR" altLang="en-US" b="1" dirty="0" smtClean="0"/>
              <a:t> 노부후미</a:t>
            </a:r>
            <a:r>
              <a:rPr lang="en-US" altLang="ko-KR" b="1" dirty="0" smtClean="0"/>
              <a:t>:21</a:t>
            </a:r>
            <a:r>
              <a:rPr lang="ko-KR" altLang="en-US" b="1" dirty="0" err="1" smtClean="0"/>
              <a:t>세기북스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err="1" smtClean="0"/>
              <a:t>엄마표</a:t>
            </a:r>
            <a:r>
              <a:rPr lang="ko-KR" altLang="en-US" b="1" dirty="0" smtClean="0"/>
              <a:t> 마음 처방전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오은영</a:t>
            </a:r>
            <a:r>
              <a:rPr lang="en-US" altLang="ko-KR" b="1" dirty="0" smtClean="0"/>
              <a:t>:</a:t>
            </a:r>
            <a:r>
              <a:rPr lang="ko-KR" altLang="en-US" b="1" dirty="0" err="1" smtClean="0"/>
              <a:t>중앙북스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err="1" smtClean="0"/>
              <a:t>마인드맵스</a:t>
            </a:r>
            <a:r>
              <a:rPr lang="ko-KR" altLang="en-US" b="1" dirty="0" smtClean="0"/>
              <a:t> 포 </a:t>
            </a:r>
            <a:r>
              <a:rPr lang="ko-KR" altLang="en-US" b="1" dirty="0" err="1" smtClean="0"/>
              <a:t>키즈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중앙북스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초등과목별 독서비법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서용훈</a:t>
            </a:r>
            <a:r>
              <a:rPr lang="en-US" altLang="ko-KR" b="1" dirty="0" smtClean="0"/>
              <a:t>:</a:t>
            </a:r>
            <a:r>
              <a:rPr lang="ko-KR" altLang="en-US" b="1" dirty="0" smtClean="0"/>
              <a:t>경향미디어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영어의 신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손주현 외 </a:t>
            </a:r>
            <a:r>
              <a:rPr lang="en-US" altLang="ko-KR" b="1" dirty="0" smtClean="0"/>
              <a:t>3</a:t>
            </a:r>
            <a:r>
              <a:rPr lang="ko-KR" altLang="en-US" b="1" dirty="0" smtClean="0"/>
              <a:t>인 공저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아이를 살리는 공부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아이를 죽이는 공부</a:t>
            </a:r>
            <a:endParaRPr lang="ko-KR" altLang="en-US" dirty="0" smtClean="0"/>
          </a:p>
          <a:p>
            <a:r>
              <a:rPr lang="en-US" altLang="ko-KR" b="1" dirty="0" smtClean="0"/>
              <a:t>--</a:t>
            </a:r>
            <a:r>
              <a:rPr lang="ko-KR" altLang="en-US" b="1" dirty="0" smtClean="0"/>
              <a:t>수학 </a:t>
            </a:r>
            <a:r>
              <a:rPr lang="en-US" altLang="ko-KR" b="1" dirty="0" smtClean="0"/>
              <a:t>56</a:t>
            </a:r>
            <a:r>
              <a:rPr lang="ko-KR" altLang="en-US" b="1" dirty="0" smtClean="0"/>
              <a:t>점 맞은 아이</a:t>
            </a:r>
            <a:r>
              <a:rPr lang="en-US" altLang="ko-KR" b="1" dirty="0" smtClean="0"/>
              <a:t>, </a:t>
            </a:r>
          </a:p>
          <a:p>
            <a:r>
              <a:rPr lang="en-US" altLang="ko-KR" b="1" dirty="0" smtClean="0"/>
              <a:t> </a:t>
            </a:r>
            <a:r>
              <a:rPr lang="ko-KR" altLang="en-US" b="1" dirty="0" smtClean="0"/>
              <a:t>서울대 보낸 엄마의 학습관리비결을 담은 책</a:t>
            </a:r>
            <a:r>
              <a:rPr lang="en-US" altLang="ko-KR" b="1" dirty="0" smtClean="0"/>
              <a:t>!</a:t>
            </a:r>
            <a:endParaRPr lang="ko-KR" altLang="en-US" dirty="0" smtClean="0"/>
          </a:p>
          <a:p>
            <a:r>
              <a:rPr lang="ko-KR" altLang="en-US" b="1" dirty="0" smtClean="0"/>
              <a:t>   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이미혜지음</a:t>
            </a:r>
            <a:r>
              <a:rPr lang="en-US" altLang="ko-KR" b="1" dirty="0" smtClean="0"/>
              <a:t>, </a:t>
            </a:r>
            <a:r>
              <a:rPr lang="ko-KR" altLang="en-US" b="1" dirty="0" err="1" smtClean="0"/>
              <a:t>더난출판</a:t>
            </a:r>
            <a:r>
              <a:rPr lang="en-US" altLang="ko-KR" b="1" dirty="0" smtClean="0"/>
              <a:t>)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400" dirty="0" smtClean="0"/>
              <a:t>자기주도학습법관련 책 및 수학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과학</a:t>
            </a:r>
            <a:r>
              <a:rPr lang="en-US" altLang="ko-KR" sz="2400" dirty="0" smtClean="0"/>
              <a:t>)</a:t>
            </a:r>
            <a:r>
              <a:rPr lang="ko-KR" altLang="en-US" sz="2400" dirty="0" smtClean="0"/>
              <a:t>책 활용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r>
              <a:rPr lang="ko-KR" altLang="en-US" b="1" dirty="0" smtClean="0"/>
              <a:t>현근이의 자기주도학습법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김현근</a:t>
            </a:r>
            <a:r>
              <a:rPr lang="en-US" altLang="ko-KR" b="1" dirty="0" smtClean="0"/>
              <a:t>:</a:t>
            </a:r>
            <a:r>
              <a:rPr lang="ko-KR" altLang="en-US" b="1" dirty="0" smtClean="0"/>
              <a:t>예담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en-US" altLang="ko-KR" b="1" dirty="0" smtClean="0"/>
              <a:t>1</a:t>
            </a:r>
            <a:r>
              <a:rPr lang="ko-KR" altLang="en-US" b="1" dirty="0" smtClean="0"/>
              <a:t>등들의 자기주도학습전략 </a:t>
            </a:r>
            <a:r>
              <a:rPr lang="en-US" altLang="ko-KR" b="1" dirty="0" smtClean="0"/>
              <a:t>1,2</a:t>
            </a:r>
            <a:endParaRPr lang="ko-KR" altLang="en-US" dirty="0" smtClean="0"/>
          </a:p>
          <a:p>
            <a:r>
              <a:rPr lang="en-US" altLang="ko-KR" b="1" dirty="0" smtClean="0"/>
              <a:t>(</a:t>
            </a:r>
            <a:r>
              <a:rPr lang="ko-KR" altLang="en-US" b="1" dirty="0" smtClean="0"/>
              <a:t>정철희</a:t>
            </a:r>
            <a:r>
              <a:rPr lang="en-US" altLang="ko-KR" b="1" dirty="0" smtClean="0"/>
              <a:t>:(</a:t>
            </a:r>
            <a:r>
              <a:rPr lang="ko-KR" altLang="en-US" b="1" dirty="0" smtClean="0"/>
              <a:t>주</a:t>
            </a:r>
            <a:r>
              <a:rPr lang="en-US" altLang="ko-KR" b="1" dirty="0" smtClean="0"/>
              <a:t>)</a:t>
            </a:r>
            <a:r>
              <a:rPr lang="ko-KR" altLang="en-US" b="1" dirty="0" err="1" smtClean="0"/>
              <a:t>장미디어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공부의 절대시기 자기주도학습법</a:t>
            </a:r>
            <a:endParaRPr lang="ko-KR" altLang="en-US" dirty="0" smtClean="0"/>
          </a:p>
          <a:p>
            <a:r>
              <a:rPr lang="en-US" altLang="ko-KR" b="1" dirty="0" smtClean="0"/>
              <a:t>(</a:t>
            </a:r>
            <a:r>
              <a:rPr lang="ko-KR" altLang="en-US" b="1" dirty="0" smtClean="0"/>
              <a:t>김판수 외</a:t>
            </a:r>
            <a:r>
              <a:rPr lang="en-US" altLang="ko-KR" b="1" dirty="0" smtClean="0"/>
              <a:t>: </a:t>
            </a:r>
            <a:r>
              <a:rPr lang="ko-KR" altLang="en-US" b="1" dirty="0" smtClean="0"/>
              <a:t>교육과학사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스펀지 </a:t>
            </a:r>
            <a:r>
              <a:rPr lang="en-US" altLang="ko-KR" b="1" dirty="0" smtClean="0"/>
              <a:t>2.0  </a:t>
            </a:r>
            <a:r>
              <a:rPr lang="ko-KR" altLang="en-US" b="1" dirty="0" smtClean="0"/>
              <a:t>공부 잘하는 법</a:t>
            </a:r>
            <a:endParaRPr lang="ko-KR" altLang="en-US" dirty="0" smtClean="0"/>
          </a:p>
          <a:p>
            <a:r>
              <a:rPr lang="en-US" altLang="ko-KR" b="1" dirty="0" smtClean="0"/>
              <a:t>(KBS,</a:t>
            </a:r>
            <a:r>
              <a:rPr lang="ko-KR" altLang="en-US" b="1" dirty="0" smtClean="0"/>
              <a:t>신민섭</a:t>
            </a:r>
            <a:r>
              <a:rPr lang="en-US" altLang="ko-KR" b="1" dirty="0" smtClean="0"/>
              <a:t>: </a:t>
            </a:r>
            <a:r>
              <a:rPr lang="ko-KR" altLang="en-US" b="1" dirty="0" err="1" smtClean="0"/>
              <a:t>주니어김영사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공부 잘하는 법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학습능률연구회</a:t>
            </a:r>
            <a:r>
              <a:rPr lang="en-US" altLang="ko-KR" b="1" dirty="0" smtClean="0"/>
              <a:t>: </a:t>
            </a:r>
            <a:r>
              <a:rPr lang="ko-KR" altLang="en-US" b="1" dirty="0" smtClean="0"/>
              <a:t>오리진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똑똑한 아이로 키우고 싶은 엄마들의 </a:t>
            </a:r>
            <a:r>
              <a:rPr lang="ko-KR" altLang="en-US" b="1" dirty="0" err="1" smtClean="0"/>
              <a:t>컴퓨터책</a:t>
            </a:r>
            <a:endParaRPr lang="ko-KR" altLang="en-US" dirty="0" smtClean="0"/>
          </a:p>
          <a:p>
            <a:r>
              <a:rPr lang="ko-KR" altLang="en-US" b="1" dirty="0" smtClean="0"/>
              <a:t>  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이상화</a:t>
            </a:r>
            <a:r>
              <a:rPr lang="en-US" altLang="ko-KR" b="1" dirty="0" smtClean="0"/>
              <a:t>: </a:t>
            </a:r>
            <a:r>
              <a:rPr lang="ko-KR" altLang="en-US" b="1" dirty="0" err="1" smtClean="0"/>
              <a:t>한빛미디어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중학교 </a:t>
            </a:r>
            <a:r>
              <a:rPr lang="en-US" altLang="ko-KR" b="1" dirty="0" smtClean="0"/>
              <a:t>1</a:t>
            </a:r>
            <a:r>
              <a:rPr lang="ko-KR" altLang="en-US" b="1" dirty="0" smtClean="0"/>
              <a:t>학년 공부습관 평생진로 결정한다</a:t>
            </a:r>
            <a:endParaRPr lang="ko-KR" altLang="en-US" dirty="0" smtClean="0"/>
          </a:p>
          <a:p>
            <a:r>
              <a:rPr lang="ko-KR" altLang="en-US" b="1" dirty="0" smtClean="0"/>
              <a:t>   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와이즈멘토</a:t>
            </a:r>
            <a:r>
              <a:rPr lang="en-US" altLang="ko-KR" b="1" dirty="0" smtClean="0"/>
              <a:t>: </a:t>
            </a:r>
            <a:r>
              <a:rPr lang="ko-KR" altLang="en-US" b="1" dirty="0" smtClean="0"/>
              <a:t>한국경제신문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en-US" altLang="ko-KR" b="1" dirty="0" smtClean="0"/>
              <a:t>e-</a:t>
            </a:r>
            <a:r>
              <a:rPr lang="ko-KR" altLang="en-US" b="1" dirty="0" smtClean="0"/>
              <a:t>러닝 학습법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김유경</a:t>
            </a:r>
            <a:r>
              <a:rPr lang="en-US" altLang="ko-KR" b="1" dirty="0" smtClean="0"/>
              <a:t>: </a:t>
            </a:r>
            <a:r>
              <a:rPr lang="ko-KR" altLang="en-US" b="1" dirty="0" err="1" smtClean="0"/>
              <a:t>미디어윌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기적의 도서관학습법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이현</a:t>
            </a:r>
            <a:r>
              <a:rPr lang="en-US" altLang="ko-KR" b="1" dirty="0" smtClean="0"/>
              <a:t>: </a:t>
            </a:r>
            <a:r>
              <a:rPr lang="ko-KR" altLang="en-US" b="1" dirty="0" err="1" smtClean="0"/>
              <a:t>화니북스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몸이 즐거운 학습법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송재희</a:t>
            </a:r>
            <a:r>
              <a:rPr lang="en-US" altLang="ko-KR" b="1" dirty="0" smtClean="0"/>
              <a:t>: </a:t>
            </a:r>
            <a:r>
              <a:rPr lang="ko-KR" altLang="en-US" b="1" dirty="0" err="1" smtClean="0"/>
              <a:t>숨비소리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공부가 쉬워지는 오행학습법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이원범</a:t>
            </a:r>
            <a:r>
              <a:rPr lang="en-US" altLang="ko-KR" b="1" dirty="0" smtClean="0"/>
              <a:t>: </a:t>
            </a:r>
            <a:r>
              <a:rPr lang="ko-KR" altLang="en-US" b="1" dirty="0" smtClean="0"/>
              <a:t>김영사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err="1" smtClean="0"/>
              <a:t>수만휘공부법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윤민웅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박준규</a:t>
            </a:r>
            <a:r>
              <a:rPr lang="en-US" altLang="ko-KR" b="1" dirty="0" smtClean="0"/>
              <a:t>,</a:t>
            </a:r>
            <a:r>
              <a:rPr lang="ko-KR" altLang="en-US" b="1" dirty="0" err="1" smtClean="0"/>
              <a:t>수만휘멘토</a:t>
            </a:r>
            <a:r>
              <a:rPr lang="en-US" altLang="ko-KR" b="1" dirty="0" smtClean="0"/>
              <a:t>: </a:t>
            </a:r>
            <a:r>
              <a:rPr lang="ko-KR" altLang="en-US" b="1" dirty="0" smtClean="0"/>
              <a:t>동아시아</a:t>
            </a:r>
            <a:r>
              <a:rPr lang="en-US" altLang="ko-KR" b="1" dirty="0" smtClean="0"/>
              <a:t>), </a:t>
            </a:r>
            <a:endParaRPr lang="en-US" altLang="ko-KR" b="1" dirty="0"/>
          </a:p>
        </p:txBody>
      </p:sp>
    </p:spTree>
  </p:cSld>
  <p:clrMapOvr>
    <a:masterClrMapping/>
  </p:clrMapOvr>
</p:sld>
</file>

<file path=ppt/slides/slide2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400" dirty="0" smtClean="0"/>
              <a:t>자기주도학습법관련 책 및 수학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과학</a:t>
            </a:r>
            <a:r>
              <a:rPr lang="en-US" altLang="ko-KR" sz="2400" dirty="0" smtClean="0"/>
              <a:t>)</a:t>
            </a:r>
            <a:r>
              <a:rPr lang="ko-KR" altLang="en-US" sz="2400" dirty="0" smtClean="0"/>
              <a:t>책 활용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en-US" altLang="ko-KR" b="1" dirty="0" smtClean="0"/>
              <a:t>21</a:t>
            </a:r>
            <a:r>
              <a:rPr lang="ko-KR" altLang="en-US" b="1" dirty="0" smtClean="0"/>
              <a:t>세기 우리 아이 혈액형 학습법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김정우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적응력이 뛰어난 실속파 쥐띠 아이 학습법 </a:t>
            </a:r>
            <a:r>
              <a:rPr lang="ko-KR" altLang="en-US" b="1" dirty="0" err="1" smtClean="0"/>
              <a:t>씨리즈</a:t>
            </a:r>
            <a:endParaRPr lang="ko-KR" altLang="en-US" dirty="0" smtClean="0"/>
          </a:p>
          <a:p>
            <a:r>
              <a:rPr lang="ko-KR" altLang="en-US" b="1" dirty="0" smtClean="0"/>
              <a:t>  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이상인</a:t>
            </a:r>
            <a:r>
              <a:rPr lang="en-US" altLang="ko-KR" b="1" dirty="0" smtClean="0"/>
              <a:t>: </a:t>
            </a:r>
            <a:r>
              <a:rPr lang="ko-KR" altLang="en-US" b="1" dirty="0" smtClean="0"/>
              <a:t>국일 미디어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en-US" altLang="ko-KR" b="1" dirty="0" smtClean="0"/>
              <a:t>"</a:t>
            </a:r>
            <a:r>
              <a:rPr lang="ko-KR" altLang="en-US" b="1" dirty="0" smtClean="0"/>
              <a:t>올바른 학습 방법론</a:t>
            </a:r>
            <a:r>
              <a:rPr lang="en-US" altLang="ko-KR" b="1" dirty="0" smtClean="0"/>
              <a:t>"(</a:t>
            </a:r>
            <a:r>
              <a:rPr lang="ko-KR" altLang="en-US" b="1" dirty="0" smtClean="0"/>
              <a:t>현용수 지음</a:t>
            </a:r>
            <a:r>
              <a:rPr lang="en-US" altLang="ko-KR" b="1" dirty="0" smtClean="0"/>
              <a:t>), </a:t>
            </a:r>
            <a:endParaRPr lang="ko-KR" altLang="en-US" dirty="0" smtClean="0"/>
          </a:p>
          <a:p>
            <a:r>
              <a:rPr lang="en-US" altLang="ko-KR" b="1" dirty="0" smtClean="0"/>
              <a:t>"</a:t>
            </a:r>
            <a:r>
              <a:rPr lang="ko-KR" altLang="en-US" b="1" dirty="0" smtClean="0"/>
              <a:t>공부기술</a:t>
            </a:r>
            <a:r>
              <a:rPr lang="en-US" altLang="ko-KR" b="1" dirty="0" smtClean="0"/>
              <a:t>"(</a:t>
            </a:r>
            <a:r>
              <a:rPr lang="ko-KR" altLang="en-US" b="1" dirty="0" smtClean="0"/>
              <a:t>조승연 지음</a:t>
            </a:r>
            <a:r>
              <a:rPr lang="en-US" altLang="ko-KR" b="1" dirty="0" smtClean="0"/>
              <a:t>), </a:t>
            </a:r>
            <a:endParaRPr lang="ko-KR" altLang="en-US" dirty="0" smtClean="0"/>
          </a:p>
          <a:p>
            <a:r>
              <a:rPr lang="en-US" altLang="ko-KR" b="1" dirty="0" smtClean="0"/>
              <a:t>"</a:t>
            </a:r>
            <a:r>
              <a:rPr lang="ko-KR" altLang="en-US" b="1" dirty="0" smtClean="0"/>
              <a:t>민성원의 공부원리</a:t>
            </a:r>
            <a:r>
              <a:rPr lang="en-US" altLang="ko-KR" b="1" dirty="0" smtClean="0"/>
              <a:t>", </a:t>
            </a:r>
            <a:endParaRPr lang="ko-KR" altLang="en-US" dirty="0" smtClean="0"/>
          </a:p>
          <a:p>
            <a:r>
              <a:rPr lang="ko-KR" altLang="en-US" b="1" dirty="0" smtClean="0"/>
              <a:t>자기주도학습지침서인 </a:t>
            </a:r>
            <a:r>
              <a:rPr lang="en-US" altLang="ko-KR" b="1" dirty="0" smtClean="0"/>
              <a:t>"</a:t>
            </a:r>
            <a:r>
              <a:rPr lang="ko-KR" altLang="en-US" b="1" dirty="0" smtClean="0"/>
              <a:t>공부는 전략이다</a:t>
            </a:r>
            <a:r>
              <a:rPr lang="en-US" altLang="ko-KR" b="1" dirty="0" smtClean="0"/>
              <a:t>"</a:t>
            </a:r>
            <a:endParaRPr lang="ko-KR" altLang="en-US" dirty="0" smtClean="0"/>
          </a:p>
          <a:p>
            <a:r>
              <a:rPr lang="en-US" altLang="ko-KR" b="1" dirty="0" smtClean="0"/>
              <a:t>(</a:t>
            </a:r>
            <a:r>
              <a:rPr lang="ko-KR" altLang="en-US" b="1" dirty="0" smtClean="0"/>
              <a:t>송인섭교수 저</a:t>
            </a:r>
            <a:r>
              <a:rPr lang="en-US" altLang="ko-KR" b="1" dirty="0" smtClean="0"/>
              <a:t>), </a:t>
            </a:r>
            <a:endParaRPr lang="ko-KR" altLang="en-US" dirty="0" smtClean="0"/>
          </a:p>
          <a:p>
            <a:r>
              <a:rPr lang="en-US" altLang="ko-KR" b="1" dirty="0" smtClean="0"/>
              <a:t>"</a:t>
            </a:r>
            <a:r>
              <a:rPr lang="ko-KR" altLang="en-US" b="1" dirty="0" smtClean="0"/>
              <a:t>공부 잘하고 싶으면 혼자 해라</a:t>
            </a:r>
            <a:r>
              <a:rPr lang="en-US" altLang="ko-KR" b="1" dirty="0" smtClean="0"/>
              <a:t>"(</a:t>
            </a:r>
            <a:r>
              <a:rPr lang="ko-KR" altLang="en-US" b="1" dirty="0" err="1" smtClean="0"/>
              <a:t>김송은</a:t>
            </a:r>
            <a:r>
              <a:rPr lang="ko-KR" altLang="en-US" b="1" dirty="0" smtClean="0"/>
              <a:t> 지음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en-US" altLang="ko-KR" b="1" dirty="0" smtClean="0"/>
              <a:t>"</a:t>
            </a:r>
            <a:r>
              <a:rPr lang="ko-KR" altLang="en-US" b="1" dirty="0" smtClean="0"/>
              <a:t>공부 잘하고 싶으면 학원부터 그만둬라</a:t>
            </a:r>
            <a:r>
              <a:rPr lang="en-US" altLang="ko-KR" b="1" dirty="0" smtClean="0"/>
              <a:t>"(</a:t>
            </a:r>
            <a:r>
              <a:rPr lang="ko-KR" altLang="en-US" b="1" dirty="0" smtClean="0"/>
              <a:t>이병훈 지음</a:t>
            </a:r>
            <a:r>
              <a:rPr lang="en-US" altLang="ko-KR" b="1" dirty="0" smtClean="0"/>
              <a:t>), </a:t>
            </a:r>
            <a:endParaRPr lang="ko-KR" altLang="en-US" dirty="0" smtClean="0"/>
          </a:p>
          <a:p>
            <a:r>
              <a:rPr lang="en-US" altLang="ko-KR" b="1" dirty="0" smtClean="0"/>
              <a:t>"</a:t>
            </a:r>
            <a:r>
              <a:rPr lang="ko-KR" altLang="en-US" b="1" dirty="0" smtClean="0"/>
              <a:t>이렇게 해야 </a:t>
            </a:r>
            <a:r>
              <a:rPr lang="ko-KR" altLang="en-US" b="1" dirty="0" err="1" smtClean="0"/>
              <a:t>특목고</a:t>
            </a:r>
            <a:r>
              <a:rPr lang="ko-KR" altLang="en-US" b="1" dirty="0" smtClean="0"/>
              <a:t> 갈 수 있다</a:t>
            </a:r>
            <a:r>
              <a:rPr lang="en-US" altLang="ko-KR" b="1" dirty="0" smtClean="0"/>
              <a:t>"(</a:t>
            </a:r>
            <a:r>
              <a:rPr lang="ko-KR" altLang="en-US" b="1" dirty="0" smtClean="0"/>
              <a:t>임성호 지음</a:t>
            </a:r>
            <a:r>
              <a:rPr lang="en-US" altLang="ko-KR" b="1" dirty="0" smtClean="0"/>
              <a:t>), </a:t>
            </a:r>
            <a:endParaRPr lang="ko-KR" altLang="en-US" dirty="0" smtClean="0"/>
          </a:p>
          <a:p>
            <a:r>
              <a:rPr lang="en-US" altLang="ko-KR" b="1" dirty="0" smtClean="0"/>
              <a:t>"</a:t>
            </a:r>
            <a:r>
              <a:rPr lang="ko-KR" altLang="en-US" b="1" dirty="0" smtClean="0"/>
              <a:t>대치동엄마들의 </a:t>
            </a:r>
            <a:r>
              <a:rPr lang="en-US" altLang="ko-KR" b="1" dirty="0" smtClean="0"/>
              <a:t>2008</a:t>
            </a:r>
            <a:r>
              <a:rPr lang="ko-KR" altLang="en-US" b="1" dirty="0" smtClean="0"/>
              <a:t>입시전략</a:t>
            </a:r>
            <a:r>
              <a:rPr lang="en-US" altLang="ko-KR" b="1" dirty="0" smtClean="0"/>
              <a:t>"(</a:t>
            </a:r>
            <a:r>
              <a:rPr lang="ko-KR" altLang="en-US" b="1" dirty="0" smtClean="0"/>
              <a:t>김은실 지음</a:t>
            </a:r>
            <a:r>
              <a:rPr lang="en-US" altLang="ko-KR" b="1" dirty="0" smtClean="0"/>
              <a:t>), </a:t>
            </a:r>
            <a:endParaRPr lang="ko-KR" altLang="en-US" dirty="0" smtClean="0"/>
          </a:p>
          <a:p>
            <a:r>
              <a:rPr lang="en-US" altLang="ko-KR" b="1" dirty="0" smtClean="0"/>
              <a:t>"</a:t>
            </a:r>
            <a:r>
              <a:rPr lang="ko-KR" altLang="en-US" b="1" dirty="0" smtClean="0"/>
              <a:t>전교 </a:t>
            </a:r>
            <a:r>
              <a:rPr lang="en-US" altLang="ko-KR" b="1" dirty="0" smtClean="0"/>
              <a:t>1</a:t>
            </a:r>
            <a:r>
              <a:rPr lang="ko-KR" altLang="en-US" b="1" dirty="0" smtClean="0"/>
              <a:t>등 </a:t>
            </a:r>
            <a:r>
              <a:rPr lang="ko-KR" altLang="en-US" b="1" dirty="0" err="1" smtClean="0"/>
              <a:t>핵심노트법</a:t>
            </a:r>
            <a:r>
              <a:rPr lang="en-US" altLang="ko-KR" b="1" dirty="0" smtClean="0"/>
              <a:t>"(</a:t>
            </a:r>
            <a:r>
              <a:rPr lang="ko-KR" altLang="en-US" b="1" dirty="0" smtClean="0"/>
              <a:t>김은실 저</a:t>
            </a:r>
            <a:r>
              <a:rPr lang="en-US" altLang="ko-KR" b="1" dirty="0" smtClean="0"/>
              <a:t>), </a:t>
            </a:r>
            <a:endParaRPr lang="ko-KR" altLang="en-US" dirty="0" smtClean="0"/>
          </a:p>
          <a:p>
            <a:r>
              <a:rPr lang="en-US" altLang="ko-KR" b="1" dirty="0" smtClean="0"/>
              <a:t>"</a:t>
            </a:r>
            <a:r>
              <a:rPr lang="ko-KR" altLang="en-US" b="1" dirty="0" smtClean="0"/>
              <a:t>집에서 일어난 국영수</a:t>
            </a:r>
            <a:r>
              <a:rPr lang="en-US" altLang="ko-KR" b="1" dirty="0" smtClean="0"/>
              <a:t>00</a:t>
            </a:r>
            <a:r>
              <a:rPr lang="ko-KR" altLang="en-US" b="1" dirty="0" smtClean="0"/>
              <a:t>혁명</a:t>
            </a:r>
            <a:r>
              <a:rPr lang="en-US" altLang="ko-KR" b="1" dirty="0" smtClean="0"/>
              <a:t>"(</a:t>
            </a:r>
            <a:r>
              <a:rPr lang="ko-KR" altLang="en-US" b="1" dirty="0" err="1" smtClean="0"/>
              <a:t>조안호</a:t>
            </a:r>
            <a:r>
              <a:rPr lang="ko-KR" altLang="en-US" b="1" dirty="0" smtClean="0"/>
              <a:t> 지음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중</a:t>
            </a:r>
            <a:r>
              <a:rPr lang="en-US" altLang="ko-KR" b="1" dirty="0" smtClean="0"/>
              <a:t>.</a:t>
            </a:r>
            <a:r>
              <a:rPr lang="ko-KR" altLang="en-US" b="1" dirty="0" smtClean="0"/>
              <a:t>고생을 위한 </a:t>
            </a:r>
            <a:r>
              <a:rPr lang="en-US" altLang="ko-KR" b="1" dirty="0" smtClean="0"/>
              <a:t>5</a:t>
            </a:r>
            <a:r>
              <a:rPr lang="ko-KR" altLang="en-US" b="1" dirty="0" smtClean="0"/>
              <a:t>시간 공부</a:t>
            </a:r>
            <a:r>
              <a:rPr lang="en-US" altLang="ko-KR" b="1" dirty="0" smtClean="0"/>
              <a:t>, 30</a:t>
            </a:r>
            <a:r>
              <a:rPr lang="ko-KR" altLang="en-US" b="1" dirty="0" smtClean="0"/>
              <a:t>분에 끝내기</a:t>
            </a:r>
            <a:endParaRPr lang="ko-KR" altLang="en-US" dirty="0" smtClean="0"/>
          </a:p>
          <a:p>
            <a:r>
              <a:rPr lang="ko-KR" altLang="en-US" b="1" dirty="0" smtClean="0"/>
              <a:t>   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안도 </a:t>
            </a:r>
            <a:r>
              <a:rPr lang="ko-KR" altLang="en-US" b="1" dirty="0" err="1" smtClean="0"/>
              <a:t>사카에</a:t>
            </a:r>
            <a:r>
              <a:rPr lang="ko-KR" altLang="en-US" b="1" dirty="0" smtClean="0"/>
              <a:t> 지음</a:t>
            </a:r>
            <a:r>
              <a:rPr lang="en-US" altLang="ko-KR" b="1" dirty="0" smtClean="0"/>
              <a:t>:</a:t>
            </a:r>
            <a:r>
              <a:rPr lang="ko-KR" altLang="en-US" b="1" dirty="0" err="1" smtClean="0"/>
              <a:t>파라북스</a:t>
            </a:r>
            <a:r>
              <a:rPr lang="en-US" altLang="ko-KR" b="1" dirty="0" smtClean="0"/>
              <a:t>)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400" dirty="0" smtClean="0"/>
              <a:t>자기주도학습법관련 책 및 수학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과학</a:t>
            </a:r>
            <a:r>
              <a:rPr lang="en-US" altLang="ko-KR" sz="2400" dirty="0" smtClean="0"/>
              <a:t>)</a:t>
            </a:r>
            <a:r>
              <a:rPr lang="ko-KR" altLang="en-US" sz="2400" dirty="0" smtClean="0"/>
              <a:t>책 활용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r>
              <a:rPr lang="en-US" altLang="ko-KR" b="1" dirty="0" smtClean="0"/>
              <a:t>&lt;&lt; </a:t>
            </a:r>
            <a:r>
              <a:rPr lang="ko-KR" altLang="en-US" b="1" dirty="0" smtClean="0"/>
              <a:t>수학공부 관련 책 </a:t>
            </a:r>
            <a:r>
              <a:rPr lang="en-US" altLang="ko-KR" b="1" dirty="0" smtClean="0"/>
              <a:t>&gt;&gt; </a:t>
            </a:r>
          </a:p>
          <a:p>
            <a:r>
              <a:rPr lang="ko-KR" altLang="en-US" b="1" dirty="0" smtClean="0"/>
              <a:t>신비로운 수의 역사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조르쥬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이프라</a:t>
            </a:r>
            <a:r>
              <a:rPr lang="en-US" altLang="ko-KR" b="1" dirty="0" smtClean="0"/>
              <a:t>:</a:t>
            </a:r>
            <a:r>
              <a:rPr lang="ko-KR" altLang="en-US" b="1" dirty="0" smtClean="0"/>
              <a:t>예하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수학자가 들려주는 수학이야기 </a:t>
            </a:r>
            <a:r>
              <a:rPr lang="ko-KR" altLang="en-US" b="1" dirty="0" err="1" smtClean="0"/>
              <a:t>씨리즈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b="1" dirty="0" smtClean="0"/>
              <a:t>천재들이 만든 수학퍼즐 </a:t>
            </a:r>
            <a:r>
              <a:rPr lang="ko-KR" altLang="en-US" b="1" dirty="0" err="1" smtClean="0"/>
              <a:t>씨리즈</a:t>
            </a:r>
            <a:endParaRPr lang="ko-KR" altLang="en-US" dirty="0" smtClean="0"/>
          </a:p>
          <a:p>
            <a:r>
              <a:rPr lang="ko-KR" altLang="en-US" b="1" dirty="0" smtClean="0"/>
              <a:t>  </a:t>
            </a:r>
            <a:r>
              <a:rPr lang="en-US" altLang="ko-KR" b="1" dirty="0" smtClean="0"/>
              <a:t>:</a:t>
            </a:r>
            <a:r>
              <a:rPr lang="ko-KR" altLang="en-US" b="1" dirty="0" smtClean="0"/>
              <a:t>영재교육용 주제별학습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본 </a:t>
            </a:r>
            <a:r>
              <a:rPr lang="en-US" altLang="ko-KR" b="1" dirty="0" smtClean="0"/>
              <a:t>25</a:t>
            </a:r>
            <a:r>
              <a:rPr lang="ko-KR" altLang="en-US" b="1" dirty="0" smtClean="0"/>
              <a:t>권</a:t>
            </a:r>
            <a:r>
              <a:rPr lang="en-US" altLang="ko-KR" b="1" dirty="0" smtClean="0"/>
              <a:t>/ </a:t>
            </a:r>
            <a:r>
              <a:rPr lang="ko-KR" altLang="en-US" b="1" dirty="0" smtClean="0"/>
              <a:t>익히기 </a:t>
            </a:r>
            <a:r>
              <a:rPr lang="en-US" altLang="ko-KR" b="1" dirty="0" smtClean="0"/>
              <a:t>25</a:t>
            </a:r>
            <a:r>
              <a:rPr lang="ko-KR" altLang="en-US" b="1" dirty="0" smtClean="0"/>
              <a:t>권</a:t>
            </a:r>
            <a:r>
              <a:rPr lang="en-US" altLang="ko-KR" b="1" dirty="0" smtClean="0"/>
              <a:t>)</a:t>
            </a:r>
            <a:endParaRPr lang="ko-KR" altLang="en-US" dirty="0" smtClean="0"/>
          </a:p>
          <a:p>
            <a:r>
              <a:rPr lang="ko-KR" altLang="en-US" b="1" dirty="0" smtClean="0"/>
              <a:t>      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자음과모음</a:t>
            </a:r>
            <a:r>
              <a:rPr lang="ko-KR" altLang="en-US" b="1" dirty="0" smtClean="0"/>
              <a:t> </a:t>
            </a:r>
            <a:r>
              <a:rPr lang="en-US" altLang="ko-KR" b="1" dirty="0" smtClean="0">
                <a:hlinkClick r:id="rId2"/>
              </a:rPr>
              <a:t>http://www.jamo21.net/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내 아이에게 가르쳐 주고 싶은 수학</a:t>
            </a:r>
            <a:endParaRPr lang="ko-KR" altLang="en-US" dirty="0" smtClean="0"/>
          </a:p>
          <a:p>
            <a:r>
              <a:rPr lang="en-US" altLang="ko-KR" b="1" dirty="0" smtClean="0"/>
              <a:t>(</a:t>
            </a:r>
            <a:r>
              <a:rPr lang="ko-KR" altLang="en-US" b="1" dirty="0" err="1" smtClean="0"/>
              <a:t>구리타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데쓰야</a:t>
            </a:r>
            <a:r>
              <a:rPr lang="en-US" altLang="ko-KR" b="1" dirty="0" smtClean="0"/>
              <a:t>:</a:t>
            </a:r>
            <a:r>
              <a:rPr lang="ko-KR" altLang="en-US" b="1" dirty="0" err="1" smtClean="0"/>
              <a:t>사랑과나무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en-US" altLang="ko-KR" b="1" dirty="0" smtClean="0"/>
              <a:t>y</a:t>
            </a:r>
            <a:r>
              <a:rPr lang="ko-KR" altLang="en-US" b="1" dirty="0" smtClean="0"/>
              <a:t>쌤의 신기한 스펀지 수학교실 </a:t>
            </a:r>
            <a:r>
              <a:rPr lang="en-US" altLang="ko-KR" b="1" dirty="0" smtClean="0"/>
              <a:t>1~5</a:t>
            </a:r>
            <a:r>
              <a:rPr lang="ko-KR" altLang="en-US" b="1" dirty="0" smtClean="0"/>
              <a:t>권</a:t>
            </a:r>
            <a:endParaRPr lang="ko-KR" altLang="en-US" dirty="0" smtClean="0"/>
          </a:p>
          <a:p>
            <a:r>
              <a:rPr lang="en-US" altLang="ko-KR" b="1" dirty="0" smtClean="0"/>
              <a:t>(</a:t>
            </a:r>
            <a:r>
              <a:rPr lang="ko-KR" altLang="en-US" b="1" dirty="0" err="1" smtClean="0"/>
              <a:t>야마우치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다다시</a:t>
            </a:r>
            <a:r>
              <a:rPr lang="en-US" altLang="ko-KR" b="1" dirty="0" smtClean="0"/>
              <a:t>:</a:t>
            </a:r>
            <a:r>
              <a:rPr lang="ko-KR" altLang="en-US" b="1" dirty="0" err="1" smtClean="0"/>
              <a:t>사랑과나무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en-US" altLang="ko-KR" b="1" dirty="0" smtClean="0">
                <a:hlinkClick r:id="rId3"/>
              </a:rPr>
              <a:t>http://cafe.naver.com/coreameet.cafe?iframe_url=/ArticleRead.nhn%3Farticleid=143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생각하는 초등수학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일출봉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초등학교 때 끝내는 중학수학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배수경</a:t>
            </a:r>
            <a:r>
              <a:rPr lang="en-US" altLang="ko-KR" b="1" dirty="0" smtClean="0"/>
              <a:t>:</a:t>
            </a:r>
            <a:r>
              <a:rPr lang="ko-KR" altLang="en-US" b="1" dirty="0" err="1" smtClean="0"/>
              <a:t>북멘토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dirty="0" smtClean="0"/>
              <a:t>  </a:t>
            </a:r>
          </a:p>
          <a:p>
            <a:endParaRPr lang="en-US" altLang="ko-KR" b="1" dirty="0"/>
          </a:p>
        </p:txBody>
      </p:sp>
    </p:spTree>
  </p:cSld>
  <p:clrMapOvr>
    <a:masterClrMapping/>
  </p:clrMapOvr>
</p:sld>
</file>

<file path=ppt/slides/slide2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400" dirty="0" smtClean="0"/>
              <a:t>자기주도학습법관련 책 및 수학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과학</a:t>
            </a:r>
            <a:r>
              <a:rPr lang="en-US" altLang="ko-KR" sz="2400" dirty="0" smtClean="0"/>
              <a:t>)</a:t>
            </a:r>
            <a:r>
              <a:rPr lang="ko-KR" altLang="en-US" sz="2400" dirty="0" smtClean="0"/>
              <a:t>책 활용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ko-KR" altLang="en-US" b="1" dirty="0" smtClean="0"/>
              <a:t>영리한 수학 </a:t>
            </a:r>
            <a:r>
              <a:rPr lang="en-US" altLang="ko-KR" b="1" dirty="0" smtClean="0"/>
              <a:t>1~6</a:t>
            </a:r>
            <a:r>
              <a:rPr lang="ko-KR" altLang="en-US" b="1" dirty="0" smtClean="0"/>
              <a:t>권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b="1" dirty="0" smtClean="0"/>
              <a:t>수학창문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외이즈만</a:t>
            </a:r>
            <a:r>
              <a:rPr lang="ko-KR" altLang="en-US" b="1" dirty="0" smtClean="0"/>
              <a:t> 영재교육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창의력영재교실수학퍼즐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삼성출판사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천재계산트레이닝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삼성출판사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배종수 교수의 </a:t>
            </a:r>
            <a:r>
              <a:rPr lang="en-US" altLang="ko-KR" b="1" dirty="0" smtClean="0"/>
              <a:t>Life-Saving  Elementary Math(G-dam),</a:t>
            </a:r>
            <a:endParaRPr lang="ko-KR" altLang="en-US" dirty="0" smtClean="0"/>
          </a:p>
          <a:p>
            <a:r>
              <a:rPr lang="ko-KR" altLang="en-US" b="1" dirty="0" smtClean="0"/>
              <a:t>탈출</a:t>
            </a:r>
            <a:r>
              <a:rPr lang="en-US" altLang="ko-KR" b="1" dirty="0" smtClean="0"/>
              <a:t>! </a:t>
            </a:r>
            <a:r>
              <a:rPr lang="ko-KR" altLang="en-US" b="1" dirty="0" smtClean="0"/>
              <a:t>수학나라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안 소정 글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묘한 생각 묘한 풀이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이기한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전원문화사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재미 있는 수학여행 </a:t>
            </a:r>
            <a:r>
              <a:rPr lang="en-US" altLang="ko-KR" b="1" dirty="0" smtClean="0"/>
              <a:t>1,2,3(</a:t>
            </a:r>
            <a:r>
              <a:rPr lang="ko-KR" altLang="en-US" b="1" dirty="0" smtClean="0"/>
              <a:t>김용운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김용국</a:t>
            </a:r>
            <a:r>
              <a:rPr lang="en-US" altLang="ko-KR" b="1" dirty="0" smtClean="0"/>
              <a:t>:</a:t>
            </a:r>
            <a:r>
              <a:rPr lang="ko-KR" altLang="en-US" b="1" dirty="0" smtClean="0"/>
              <a:t>김영사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en-US" altLang="ko-KR" b="1" dirty="0" smtClean="0"/>
              <a:t>"</a:t>
            </a:r>
            <a:r>
              <a:rPr lang="ko-KR" altLang="en-US" b="1" dirty="0" smtClean="0"/>
              <a:t>학원 안 가고도 우등생이 될 수 있는</a:t>
            </a:r>
            <a:endParaRPr lang="ko-KR" altLang="en-US" dirty="0" smtClean="0"/>
          </a:p>
          <a:p>
            <a:r>
              <a:rPr lang="ko-KR" altLang="en-US" b="1" dirty="0" smtClean="0"/>
              <a:t> 초등 수학 교과서</a:t>
            </a:r>
            <a:r>
              <a:rPr lang="en-US" altLang="ko-KR" b="1" dirty="0" smtClean="0"/>
              <a:t>":</a:t>
            </a:r>
            <a:endParaRPr lang="ko-KR" altLang="en-US" dirty="0" smtClean="0"/>
          </a:p>
          <a:p>
            <a:r>
              <a:rPr lang="ko-KR" altLang="en-US" b="1" dirty="0" smtClean="0"/>
              <a:t> 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초등 수학을 즐기는 모임</a:t>
            </a:r>
            <a:r>
              <a:rPr lang="en-US" altLang="ko-KR" b="1" dirty="0" smtClean="0"/>
              <a:t>: </a:t>
            </a:r>
            <a:r>
              <a:rPr lang="ko-KR" altLang="en-US" b="1" dirty="0" smtClean="0"/>
              <a:t>베이지 </a:t>
            </a:r>
            <a:r>
              <a:rPr lang="ko-KR" altLang="en-US" b="1" dirty="0" err="1" smtClean="0"/>
              <a:t>북스</a:t>
            </a:r>
            <a:r>
              <a:rPr lang="en-US" altLang="ko-KR" b="1" dirty="0" smtClean="0"/>
              <a:t>),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400" dirty="0" smtClean="0"/>
              <a:t>자기주도학습법관련 책 및 수학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과학</a:t>
            </a:r>
            <a:r>
              <a:rPr lang="en-US" altLang="ko-KR" sz="2400" dirty="0" smtClean="0"/>
              <a:t>)</a:t>
            </a:r>
            <a:r>
              <a:rPr lang="ko-KR" altLang="en-US" sz="2400" dirty="0" smtClean="0"/>
              <a:t>책 활용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ko-KR" altLang="en-US" b="1" dirty="0" smtClean="0"/>
              <a:t>초등학교 때 수학 꽉 잡는 법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이신애</a:t>
            </a:r>
            <a:r>
              <a:rPr lang="en-US" altLang="ko-KR" b="1" dirty="0" smtClean="0"/>
              <a:t>:</a:t>
            </a:r>
            <a:r>
              <a:rPr lang="ko-KR" altLang="en-US" b="1" dirty="0" smtClean="0"/>
              <a:t>랜덤하우스</a:t>
            </a:r>
            <a:r>
              <a:rPr lang="en-US" altLang="ko-KR" b="1" dirty="0" smtClean="0"/>
              <a:t>), </a:t>
            </a:r>
            <a:endParaRPr lang="ko-KR" altLang="en-US" dirty="0" smtClean="0"/>
          </a:p>
          <a:p>
            <a:r>
              <a:rPr lang="ko-KR" altLang="en-US" b="1" dirty="0" smtClean="0"/>
              <a:t>수학공부 잘하는 스타일은 따로 있다</a:t>
            </a:r>
            <a:endParaRPr lang="ko-KR" altLang="en-US" dirty="0" smtClean="0"/>
          </a:p>
          <a:p>
            <a:r>
              <a:rPr lang="ko-KR" altLang="en-US" b="1" dirty="0" smtClean="0"/>
              <a:t>    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고봉익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엄연옥 공저</a:t>
            </a:r>
            <a:r>
              <a:rPr lang="en-US" altLang="ko-KR" b="1" dirty="0" smtClean="0"/>
              <a:t>: (</a:t>
            </a:r>
            <a:r>
              <a:rPr lang="ko-KR" altLang="en-US" b="1" dirty="0" smtClean="0"/>
              <a:t>주</a:t>
            </a:r>
            <a:r>
              <a:rPr lang="en-US" altLang="ko-KR" b="1" dirty="0" smtClean="0"/>
              <a:t>) </a:t>
            </a:r>
            <a:r>
              <a:rPr lang="ko-KR" altLang="en-US" b="1" dirty="0" smtClean="0"/>
              <a:t>케이스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수학용어사전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재능교육연구소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개념 잡는 초등수학 사전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강미선</a:t>
            </a:r>
            <a:r>
              <a:rPr lang="en-US" altLang="ko-KR" b="1" dirty="0" smtClean="0"/>
              <a:t>:</a:t>
            </a:r>
            <a:r>
              <a:rPr lang="ko-KR" altLang="en-US" b="1" dirty="0" err="1" smtClean="0"/>
              <a:t>주니어김영사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중학생을 위한 수학공식 활용사전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장지경</a:t>
            </a:r>
            <a:r>
              <a:rPr lang="en-US" altLang="ko-KR" b="1" dirty="0" smtClean="0"/>
              <a:t>:</a:t>
            </a:r>
            <a:r>
              <a:rPr lang="ko-KR" altLang="en-US" b="1" dirty="0" smtClean="0"/>
              <a:t>신원문화사</a:t>
            </a:r>
            <a:r>
              <a:rPr lang="en-US" altLang="ko-KR" b="1" dirty="0" smtClean="0"/>
              <a:t>),]</a:t>
            </a:r>
            <a:endParaRPr lang="ko-KR" altLang="en-US" dirty="0" smtClean="0"/>
          </a:p>
          <a:p>
            <a:r>
              <a:rPr lang="en-US" altLang="ko-KR" b="1" dirty="0" smtClean="0"/>
              <a:t>7-</a:t>
            </a:r>
            <a:r>
              <a:rPr lang="ko-KR" altLang="en-US" b="1" dirty="0" smtClean="0"/>
              <a:t>가</a:t>
            </a:r>
            <a:r>
              <a:rPr lang="en-US" altLang="ko-KR" b="1" dirty="0" smtClean="0"/>
              <a:t>~9-</a:t>
            </a:r>
            <a:r>
              <a:rPr lang="ko-KR" altLang="en-US" b="1" dirty="0" smtClean="0"/>
              <a:t>나 꼭 틀리는 수학문제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디딤돌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en-US" altLang="ko-KR" b="1" dirty="0" smtClean="0"/>
              <a:t>8</a:t>
            </a:r>
            <a:r>
              <a:rPr lang="ko-KR" altLang="en-US" b="1" dirty="0" smtClean="0"/>
              <a:t>차 중</a:t>
            </a:r>
            <a:r>
              <a:rPr lang="en-US" altLang="ko-KR" b="1" dirty="0" smtClean="0"/>
              <a:t>1~3</a:t>
            </a:r>
            <a:r>
              <a:rPr lang="ko-KR" altLang="en-US" b="1" dirty="0" smtClean="0"/>
              <a:t>수학 쉽게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빠르게 </a:t>
            </a:r>
            <a:endParaRPr lang="ko-KR" altLang="en-US" dirty="0" smtClean="0"/>
          </a:p>
          <a:p>
            <a:r>
              <a:rPr lang="en-US" altLang="ko-KR" b="1" dirty="0" smtClean="0"/>
              <a:t>10</a:t>
            </a:r>
            <a:r>
              <a:rPr lang="ko-KR" altLang="en-US" b="1" dirty="0" smtClean="0"/>
              <a:t>주 </a:t>
            </a:r>
            <a:r>
              <a:rPr lang="ko-KR" altLang="en-US" b="1" dirty="0" err="1" smtClean="0"/>
              <a:t>선학습교재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꿀꺽수학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오명식</a:t>
            </a:r>
            <a:r>
              <a:rPr lang="en-US" altLang="ko-KR" b="1" dirty="0" smtClean="0"/>
              <a:t>:</a:t>
            </a:r>
            <a:r>
              <a:rPr lang="ko-KR" altLang="en-US" b="1" dirty="0" smtClean="0"/>
              <a:t>수학은 국력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err="1" smtClean="0"/>
              <a:t>형상기억수학공식집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중교교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씨리즈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나비수학</a:t>
            </a:r>
            <a:r>
              <a:rPr lang="en-US" altLang="ko-KR" b="1" dirty="0" smtClean="0"/>
              <a:t>:</a:t>
            </a:r>
            <a:r>
              <a:rPr lang="ko-KR" altLang="en-US" b="1" dirty="0" smtClean="0"/>
              <a:t>수경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en-US" altLang="ko-KR" b="1" dirty="0" smtClean="0"/>
              <a:t>7</a:t>
            </a:r>
            <a:r>
              <a:rPr lang="ko-KR" altLang="en-US" b="1" dirty="0" smtClean="0"/>
              <a:t>차 </a:t>
            </a:r>
            <a:r>
              <a:rPr lang="ko-KR" altLang="en-US" b="1" dirty="0" err="1" smtClean="0"/>
              <a:t>교학</a:t>
            </a:r>
            <a:r>
              <a:rPr lang="ko-KR" altLang="en-US" b="1" dirty="0" smtClean="0"/>
              <a:t> 수학공식 활용 사전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교학사</a:t>
            </a:r>
            <a:r>
              <a:rPr lang="en-US" altLang="ko-KR" b="1" dirty="0" smtClean="0"/>
              <a:t>),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400" dirty="0" smtClean="0"/>
              <a:t>자기주도학습법관련 책 및 수학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과학</a:t>
            </a:r>
            <a:r>
              <a:rPr lang="en-US" altLang="ko-KR" sz="2400" dirty="0" smtClean="0"/>
              <a:t>)</a:t>
            </a:r>
            <a:r>
              <a:rPr lang="ko-KR" altLang="en-US" sz="2400" dirty="0" smtClean="0"/>
              <a:t>책 활용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ko-KR" altLang="en-US" b="1" dirty="0" smtClean="0"/>
              <a:t>수학용어집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대한수학회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: </a:t>
            </a:r>
            <a:r>
              <a:rPr lang="ko-KR" altLang="en-US" b="1" dirty="0" err="1" smtClean="0"/>
              <a:t>청문각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어린이를 위한 </a:t>
            </a:r>
            <a:r>
              <a:rPr lang="ko-KR" altLang="en-US" b="1" dirty="0" err="1" smtClean="0"/>
              <a:t>멘사</a:t>
            </a:r>
            <a:r>
              <a:rPr lang="ko-KR" altLang="en-US" b="1" dirty="0" smtClean="0"/>
              <a:t> 수학게임</a:t>
            </a:r>
            <a:endParaRPr lang="ko-KR" altLang="en-US" dirty="0" smtClean="0"/>
          </a:p>
          <a:p>
            <a:r>
              <a:rPr lang="ko-KR" altLang="en-US" b="1" dirty="0" smtClean="0"/>
              <a:t>   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헤롤드</a:t>
            </a:r>
            <a:r>
              <a:rPr lang="ko-KR" altLang="en-US" b="1" dirty="0" smtClean="0"/>
              <a:t> 게일</a:t>
            </a:r>
            <a:r>
              <a:rPr lang="en-US" altLang="ko-KR" b="1" dirty="0" smtClean="0"/>
              <a:t>,</a:t>
            </a:r>
            <a:r>
              <a:rPr lang="ko-KR" altLang="en-US" b="1" dirty="0" err="1" smtClean="0"/>
              <a:t>케롤린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스킷</a:t>
            </a:r>
            <a:r>
              <a:rPr lang="en-US" altLang="ko-KR" b="1" dirty="0" smtClean="0"/>
              <a:t>:</a:t>
            </a:r>
            <a:r>
              <a:rPr lang="ko-KR" altLang="en-US" b="1" dirty="0" err="1" smtClean="0"/>
              <a:t>청림출판</a:t>
            </a:r>
            <a:r>
              <a:rPr lang="en-US" altLang="ko-KR" b="1" dirty="0" smtClean="0"/>
              <a:t>)</a:t>
            </a:r>
            <a:endParaRPr lang="ko-KR" altLang="en-US" dirty="0" smtClean="0"/>
          </a:p>
          <a:p>
            <a:r>
              <a:rPr lang="ko-KR" altLang="en-US" b="1" dirty="0" smtClean="0"/>
              <a:t>  ** </a:t>
            </a:r>
            <a:r>
              <a:rPr lang="ko-KR" altLang="en-US" b="1" dirty="0" err="1" smtClean="0"/>
              <a:t>한국멘사</a:t>
            </a:r>
            <a:r>
              <a:rPr lang="en-US" altLang="ko-KR" b="1" dirty="0" smtClean="0"/>
              <a:t>(</a:t>
            </a:r>
            <a:r>
              <a:rPr lang="en-US" altLang="ko-KR" b="1" dirty="0" smtClean="0">
                <a:hlinkClick r:id="rId2"/>
              </a:rPr>
              <a:t>http://www.mensakorea.org/),</a:t>
            </a:r>
            <a:endParaRPr lang="ko-KR" altLang="en-US" dirty="0" smtClean="0"/>
          </a:p>
          <a:p>
            <a:r>
              <a:rPr lang="ko-KR" altLang="en-US" b="1" dirty="0" smtClean="0"/>
              <a:t>            </a:t>
            </a:r>
            <a:r>
              <a:rPr lang="ko-KR" altLang="en-US" b="1" dirty="0" err="1" smtClean="0"/>
              <a:t>멘사</a:t>
            </a:r>
            <a:r>
              <a:rPr lang="en-US" altLang="ko-KR" b="1" dirty="0" smtClean="0"/>
              <a:t>(</a:t>
            </a:r>
            <a:r>
              <a:rPr lang="en-US" altLang="ko-KR" b="1" dirty="0" smtClean="0">
                <a:hlinkClick r:id="rId3"/>
              </a:rPr>
              <a:t>http://www.mensa.org/</a:t>
            </a:r>
            <a:r>
              <a:rPr lang="en-US" altLang="ko-KR" b="1" dirty="0" smtClean="0"/>
              <a:t>)</a:t>
            </a:r>
            <a:endParaRPr lang="ko-KR" altLang="en-US" dirty="0" smtClean="0"/>
          </a:p>
          <a:p>
            <a:r>
              <a:rPr lang="en-US" altLang="ko-KR" b="1" dirty="0" smtClean="0"/>
              <a:t>"</a:t>
            </a:r>
            <a:r>
              <a:rPr lang="ko-KR" altLang="en-US" b="1" dirty="0" smtClean="0"/>
              <a:t>아이의 평생을 생각한다면 수학 논술이 답이다</a:t>
            </a:r>
            <a:r>
              <a:rPr lang="en-US" altLang="ko-KR" b="1" dirty="0" smtClean="0"/>
              <a:t>"</a:t>
            </a:r>
            <a:endParaRPr lang="ko-KR" altLang="en-US" dirty="0" smtClean="0"/>
          </a:p>
          <a:p>
            <a:r>
              <a:rPr lang="ko-KR" altLang="en-US" b="1" dirty="0" smtClean="0"/>
              <a:t> 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김은실 저</a:t>
            </a:r>
            <a:r>
              <a:rPr lang="en-US" altLang="ko-KR" b="1" dirty="0" smtClean="0"/>
              <a:t>,</a:t>
            </a:r>
            <a:r>
              <a:rPr lang="ko-KR" altLang="en-US" b="1" dirty="0" err="1" smtClean="0"/>
              <a:t>주니어김영사</a:t>
            </a:r>
            <a:r>
              <a:rPr lang="en-US" altLang="ko-KR" b="1" dirty="0" smtClean="0"/>
              <a:t>)</a:t>
            </a:r>
            <a:endParaRPr lang="ko-KR" altLang="en-US" dirty="0" smtClean="0"/>
          </a:p>
          <a:p>
            <a:r>
              <a:rPr lang="ko-KR" altLang="en-US" b="1" dirty="0" smtClean="0"/>
              <a:t> </a:t>
            </a:r>
            <a:r>
              <a:rPr lang="en-US" altLang="ko-KR" b="1" dirty="0" smtClean="0"/>
              <a:t>(</a:t>
            </a:r>
            <a:r>
              <a:rPr lang="en-US" altLang="ko-KR" b="1" dirty="0" smtClean="0">
                <a:hlinkClick r:id="rId4"/>
              </a:rPr>
              <a:t>http://book.naver.com/bookdb/book_detail.php?bid=2619094</a:t>
            </a:r>
            <a:r>
              <a:rPr lang="en-US" altLang="ko-KR" b="1" dirty="0" smtClean="0"/>
              <a:t>), </a:t>
            </a:r>
            <a:endParaRPr lang="ko-KR" altLang="en-US" dirty="0" smtClean="0"/>
          </a:p>
          <a:p>
            <a:r>
              <a:rPr lang="ko-KR" altLang="en-US" b="1" dirty="0" smtClean="0"/>
              <a:t>기적을 만드는 </a:t>
            </a:r>
            <a:r>
              <a:rPr lang="en-US" altLang="ko-KR" b="1" dirty="0" smtClean="0"/>
              <a:t>10</a:t>
            </a:r>
            <a:r>
              <a:rPr lang="ko-KR" altLang="en-US" b="1" dirty="0" smtClean="0"/>
              <a:t>분 수학논술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류강은</a:t>
            </a:r>
            <a:r>
              <a:rPr lang="ko-KR" altLang="en-US" b="1" dirty="0" smtClean="0"/>
              <a:t> 저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머리가 좋아지는 인도수학</a:t>
            </a:r>
            <a:endParaRPr lang="ko-KR" altLang="en-US" dirty="0" smtClean="0"/>
          </a:p>
          <a:p>
            <a:r>
              <a:rPr lang="en-US" altLang="ko-KR" b="1" dirty="0" smtClean="0"/>
              <a:t>(</a:t>
            </a:r>
            <a:r>
              <a:rPr lang="ko-KR" altLang="en-US" b="1" dirty="0" err="1" smtClean="0"/>
              <a:t>인도베다수학연구회</a:t>
            </a:r>
            <a:r>
              <a:rPr lang="ko-KR" altLang="en-US" b="1" dirty="0" smtClean="0"/>
              <a:t> 지음</a:t>
            </a:r>
            <a:r>
              <a:rPr lang="en-US" altLang="ko-KR" b="1" dirty="0" smtClean="0"/>
              <a:t>:</a:t>
            </a:r>
            <a:r>
              <a:rPr lang="ko-KR" altLang="en-US" b="1" dirty="0" err="1" smtClean="0"/>
              <a:t>황매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err="1" smtClean="0"/>
              <a:t>매일매일두뇌트레이닝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인도베다수학</a:t>
            </a:r>
            <a:endParaRPr lang="ko-KR" altLang="en-US" dirty="0" smtClean="0"/>
          </a:p>
          <a:p>
            <a:r>
              <a:rPr lang="en-US" altLang="ko-KR" b="1" dirty="0" smtClean="0"/>
              <a:t>(</a:t>
            </a:r>
            <a:r>
              <a:rPr lang="ko-KR" altLang="en-US" b="1" dirty="0" smtClean="0"/>
              <a:t>손호성 저</a:t>
            </a:r>
            <a:r>
              <a:rPr lang="en-US" altLang="ko-KR" b="1" dirty="0" smtClean="0"/>
              <a:t>:</a:t>
            </a:r>
            <a:r>
              <a:rPr lang="ko-KR" altLang="en-US" b="1" dirty="0" err="1" smtClean="0"/>
              <a:t>아르고나인</a:t>
            </a:r>
            <a:r>
              <a:rPr lang="en-US" altLang="ko-KR" b="1" dirty="0" smtClean="0"/>
              <a:t>),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sz="2400" dirty="0" smtClean="0"/>
              <a:t>16</a:t>
            </a:r>
            <a:r>
              <a:rPr lang="ko-KR" altLang="en-US" sz="2400" dirty="0" err="1" smtClean="0"/>
              <a:t>년간공부달인</a:t>
            </a:r>
            <a:r>
              <a:rPr lang="en-US" altLang="ko-KR" sz="2400" dirty="0" smtClean="0"/>
              <a:t>~</a:t>
            </a:r>
            <a:r>
              <a:rPr lang="ko-KR" altLang="en-US" sz="2400" dirty="0" smtClean="0"/>
              <a:t>수학 자기주도학습조사양식 및 방법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ko-KR" altLang="en-US" dirty="0" smtClean="0"/>
              <a:t>그리고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노트 후 활동이 가장 중요해요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첫째로</a:t>
            </a:r>
            <a:r>
              <a:rPr lang="en-US" altLang="ko-KR" dirty="0" smtClean="0"/>
              <a:t>, </a:t>
            </a:r>
            <a:r>
              <a:rPr lang="ko-KR" altLang="en-US" smtClean="0"/>
              <a:t>깜빡 했을 </a:t>
            </a:r>
            <a:r>
              <a:rPr lang="ko-KR" altLang="en-US" dirty="0" smtClean="0"/>
              <a:t>때에  </a:t>
            </a:r>
            <a:r>
              <a:rPr lang="en-US" altLang="ko-KR" dirty="0" smtClean="0"/>
              <a:t>3~5</a:t>
            </a:r>
            <a:r>
              <a:rPr lang="ko-KR" altLang="en-US" dirty="0" smtClean="0"/>
              <a:t>회 정도</a:t>
            </a:r>
            <a:r>
              <a:rPr lang="en-US" altLang="ko-KR" dirty="0" smtClean="0"/>
              <a:t>, </a:t>
            </a:r>
            <a:r>
              <a:rPr lang="ko-KR" altLang="en-US" dirty="0" smtClean="0"/>
              <a:t>또한 내가 안다고 느낄 때에도  한두 번 더 복습합니다</a:t>
            </a:r>
            <a:r>
              <a:rPr lang="en-US" altLang="ko-KR" dirty="0" smtClean="0"/>
              <a:t>.  </a:t>
            </a:r>
          </a:p>
          <a:p>
            <a:r>
              <a:rPr lang="ko-KR" altLang="en-US" dirty="0" smtClean="0"/>
              <a:t>둘째로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알게 된 내용을 서술로 표현하는 문제를 풀어보고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풀이과정에 담긴 유기적 핵심개념들의 흐름을 </a:t>
            </a:r>
            <a:endParaRPr lang="en-US" altLang="ko-KR" dirty="0" smtClean="0"/>
          </a:p>
          <a:p>
            <a:r>
              <a:rPr lang="ko-KR" altLang="en-US" dirty="0" smtClean="0"/>
              <a:t>살펴보고 익힙니다</a:t>
            </a:r>
            <a:r>
              <a:rPr lang="en-US" altLang="ko-KR" dirty="0" smtClean="0"/>
              <a:t>.(</a:t>
            </a:r>
            <a:r>
              <a:rPr lang="ko-KR" altLang="en-US" dirty="0" smtClean="0"/>
              <a:t>논리적 근거를 제시하여 저작</a:t>
            </a:r>
            <a:r>
              <a:rPr lang="en-US" altLang="ko-KR" dirty="0" smtClean="0"/>
              <a:t>,</a:t>
            </a:r>
            <a:r>
              <a:rPr lang="ko-KR" altLang="en-US" dirty="0" smtClean="0"/>
              <a:t>소화</a:t>
            </a:r>
            <a:r>
              <a:rPr lang="en-US" altLang="ko-KR" dirty="0" smtClean="0"/>
              <a:t>,</a:t>
            </a:r>
            <a:r>
              <a:rPr lang="ko-KR" altLang="en-US" dirty="0" smtClean="0"/>
              <a:t>섭취</a:t>
            </a:r>
            <a:r>
              <a:rPr lang="en-US" altLang="ko-KR" dirty="0" smtClean="0"/>
              <a:t>) </a:t>
            </a:r>
          </a:p>
          <a:p>
            <a:r>
              <a:rPr lang="ko-KR" altLang="en-US" dirty="0" smtClean="0"/>
              <a:t>셋째로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개념과 원리 등은 다른 사람 앞에서 또는 개인적으로 자신의 말로 표현하거나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생각하고 또 생각하므로 머리와 가슴 속에 각인되어 </a:t>
            </a:r>
          </a:p>
          <a:p>
            <a:r>
              <a:rPr lang="en-US" altLang="ko-KR" dirty="0" smtClean="0"/>
              <a:t>1</a:t>
            </a:r>
            <a:r>
              <a:rPr lang="ko-KR" altLang="en-US" dirty="0" smtClean="0"/>
              <a:t>인칭 전지적 작가처럼  말하는 훈련과 연습을 합니다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(</a:t>
            </a:r>
            <a:r>
              <a:rPr lang="ko-KR" altLang="en-US" dirty="0" smtClean="0"/>
              <a:t>구술훈련</a:t>
            </a:r>
            <a:r>
              <a:rPr lang="en-US" altLang="ko-KR" dirty="0" smtClean="0"/>
              <a:t>)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400" dirty="0" smtClean="0"/>
              <a:t>자기주도학습법관련 책 및 수학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과학</a:t>
            </a:r>
            <a:r>
              <a:rPr lang="en-US" altLang="ko-KR" sz="2400" dirty="0" smtClean="0"/>
              <a:t>)</a:t>
            </a:r>
            <a:r>
              <a:rPr lang="ko-KR" altLang="en-US" sz="2400" dirty="0" smtClean="0"/>
              <a:t>책 활용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ko-KR" altLang="en-US" b="1" dirty="0" err="1" smtClean="0"/>
              <a:t>꼼수학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박남규 지음</a:t>
            </a:r>
            <a:r>
              <a:rPr lang="en-US" altLang="ko-KR" b="1" dirty="0" smtClean="0"/>
              <a:t>:</a:t>
            </a:r>
            <a:r>
              <a:rPr lang="ko-KR" altLang="en-US" b="1" dirty="0" err="1" smtClean="0"/>
              <a:t>문운당</a:t>
            </a:r>
            <a:r>
              <a:rPr lang="ko-KR" altLang="en-US" b="1" dirty="0" smtClean="0"/>
              <a:t> </a:t>
            </a:r>
            <a:endParaRPr lang="ko-KR" altLang="en-US" dirty="0" smtClean="0"/>
          </a:p>
          <a:p>
            <a:r>
              <a:rPr lang="en-US" altLang="ko-KR" b="1" dirty="0" smtClean="0">
                <a:hlinkClick r:id="rId2"/>
              </a:rPr>
              <a:t>http://book.naver.com/bookdb/book_detail.php?bid=4640624</a:t>
            </a:r>
            <a:r>
              <a:rPr lang="ko-KR" altLang="en-US" b="1" dirty="0" smtClean="0"/>
              <a:t> 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생활 속 수학의 기적</a:t>
            </a:r>
            <a:endParaRPr lang="ko-KR" altLang="en-US" dirty="0" smtClean="0"/>
          </a:p>
          <a:p>
            <a:r>
              <a:rPr lang="en-US" altLang="ko-KR" b="1" dirty="0" smtClean="0"/>
              <a:t>(</a:t>
            </a:r>
            <a:r>
              <a:rPr lang="ko-KR" altLang="en-US" b="1" dirty="0" err="1" smtClean="0"/>
              <a:t>알브레히트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보이텔슈프라허</a:t>
            </a:r>
            <a:r>
              <a:rPr lang="en-US" altLang="ko-KR" b="1" dirty="0" smtClean="0"/>
              <a:t>:</a:t>
            </a:r>
            <a:r>
              <a:rPr lang="ko-KR" altLang="en-US" b="1" dirty="0" smtClean="0"/>
              <a:t>황소자리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en-US" altLang="ko-KR" b="1" dirty="0" smtClean="0"/>
              <a:t>"3</a:t>
            </a:r>
            <a:r>
              <a:rPr lang="ko-KR" altLang="en-US" b="1" dirty="0" smtClean="0"/>
              <a:t>일만에 읽는 수학의 원리</a:t>
            </a:r>
            <a:endParaRPr lang="ko-KR" altLang="en-US" dirty="0" smtClean="0"/>
          </a:p>
          <a:p>
            <a:r>
              <a:rPr lang="en-US" altLang="ko-KR" b="1" dirty="0" smtClean="0"/>
              <a:t>(</a:t>
            </a:r>
            <a:r>
              <a:rPr lang="ko-KR" altLang="en-US" b="1" dirty="0" err="1" smtClean="0"/>
              <a:t>고바야시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미치마사</a:t>
            </a:r>
            <a:r>
              <a:rPr lang="ko-KR" altLang="en-US" b="1" dirty="0" smtClean="0"/>
              <a:t> 지음</a:t>
            </a:r>
            <a:r>
              <a:rPr lang="en-US" altLang="ko-KR" b="1" dirty="0" smtClean="0"/>
              <a:t>) </a:t>
            </a:r>
            <a:endParaRPr lang="ko-KR" altLang="en-US" dirty="0" smtClean="0"/>
          </a:p>
          <a:p>
            <a:r>
              <a:rPr lang="ko-KR" altLang="en-US" b="1" dirty="0" smtClean="0"/>
              <a:t>  </a:t>
            </a:r>
            <a:r>
              <a:rPr lang="en-US" altLang="ko-KR" b="1" dirty="0" smtClean="0"/>
              <a:t>@@@ </a:t>
            </a:r>
            <a:r>
              <a:rPr lang="ko-KR" altLang="en-US" b="1" dirty="0" smtClean="0"/>
              <a:t>그 외 </a:t>
            </a:r>
            <a:r>
              <a:rPr lang="en-US" altLang="ko-KR" b="1" dirty="0" smtClean="0"/>
              <a:t>2001~2003</a:t>
            </a:r>
            <a:r>
              <a:rPr lang="ko-KR" altLang="en-US" b="1" dirty="0" smtClean="0"/>
              <a:t>년 일본인 집중 저작한</a:t>
            </a:r>
            <a:endParaRPr lang="ko-KR" altLang="en-US" dirty="0" smtClean="0"/>
          </a:p>
          <a:p>
            <a:r>
              <a:rPr lang="ko-KR" altLang="en-US" b="1" dirty="0" smtClean="0"/>
              <a:t>          영재교육용 </a:t>
            </a:r>
            <a:r>
              <a:rPr lang="ko-KR" altLang="en-US" b="1" dirty="0" err="1" smtClean="0"/>
              <a:t>묶음별</a:t>
            </a:r>
            <a:r>
              <a:rPr lang="ko-KR" altLang="en-US" b="1" dirty="0" smtClean="0"/>
              <a:t> 주제별로</a:t>
            </a:r>
            <a:endParaRPr lang="ko-KR" altLang="en-US" dirty="0" smtClean="0"/>
          </a:p>
          <a:p>
            <a:r>
              <a:rPr lang="ko-KR" altLang="en-US" b="1" dirty="0" smtClean="0"/>
              <a:t>          교재 </a:t>
            </a:r>
            <a:r>
              <a:rPr lang="ko-KR" altLang="en-US" b="1" dirty="0" err="1" smtClean="0"/>
              <a:t>씨리즈</a:t>
            </a:r>
            <a:r>
              <a:rPr lang="ko-KR" altLang="en-US" b="1" dirty="0" smtClean="0"/>
              <a:t> 유익 </a:t>
            </a:r>
            <a:endParaRPr lang="ko-KR" altLang="en-US" b="1" dirty="0"/>
          </a:p>
        </p:txBody>
      </p:sp>
    </p:spTree>
  </p:cSld>
  <p:clrMapOvr>
    <a:masterClrMapping/>
  </p:clrMapOvr>
</p:sld>
</file>

<file path=ppt/slides/slide2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400" dirty="0" smtClean="0"/>
              <a:t>자기주도학습법관련 책 및 수학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과학</a:t>
            </a:r>
            <a:r>
              <a:rPr lang="en-US" altLang="ko-KR" sz="2400" dirty="0" smtClean="0"/>
              <a:t>)</a:t>
            </a:r>
            <a:r>
              <a:rPr lang="ko-KR" altLang="en-US" sz="2400" dirty="0" smtClean="0"/>
              <a:t>책 활용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en-US" altLang="ko-KR" b="1" dirty="0" smtClean="0"/>
              <a:t>"</a:t>
            </a:r>
            <a:r>
              <a:rPr lang="ko-KR" altLang="en-US" b="1" dirty="0" smtClean="0"/>
              <a:t>수학 잘하는 초등학생들의 </a:t>
            </a:r>
            <a:r>
              <a:rPr lang="en-US" altLang="ko-KR" b="1" dirty="0" smtClean="0"/>
              <a:t>77</a:t>
            </a:r>
            <a:r>
              <a:rPr lang="ko-KR" altLang="en-US" b="1" dirty="0" smtClean="0"/>
              <a:t>가지 비법</a:t>
            </a:r>
            <a:r>
              <a:rPr lang="en-US" altLang="ko-KR" b="1" dirty="0" smtClean="0"/>
              <a:t>", </a:t>
            </a:r>
            <a:endParaRPr lang="ko-KR" altLang="en-US" dirty="0" smtClean="0"/>
          </a:p>
          <a:p>
            <a:r>
              <a:rPr lang="ko-KR" altLang="en-US" b="1" dirty="0" smtClean="0"/>
              <a:t>수학올림피아드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대한수학회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경시대회 수학 길잡이</a:t>
            </a:r>
            <a:r>
              <a:rPr lang="en-US" altLang="ko-KR" b="1" dirty="0" smtClean="0"/>
              <a:t>", "</a:t>
            </a:r>
            <a:r>
              <a:rPr lang="ko-KR" altLang="en-US" b="1" dirty="0" smtClean="0"/>
              <a:t>올림피아드 수학의 지름길</a:t>
            </a:r>
            <a:r>
              <a:rPr lang="en-US" altLang="ko-KR" b="1" dirty="0" smtClean="0"/>
              <a:t>"</a:t>
            </a:r>
            <a:endParaRPr lang="ko-KR" altLang="en-US" dirty="0" smtClean="0"/>
          </a:p>
          <a:p>
            <a:r>
              <a:rPr lang="ko-KR" altLang="en-US" b="1" dirty="0" smtClean="0"/>
              <a:t>   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정 수일 지음</a:t>
            </a:r>
            <a:r>
              <a:rPr lang="en-US" altLang="ko-KR" b="1" dirty="0" smtClean="0"/>
              <a:t>)  </a:t>
            </a:r>
            <a:endParaRPr lang="ko-KR" altLang="en-US" dirty="0" smtClean="0"/>
          </a:p>
          <a:p>
            <a:r>
              <a:rPr lang="ko-KR" altLang="en-US" b="1" dirty="0" smtClean="0"/>
              <a:t>초</a:t>
            </a:r>
            <a:r>
              <a:rPr lang="en-US" altLang="ko-KR" b="1" dirty="0" smtClean="0"/>
              <a:t>2.3</a:t>
            </a:r>
            <a:r>
              <a:rPr lang="ko-KR" altLang="en-US" b="1" dirty="0" smtClean="0"/>
              <a:t>학년용 </a:t>
            </a:r>
            <a:r>
              <a:rPr lang="en-US" altLang="ko-KR" b="1" dirty="0" smtClean="0"/>
              <a:t>"</a:t>
            </a:r>
            <a:r>
              <a:rPr lang="ko-KR" altLang="en-US" b="1" dirty="0" smtClean="0"/>
              <a:t>생각이 통하는 수학</a:t>
            </a:r>
            <a:r>
              <a:rPr lang="en-US" altLang="ko-KR" b="1" dirty="0" smtClean="0"/>
              <a:t>" / </a:t>
            </a:r>
            <a:endParaRPr lang="ko-KR" altLang="en-US" dirty="0" smtClean="0"/>
          </a:p>
          <a:p>
            <a:r>
              <a:rPr lang="ko-KR" altLang="en-US" b="1" dirty="0" smtClean="0"/>
              <a:t>     </a:t>
            </a:r>
            <a:r>
              <a:rPr lang="en-US" altLang="ko-KR" b="1" dirty="0" smtClean="0"/>
              <a:t>"</a:t>
            </a:r>
            <a:r>
              <a:rPr lang="ko-KR" altLang="en-US" b="1" dirty="0" smtClean="0"/>
              <a:t>수학이 궁금할 때 피타고라스에게 물어 봐</a:t>
            </a:r>
            <a:r>
              <a:rPr lang="en-US" altLang="ko-KR" b="1" dirty="0" smtClean="0"/>
              <a:t>",  </a:t>
            </a:r>
            <a:endParaRPr lang="ko-KR" altLang="en-US" dirty="0" smtClean="0"/>
          </a:p>
          <a:p>
            <a:r>
              <a:rPr lang="ko-KR" altLang="en-US" b="1" dirty="0" smtClean="0"/>
              <a:t>초</a:t>
            </a:r>
            <a:r>
              <a:rPr lang="en-US" altLang="ko-KR" b="1" dirty="0" smtClean="0"/>
              <a:t>4,5</a:t>
            </a:r>
            <a:r>
              <a:rPr lang="ko-KR" altLang="en-US" b="1" dirty="0" smtClean="0"/>
              <a:t>학년용 </a:t>
            </a:r>
            <a:r>
              <a:rPr lang="en-US" altLang="ko-KR" b="1" dirty="0" smtClean="0"/>
              <a:t>"</a:t>
            </a:r>
            <a:r>
              <a:rPr lang="ko-KR" altLang="en-US" b="1" dirty="0" smtClean="0"/>
              <a:t>아무도 풀지 못한 문제</a:t>
            </a:r>
            <a:r>
              <a:rPr lang="en-US" altLang="ko-KR" b="1" dirty="0" smtClean="0"/>
              <a:t>"(</a:t>
            </a:r>
            <a:r>
              <a:rPr lang="ko-KR" altLang="en-US" b="1" dirty="0" err="1" smtClean="0"/>
              <a:t>박여운</a:t>
            </a:r>
            <a:r>
              <a:rPr lang="ko-KR" altLang="en-US" b="1" dirty="0" smtClean="0"/>
              <a:t> 지음</a:t>
            </a:r>
            <a:r>
              <a:rPr lang="en-US" altLang="ko-KR" b="1" dirty="0" smtClean="0"/>
              <a:t>),  </a:t>
            </a:r>
            <a:endParaRPr lang="ko-KR" altLang="en-US" dirty="0" smtClean="0"/>
          </a:p>
          <a:p>
            <a:r>
              <a:rPr lang="ko-KR" altLang="en-US" b="1" dirty="0" smtClean="0"/>
              <a:t>초</a:t>
            </a:r>
            <a:r>
              <a:rPr lang="en-US" altLang="ko-KR" b="1" dirty="0" smtClean="0"/>
              <a:t>6</a:t>
            </a:r>
            <a:r>
              <a:rPr lang="ko-KR" altLang="en-US" b="1" dirty="0" smtClean="0"/>
              <a:t>학년 이상 </a:t>
            </a:r>
            <a:r>
              <a:rPr lang="en-US" altLang="ko-KR" b="1" dirty="0" smtClean="0"/>
              <a:t>"</a:t>
            </a:r>
            <a:r>
              <a:rPr lang="ko-KR" altLang="en-US" b="1" dirty="0" err="1" smtClean="0"/>
              <a:t>페르마의</a:t>
            </a:r>
            <a:r>
              <a:rPr lang="ko-KR" altLang="en-US" b="1" dirty="0" smtClean="0"/>
              <a:t> 마지막 정리</a:t>
            </a:r>
            <a:r>
              <a:rPr lang="en-US" altLang="ko-KR" b="1" dirty="0" smtClean="0"/>
              <a:t>"(</a:t>
            </a:r>
            <a:r>
              <a:rPr lang="ko-KR" altLang="en-US" b="1" dirty="0" err="1" smtClean="0"/>
              <a:t>사이먼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싱</a:t>
            </a:r>
            <a:r>
              <a:rPr lang="ko-KR" altLang="en-US" b="1" dirty="0" smtClean="0"/>
              <a:t> 지음</a:t>
            </a:r>
            <a:r>
              <a:rPr lang="en-US" altLang="ko-KR" b="1" dirty="0" smtClean="0"/>
              <a:t>)/</a:t>
            </a:r>
            <a:endParaRPr lang="ko-KR" altLang="en-US" dirty="0" smtClean="0"/>
          </a:p>
          <a:p>
            <a:r>
              <a:rPr lang="en-US" altLang="ko-KR" b="1" dirty="0" smtClean="0"/>
              <a:t>"</a:t>
            </a:r>
            <a:r>
              <a:rPr lang="ko-KR" altLang="en-US" b="1" dirty="0" smtClean="0"/>
              <a:t>아하 바로 그거야</a:t>
            </a:r>
            <a:r>
              <a:rPr lang="en-US" altLang="ko-KR" b="1" dirty="0" smtClean="0"/>
              <a:t>"(</a:t>
            </a:r>
            <a:r>
              <a:rPr lang="ko-KR" altLang="en-US" b="1" dirty="0" err="1" smtClean="0"/>
              <a:t>마틴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가드너</a:t>
            </a:r>
            <a:r>
              <a:rPr lang="ko-KR" altLang="en-US" b="1" dirty="0" smtClean="0"/>
              <a:t> 지음</a:t>
            </a:r>
            <a:r>
              <a:rPr lang="en-US" altLang="ko-KR" b="1" dirty="0" smtClean="0"/>
              <a:t>),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400" dirty="0" smtClean="0"/>
              <a:t>자기주도학습법관련 책 및 수학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과학</a:t>
            </a:r>
            <a:r>
              <a:rPr lang="en-US" altLang="ko-KR" sz="2400" dirty="0" smtClean="0"/>
              <a:t>)</a:t>
            </a:r>
            <a:r>
              <a:rPr lang="ko-KR" altLang="en-US" sz="2400" dirty="0" smtClean="0"/>
              <a:t>책 활용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ko-KR" altLang="en-US" b="1" dirty="0" smtClean="0"/>
              <a:t>중</a:t>
            </a:r>
            <a:r>
              <a:rPr lang="en-US" altLang="ko-KR" b="1" dirty="0" smtClean="0"/>
              <a:t>.</a:t>
            </a:r>
            <a:r>
              <a:rPr lang="ko-KR" altLang="en-US" b="1" dirty="0" smtClean="0"/>
              <a:t>고생을 위한 수학교과서 </a:t>
            </a:r>
            <a:r>
              <a:rPr lang="en-US" altLang="ko-KR" b="1" dirty="0" smtClean="0"/>
              <a:t>119</a:t>
            </a:r>
            <a:endParaRPr lang="ko-KR" altLang="en-US" dirty="0" smtClean="0"/>
          </a:p>
          <a:p>
            <a:r>
              <a:rPr lang="ko-KR" altLang="en-US" b="1" dirty="0" smtClean="0"/>
              <a:t>     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가타야마</a:t>
            </a:r>
            <a:r>
              <a:rPr lang="ko-KR" altLang="en-US" b="1" dirty="0" smtClean="0"/>
              <a:t> 고지 지음</a:t>
            </a:r>
            <a:r>
              <a:rPr lang="en-US" altLang="ko-KR" b="1" dirty="0" smtClean="0"/>
              <a:t>:</a:t>
            </a:r>
            <a:r>
              <a:rPr lang="ko-KR" altLang="en-US" b="1" dirty="0" err="1" smtClean="0"/>
              <a:t>파라북스</a:t>
            </a:r>
            <a:r>
              <a:rPr lang="en-US" altLang="ko-KR" b="1" dirty="0" smtClean="0"/>
              <a:t>) ,</a:t>
            </a:r>
            <a:endParaRPr lang="ko-KR" altLang="en-US" dirty="0" smtClean="0"/>
          </a:p>
          <a:p>
            <a:r>
              <a:rPr lang="ko-KR" altLang="en-US" b="1" dirty="0" smtClean="0"/>
              <a:t>친절한 수학교과서 </a:t>
            </a:r>
            <a:r>
              <a:rPr lang="en-US" altLang="ko-KR" b="1" dirty="0" smtClean="0"/>
              <a:t>1~3</a:t>
            </a:r>
            <a:r>
              <a:rPr lang="ko-KR" altLang="en-US" b="1" dirty="0" smtClean="0"/>
              <a:t>권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나숙자 지음</a:t>
            </a:r>
            <a:r>
              <a:rPr lang="en-US" altLang="ko-KR" b="1" dirty="0" smtClean="0"/>
              <a:t>: </a:t>
            </a:r>
            <a:r>
              <a:rPr lang="ko-KR" altLang="en-US" b="1" dirty="0" err="1" smtClean="0"/>
              <a:t>북키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친절한 도형 교과서 </a:t>
            </a:r>
            <a:r>
              <a:rPr lang="en-US" altLang="ko-KR" b="1" dirty="0" smtClean="0"/>
              <a:t>1~2</a:t>
            </a:r>
            <a:r>
              <a:rPr lang="ko-KR" altLang="en-US" b="1" dirty="0" smtClean="0"/>
              <a:t>권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나숙자 지음</a:t>
            </a:r>
            <a:r>
              <a:rPr lang="en-US" altLang="ko-KR" b="1" dirty="0" smtClean="0"/>
              <a:t>: </a:t>
            </a:r>
            <a:r>
              <a:rPr lang="ko-KR" altLang="en-US" b="1" dirty="0" err="1" smtClean="0"/>
              <a:t>북키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en-US" altLang="ko-KR" b="1" dirty="0" smtClean="0"/>
              <a:t>"</a:t>
            </a:r>
            <a:r>
              <a:rPr lang="ko-KR" altLang="en-US" b="1" dirty="0" smtClean="0"/>
              <a:t>수학기술</a:t>
            </a:r>
            <a:r>
              <a:rPr lang="en-US" altLang="ko-KR" b="1" dirty="0" smtClean="0"/>
              <a:t>"(</a:t>
            </a:r>
            <a:r>
              <a:rPr lang="ko-KR" altLang="en-US" b="1" dirty="0" err="1" smtClean="0"/>
              <a:t>오카베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지네하루</a:t>
            </a:r>
            <a:r>
              <a:rPr lang="en-US" altLang="ko-KR" b="1" dirty="0" smtClean="0"/>
              <a:t>), </a:t>
            </a:r>
            <a:endParaRPr lang="ko-KR" altLang="en-US" dirty="0" smtClean="0"/>
          </a:p>
          <a:p>
            <a:r>
              <a:rPr lang="en-US" altLang="ko-KR" b="1" dirty="0" smtClean="0"/>
              <a:t>"</a:t>
            </a:r>
            <a:r>
              <a:rPr lang="ko-KR" altLang="en-US" b="1" dirty="0" smtClean="0"/>
              <a:t>수학비타민</a:t>
            </a:r>
            <a:r>
              <a:rPr lang="en-US" altLang="ko-KR" b="1" dirty="0" smtClean="0"/>
              <a:t>"(</a:t>
            </a:r>
            <a:r>
              <a:rPr lang="ko-KR" altLang="en-US" b="1" dirty="0" smtClean="0"/>
              <a:t>박경미 지음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초기수학의 에피소드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김안현</a:t>
            </a:r>
            <a:r>
              <a:rPr lang="en-US" altLang="ko-KR" b="1" dirty="0" smtClean="0"/>
              <a:t>.</a:t>
            </a:r>
            <a:r>
              <a:rPr lang="ko-KR" altLang="en-US" b="1" dirty="0" smtClean="0"/>
              <a:t>이광연 역</a:t>
            </a:r>
            <a:r>
              <a:rPr lang="en-US" altLang="ko-KR" b="1" dirty="0" smtClean="0"/>
              <a:t>:</a:t>
            </a:r>
            <a:r>
              <a:rPr lang="ko-KR" altLang="en-US" b="1" dirty="0" err="1" smtClean="0"/>
              <a:t>경문사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수학의 세계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박세희</a:t>
            </a:r>
            <a:r>
              <a:rPr lang="en-US" altLang="ko-KR" b="1" dirty="0" smtClean="0"/>
              <a:t>:</a:t>
            </a:r>
            <a:r>
              <a:rPr lang="ko-KR" altLang="en-US" b="1" dirty="0" smtClean="0"/>
              <a:t>서울대학교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수학의 확실성</a:t>
            </a:r>
            <a:r>
              <a:rPr lang="en-US" altLang="ko-KR" b="1" dirty="0" smtClean="0"/>
              <a:t>( </a:t>
            </a:r>
            <a:r>
              <a:rPr lang="ko-KR" altLang="en-US" b="1" dirty="0" smtClean="0"/>
              <a:t>박세희 역</a:t>
            </a:r>
            <a:r>
              <a:rPr lang="en-US" altLang="ko-KR" b="1" dirty="0" smtClean="0"/>
              <a:t>, </a:t>
            </a:r>
            <a:r>
              <a:rPr lang="ko-KR" altLang="en-US" b="1" dirty="0" err="1" smtClean="0"/>
              <a:t>민음사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err="1" smtClean="0"/>
              <a:t>수학사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이우영</a:t>
            </a:r>
            <a:r>
              <a:rPr lang="en-US" altLang="ko-KR" b="1" dirty="0" smtClean="0"/>
              <a:t>.</a:t>
            </a:r>
            <a:r>
              <a:rPr lang="ko-KR" altLang="en-US" b="1" dirty="0" err="1" smtClean="0"/>
              <a:t>신항균</a:t>
            </a:r>
            <a:r>
              <a:rPr lang="ko-KR" altLang="en-US" b="1" dirty="0" smtClean="0"/>
              <a:t> 역</a:t>
            </a:r>
            <a:r>
              <a:rPr lang="en-US" altLang="ko-KR" b="1" dirty="0" smtClean="0"/>
              <a:t>:</a:t>
            </a:r>
            <a:r>
              <a:rPr lang="ko-KR" altLang="en-US" b="1" dirty="0" err="1" smtClean="0"/>
              <a:t>경문사</a:t>
            </a:r>
            <a:r>
              <a:rPr lang="en-US" altLang="ko-KR" b="1" dirty="0" smtClean="0"/>
              <a:t>),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400" dirty="0" smtClean="0"/>
              <a:t>자기주도학습법관련 책 및 수학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과학</a:t>
            </a:r>
            <a:r>
              <a:rPr lang="en-US" altLang="ko-KR" sz="2400" dirty="0" smtClean="0"/>
              <a:t>)</a:t>
            </a:r>
            <a:r>
              <a:rPr lang="ko-KR" altLang="en-US" sz="2400" dirty="0" smtClean="0"/>
              <a:t>책 활용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ko-KR" altLang="en-US" b="1" dirty="0" smtClean="0"/>
              <a:t>수학의 황제 가우스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이우영</a:t>
            </a:r>
            <a:r>
              <a:rPr lang="en-US" altLang="ko-KR" b="1" dirty="0" smtClean="0"/>
              <a:t>.</a:t>
            </a:r>
            <a:r>
              <a:rPr lang="ko-KR" altLang="en-US" b="1" dirty="0" err="1" smtClean="0"/>
              <a:t>신항균</a:t>
            </a:r>
            <a:r>
              <a:rPr lang="ko-KR" altLang="en-US" b="1" dirty="0" smtClean="0"/>
              <a:t> 역</a:t>
            </a:r>
            <a:r>
              <a:rPr lang="en-US" altLang="ko-KR" b="1" dirty="0" smtClean="0"/>
              <a:t>:</a:t>
            </a:r>
            <a:r>
              <a:rPr lang="ko-KR" altLang="en-US" b="1" dirty="0" err="1" smtClean="0"/>
              <a:t>경문사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수학의 위대한 순간들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허민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오혜영 역</a:t>
            </a:r>
            <a:r>
              <a:rPr lang="en-US" altLang="ko-KR" b="1" dirty="0" smtClean="0"/>
              <a:t>:</a:t>
            </a:r>
            <a:r>
              <a:rPr lang="ko-KR" altLang="en-US" b="1" dirty="0" err="1" smtClean="0"/>
              <a:t>경문사</a:t>
            </a:r>
            <a:r>
              <a:rPr lang="en-US" altLang="ko-KR" b="1" dirty="0" smtClean="0"/>
              <a:t>), </a:t>
            </a:r>
            <a:endParaRPr lang="ko-KR" altLang="en-US" dirty="0" smtClean="0"/>
          </a:p>
          <a:p>
            <a:r>
              <a:rPr lang="ko-KR" altLang="en-US" b="1" dirty="0" smtClean="0"/>
              <a:t>수학의 기초와 기본개념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허민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오혜영 역</a:t>
            </a:r>
            <a:r>
              <a:rPr lang="en-US" altLang="ko-KR" b="1" dirty="0" smtClean="0"/>
              <a:t>:</a:t>
            </a:r>
            <a:r>
              <a:rPr lang="ko-KR" altLang="en-US" b="1" dirty="0" err="1" smtClean="0"/>
              <a:t>경문사</a:t>
            </a:r>
            <a:r>
              <a:rPr lang="en-US" altLang="ko-KR" b="1" dirty="0" smtClean="0"/>
              <a:t>), </a:t>
            </a:r>
            <a:endParaRPr lang="ko-KR" altLang="en-US" dirty="0" smtClean="0"/>
          </a:p>
          <a:p>
            <a:r>
              <a:rPr lang="ko-KR" altLang="en-US" b="1" dirty="0" smtClean="0"/>
              <a:t>수학</a:t>
            </a:r>
            <a:r>
              <a:rPr lang="en-US" altLang="ko-KR" b="1" dirty="0" smtClean="0"/>
              <a:t>:</a:t>
            </a:r>
            <a:r>
              <a:rPr lang="ko-KR" altLang="en-US" b="1" dirty="0" smtClean="0"/>
              <a:t>양식의 과학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허민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오혜영 역</a:t>
            </a:r>
            <a:r>
              <a:rPr lang="en-US" altLang="ko-KR" b="1" dirty="0" smtClean="0"/>
              <a:t>:</a:t>
            </a:r>
            <a:r>
              <a:rPr lang="ko-KR" altLang="en-US" b="1" dirty="0" err="1" smtClean="0"/>
              <a:t>경문사</a:t>
            </a:r>
            <a:r>
              <a:rPr lang="en-US" altLang="ko-KR" b="1" dirty="0" smtClean="0"/>
              <a:t>), </a:t>
            </a:r>
            <a:endParaRPr lang="ko-KR" altLang="en-US" dirty="0" smtClean="0"/>
          </a:p>
          <a:p>
            <a:r>
              <a:rPr lang="en-US" altLang="ko-KR" b="1" dirty="0" smtClean="0"/>
              <a:t>"</a:t>
            </a:r>
            <a:r>
              <a:rPr lang="ko-KR" altLang="en-US" b="1" dirty="0" smtClean="0"/>
              <a:t>영재교육을 위한 창의력 수학</a:t>
            </a:r>
            <a:r>
              <a:rPr lang="en-US" altLang="ko-KR" b="1" dirty="0" smtClean="0"/>
              <a:t>" (</a:t>
            </a:r>
            <a:r>
              <a:rPr lang="ko-KR" altLang="en-US" b="1" dirty="0" smtClean="0"/>
              <a:t>남호영 </a:t>
            </a:r>
            <a:r>
              <a:rPr lang="en-US" altLang="ko-KR" b="1" dirty="0" smtClean="0"/>
              <a:t>: </a:t>
            </a:r>
            <a:r>
              <a:rPr lang="ko-KR" altLang="en-US" b="1" dirty="0" err="1" smtClean="0"/>
              <a:t>경문사</a:t>
            </a:r>
            <a:r>
              <a:rPr lang="en-US" altLang="ko-KR" b="1" dirty="0" smtClean="0"/>
              <a:t>), </a:t>
            </a:r>
            <a:endParaRPr lang="ko-KR" altLang="en-US" dirty="0" smtClean="0"/>
          </a:p>
          <a:p>
            <a:r>
              <a:rPr lang="en-US" altLang="ko-KR" b="1" dirty="0" smtClean="0"/>
              <a:t>"</a:t>
            </a:r>
            <a:r>
              <a:rPr lang="ko-KR" altLang="en-US" b="1" dirty="0" smtClean="0"/>
              <a:t>수학기호 </a:t>
            </a:r>
            <a:r>
              <a:rPr lang="ko-KR" altLang="en-US" b="1" dirty="0" err="1" smtClean="0"/>
              <a:t>다시보기</a:t>
            </a:r>
            <a:r>
              <a:rPr lang="en-US" altLang="ko-KR" b="1" dirty="0" smtClean="0"/>
              <a:t>" (</a:t>
            </a:r>
            <a:r>
              <a:rPr lang="ko-KR" altLang="en-US" b="1" dirty="0" smtClean="0"/>
              <a:t>박교식</a:t>
            </a:r>
            <a:r>
              <a:rPr lang="en-US" altLang="ko-KR" b="1" dirty="0" smtClean="0"/>
              <a:t>: </a:t>
            </a:r>
            <a:r>
              <a:rPr lang="ko-KR" altLang="en-US" b="1" dirty="0" smtClean="0"/>
              <a:t>수학사랑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수학용어 </a:t>
            </a:r>
            <a:r>
              <a:rPr lang="ko-KR" altLang="en-US" b="1" dirty="0" err="1" smtClean="0"/>
              <a:t>다시보기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박교식</a:t>
            </a:r>
            <a:r>
              <a:rPr lang="en-US" altLang="ko-KR" b="1" dirty="0" smtClean="0"/>
              <a:t>: </a:t>
            </a:r>
            <a:r>
              <a:rPr lang="ko-KR" altLang="en-US" b="1" dirty="0" smtClean="0"/>
              <a:t>수학사랑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en-US" altLang="ko-KR" b="1" dirty="0" smtClean="0"/>
              <a:t>"</a:t>
            </a:r>
            <a:r>
              <a:rPr lang="ko-KR" altLang="en-US" b="1" dirty="0" smtClean="0"/>
              <a:t>생각이 확 열리는 생활 수학</a:t>
            </a:r>
            <a:r>
              <a:rPr lang="en-US" altLang="ko-KR" b="1" dirty="0" smtClean="0"/>
              <a:t>" </a:t>
            </a:r>
            <a:endParaRPr lang="ko-KR" altLang="en-US" dirty="0" smtClean="0"/>
          </a:p>
          <a:p>
            <a:r>
              <a:rPr lang="en-US" altLang="ko-KR" b="1" dirty="0" smtClean="0"/>
              <a:t>(</a:t>
            </a:r>
            <a:r>
              <a:rPr lang="ko-KR" altLang="en-US" b="1" dirty="0" smtClean="0"/>
              <a:t>안소정</a:t>
            </a:r>
            <a:r>
              <a:rPr lang="en-US" altLang="ko-KR" b="1" dirty="0" smtClean="0"/>
              <a:t>.</a:t>
            </a:r>
            <a:r>
              <a:rPr lang="ko-KR" altLang="en-US" b="1" dirty="0" smtClean="0"/>
              <a:t>허현경 저 </a:t>
            </a:r>
            <a:r>
              <a:rPr lang="en-US" altLang="ko-KR" b="1" dirty="0" smtClean="0"/>
              <a:t>: </a:t>
            </a:r>
            <a:r>
              <a:rPr lang="ko-KR" altLang="en-US" b="1" dirty="0" err="1" smtClean="0"/>
              <a:t>경문사</a:t>
            </a:r>
            <a:r>
              <a:rPr lang="en-US" altLang="ko-KR" b="1" dirty="0" smtClean="0"/>
              <a:t>),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400" dirty="0" smtClean="0"/>
              <a:t>자기주도학습법관련 책 및 수학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과학</a:t>
            </a:r>
            <a:r>
              <a:rPr lang="en-US" altLang="ko-KR" sz="2400" dirty="0" smtClean="0"/>
              <a:t>)</a:t>
            </a:r>
            <a:r>
              <a:rPr lang="ko-KR" altLang="en-US" sz="2400" dirty="0" smtClean="0"/>
              <a:t>책 활용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en-US" altLang="ko-KR" b="1" dirty="0" smtClean="0"/>
              <a:t>"</a:t>
            </a:r>
            <a:r>
              <a:rPr lang="ko-KR" altLang="en-US" b="1" dirty="0" smtClean="0"/>
              <a:t>수학으로 과학보기</a:t>
            </a:r>
            <a:r>
              <a:rPr lang="en-US" altLang="ko-KR" b="1" dirty="0" smtClean="0"/>
              <a:t>" (</a:t>
            </a:r>
            <a:r>
              <a:rPr lang="ko-KR" altLang="en-US" b="1" dirty="0" err="1" smtClean="0"/>
              <a:t>김홍종</a:t>
            </a:r>
            <a:r>
              <a:rPr lang="en-US" altLang="ko-KR" b="1" dirty="0" smtClean="0"/>
              <a:t>.</a:t>
            </a:r>
            <a:r>
              <a:rPr lang="ko-KR" altLang="en-US" b="1" dirty="0" smtClean="0"/>
              <a:t>김희준 저 </a:t>
            </a:r>
            <a:r>
              <a:rPr lang="en-US" altLang="ko-KR" b="1" dirty="0" smtClean="0"/>
              <a:t>:</a:t>
            </a:r>
            <a:r>
              <a:rPr lang="ko-KR" altLang="en-US" b="1" dirty="0" smtClean="0"/>
              <a:t>궁리</a:t>
            </a:r>
            <a:r>
              <a:rPr lang="en-US" altLang="ko-KR" b="1" dirty="0" smtClean="0"/>
              <a:t>), </a:t>
            </a:r>
            <a:endParaRPr lang="ko-KR" altLang="en-US" dirty="0" smtClean="0"/>
          </a:p>
          <a:p>
            <a:r>
              <a:rPr lang="en-US" altLang="ko-KR" b="1" dirty="0" smtClean="0"/>
              <a:t>"</a:t>
            </a:r>
            <a:r>
              <a:rPr lang="ko-KR" altLang="en-US" b="1" dirty="0" smtClean="0"/>
              <a:t>수학 교과서</a:t>
            </a:r>
            <a:r>
              <a:rPr lang="en-US" altLang="ko-KR" b="1" dirty="0" smtClean="0"/>
              <a:t>/</a:t>
            </a:r>
            <a:r>
              <a:rPr lang="ko-KR" altLang="en-US" b="1" dirty="0" smtClean="0"/>
              <a:t>영화에 </a:t>
            </a:r>
            <a:r>
              <a:rPr lang="ko-KR" altLang="en-US" b="1" dirty="0" err="1" smtClean="0"/>
              <a:t>딴지</a:t>
            </a:r>
            <a:r>
              <a:rPr lang="ko-KR" altLang="en-US" b="1" dirty="0" smtClean="0"/>
              <a:t> 걸다</a:t>
            </a:r>
            <a:r>
              <a:rPr lang="en-US" altLang="ko-KR" b="1" dirty="0" smtClean="0"/>
              <a:t>" (</a:t>
            </a:r>
            <a:r>
              <a:rPr lang="ko-KR" altLang="en-US" b="1" dirty="0" smtClean="0"/>
              <a:t>이재진 저 </a:t>
            </a:r>
            <a:r>
              <a:rPr lang="en-US" altLang="ko-KR" b="1" dirty="0" smtClean="0"/>
              <a:t>:</a:t>
            </a:r>
            <a:r>
              <a:rPr lang="ko-KR" altLang="en-US" b="1" dirty="0" smtClean="0"/>
              <a:t>푸른 숲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현대수학사 </a:t>
            </a:r>
            <a:r>
              <a:rPr lang="en-US" altLang="ko-KR" b="1" dirty="0" smtClean="0"/>
              <a:t>60</a:t>
            </a:r>
            <a:r>
              <a:rPr lang="ko-KR" altLang="en-US" b="1" dirty="0" smtClean="0"/>
              <a:t>장면 </a:t>
            </a:r>
            <a:r>
              <a:rPr lang="en-US" altLang="ko-KR" b="1" dirty="0" smtClean="0"/>
              <a:t>1~3</a:t>
            </a:r>
            <a:r>
              <a:rPr lang="ko-KR" altLang="en-US" b="1" dirty="0" smtClean="0"/>
              <a:t>권</a:t>
            </a:r>
            <a:endParaRPr lang="ko-KR" altLang="en-US" dirty="0" smtClean="0"/>
          </a:p>
          <a:p>
            <a:r>
              <a:rPr lang="en-US" altLang="ko-KR" b="1" dirty="0" smtClean="0"/>
              <a:t>(</a:t>
            </a:r>
            <a:r>
              <a:rPr lang="ko-KR" altLang="en-US" b="1" dirty="0" err="1" smtClean="0"/>
              <a:t>이오안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제임스</a:t>
            </a:r>
            <a:r>
              <a:rPr lang="ko-KR" altLang="en-US" b="1" dirty="0" smtClean="0"/>
              <a:t> 지음</a:t>
            </a:r>
            <a:r>
              <a:rPr lang="en-US" altLang="ko-KR" b="1" dirty="0" smtClean="0"/>
              <a:t>: </a:t>
            </a:r>
            <a:r>
              <a:rPr lang="ko-KR" altLang="en-US" b="1" dirty="0" smtClean="0"/>
              <a:t>살림</a:t>
            </a:r>
            <a:r>
              <a:rPr lang="en-US" altLang="ko-KR" b="1" dirty="0" smtClean="0"/>
              <a:t>Math),</a:t>
            </a:r>
            <a:endParaRPr lang="ko-KR" altLang="en-US" dirty="0" smtClean="0"/>
          </a:p>
          <a:p>
            <a:r>
              <a:rPr lang="en-US" altLang="ko-KR" b="1" dirty="0" smtClean="0"/>
              <a:t>"</a:t>
            </a:r>
            <a:r>
              <a:rPr lang="ko-KR" altLang="en-US" b="1" dirty="0" smtClean="0"/>
              <a:t>수학의 역사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상</a:t>
            </a:r>
            <a:r>
              <a:rPr lang="en-US" altLang="ko-KR" b="1" dirty="0" smtClean="0"/>
              <a:t>), (</a:t>
            </a:r>
            <a:r>
              <a:rPr lang="ko-KR" altLang="en-US" b="1" dirty="0" smtClean="0"/>
              <a:t>하</a:t>
            </a:r>
            <a:r>
              <a:rPr lang="en-US" altLang="ko-KR" b="1" dirty="0" smtClean="0"/>
              <a:t>) "</a:t>
            </a:r>
            <a:endParaRPr lang="ko-KR" altLang="en-US" dirty="0" smtClean="0"/>
          </a:p>
          <a:p>
            <a:r>
              <a:rPr lang="en-US" altLang="ko-KR" b="1" dirty="0" smtClean="0"/>
              <a:t>(</a:t>
            </a:r>
            <a:r>
              <a:rPr lang="ko-KR" altLang="en-US" b="1" dirty="0" smtClean="0"/>
              <a:t>보이어</a:t>
            </a:r>
            <a:r>
              <a:rPr lang="en-US" altLang="ko-KR" b="1" dirty="0" smtClean="0"/>
              <a:t>, </a:t>
            </a:r>
            <a:r>
              <a:rPr lang="ko-KR" altLang="en-US" b="1" dirty="0" err="1" smtClean="0"/>
              <a:t>메르츠바흐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:</a:t>
            </a:r>
            <a:r>
              <a:rPr lang="ko-KR" altLang="en-US" b="1" dirty="0" err="1" smtClean="0"/>
              <a:t>경문사</a:t>
            </a:r>
            <a:r>
              <a:rPr lang="en-US" altLang="ko-KR" b="1" dirty="0" smtClean="0"/>
              <a:t>), </a:t>
            </a:r>
            <a:endParaRPr lang="ko-KR" altLang="en-US" dirty="0" smtClean="0"/>
          </a:p>
          <a:p>
            <a:r>
              <a:rPr lang="en-US" altLang="ko-KR" b="1" dirty="0" smtClean="0"/>
              <a:t>"</a:t>
            </a:r>
            <a:r>
              <a:rPr lang="ko-KR" altLang="en-US" b="1" dirty="0" smtClean="0"/>
              <a:t>청소년을 위한 동양수학사</a:t>
            </a:r>
            <a:r>
              <a:rPr lang="en-US" altLang="ko-KR" b="1" dirty="0" smtClean="0"/>
              <a:t>" (</a:t>
            </a:r>
            <a:r>
              <a:rPr lang="ko-KR" altLang="en-US" b="1" dirty="0" smtClean="0"/>
              <a:t>장혜원 </a:t>
            </a:r>
            <a:r>
              <a:rPr lang="en-US" altLang="ko-KR" b="1" dirty="0" smtClean="0"/>
              <a:t>:</a:t>
            </a:r>
            <a:r>
              <a:rPr lang="ko-KR" altLang="en-US" b="1" dirty="0" err="1" smtClean="0"/>
              <a:t>두리미디어</a:t>
            </a:r>
            <a:r>
              <a:rPr lang="en-US" altLang="ko-KR" b="1" dirty="0" smtClean="0"/>
              <a:t>), </a:t>
            </a:r>
            <a:endParaRPr lang="ko-KR" altLang="en-US" dirty="0" smtClean="0"/>
          </a:p>
          <a:p>
            <a:r>
              <a:rPr lang="en-US" altLang="ko-KR" b="1" dirty="0" smtClean="0"/>
              <a:t>"</a:t>
            </a:r>
            <a:r>
              <a:rPr lang="ko-KR" altLang="en-US" b="1" dirty="0" smtClean="0"/>
              <a:t>수학</a:t>
            </a:r>
            <a:r>
              <a:rPr lang="en-US" altLang="ko-KR" b="1" dirty="0" smtClean="0"/>
              <a:t>; </a:t>
            </a:r>
            <a:r>
              <a:rPr lang="ko-KR" altLang="en-US" b="1" dirty="0" smtClean="0"/>
              <a:t>양식의 과학</a:t>
            </a:r>
            <a:r>
              <a:rPr lang="en-US" altLang="ko-KR" b="1" dirty="0" smtClean="0"/>
              <a:t>"(</a:t>
            </a:r>
            <a:r>
              <a:rPr lang="ko-KR" altLang="en-US" b="1" dirty="0" smtClean="0"/>
              <a:t>케이스 </a:t>
            </a:r>
            <a:r>
              <a:rPr lang="ko-KR" altLang="en-US" b="1" dirty="0" err="1" smtClean="0"/>
              <a:t>데블린</a:t>
            </a:r>
            <a:r>
              <a:rPr lang="ko-KR" altLang="en-US" b="1" dirty="0" smtClean="0"/>
              <a:t> 저</a:t>
            </a:r>
            <a:r>
              <a:rPr lang="en-US" altLang="ko-KR" b="1" dirty="0" smtClean="0"/>
              <a:t>:</a:t>
            </a:r>
            <a:r>
              <a:rPr lang="ko-KR" altLang="en-US" b="1" dirty="0" err="1" smtClean="0"/>
              <a:t>경문사</a:t>
            </a:r>
            <a:r>
              <a:rPr lang="en-US" altLang="ko-KR" b="1" dirty="0" smtClean="0"/>
              <a:t>), </a:t>
            </a:r>
            <a:endParaRPr lang="ko-KR" altLang="en-US" dirty="0" smtClean="0"/>
          </a:p>
          <a:p>
            <a:r>
              <a:rPr lang="en-US" altLang="ko-KR" b="1" dirty="0" smtClean="0"/>
              <a:t>"</a:t>
            </a:r>
            <a:r>
              <a:rPr lang="ko-KR" altLang="en-US" b="1" dirty="0" smtClean="0"/>
              <a:t>수학의 위대한 순간들</a:t>
            </a:r>
            <a:r>
              <a:rPr lang="en-US" altLang="ko-KR" b="1" dirty="0" smtClean="0"/>
              <a:t>" (</a:t>
            </a:r>
            <a:r>
              <a:rPr lang="ko-KR" altLang="en-US" b="1" dirty="0" err="1" smtClean="0"/>
              <a:t>하워드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이브스</a:t>
            </a:r>
            <a:r>
              <a:rPr lang="ko-KR" altLang="en-US" b="1" dirty="0" smtClean="0"/>
              <a:t> 저 </a:t>
            </a:r>
            <a:r>
              <a:rPr lang="en-US" altLang="ko-KR" b="1" dirty="0" smtClean="0"/>
              <a:t>:</a:t>
            </a:r>
            <a:r>
              <a:rPr lang="ko-KR" altLang="en-US" b="1" dirty="0" err="1" smtClean="0"/>
              <a:t>경문사</a:t>
            </a:r>
            <a:r>
              <a:rPr lang="en-US" altLang="ko-KR" b="1" dirty="0" smtClean="0"/>
              <a:t>), </a:t>
            </a:r>
            <a:endParaRPr lang="ko-KR" altLang="en-US" dirty="0" smtClean="0"/>
          </a:p>
          <a:p>
            <a:r>
              <a:rPr lang="en-US" altLang="ko-KR" b="1" dirty="0" smtClean="0"/>
              <a:t>"</a:t>
            </a:r>
            <a:r>
              <a:rPr lang="ko-KR" altLang="en-US" b="1" dirty="0" smtClean="0"/>
              <a:t>수학적 경험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상</a:t>
            </a:r>
            <a:r>
              <a:rPr lang="en-US" altLang="ko-KR" b="1" dirty="0" smtClean="0"/>
              <a:t>), (</a:t>
            </a:r>
            <a:r>
              <a:rPr lang="ko-KR" altLang="en-US" b="1" dirty="0" smtClean="0"/>
              <a:t>하</a:t>
            </a:r>
            <a:r>
              <a:rPr lang="en-US" altLang="ko-KR" b="1" dirty="0" smtClean="0"/>
              <a:t>)" </a:t>
            </a:r>
            <a:endParaRPr lang="ko-KR" altLang="en-US" dirty="0" smtClean="0"/>
          </a:p>
          <a:p>
            <a:r>
              <a:rPr lang="ko-KR" altLang="en-US" b="1" dirty="0" smtClean="0"/>
              <a:t>     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필립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데이비스</a:t>
            </a:r>
            <a:r>
              <a:rPr lang="en-US" altLang="ko-KR" b="1" dirty="0" smtClean="0"/>
              <a:t>.</a:t>
            </a:r>
            <a:r>
              <a:rPr lang="ko-KR" altLang="en-US" b="1" dirty="0" err="1" smtClean="0"/>
              <a:t>루벤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허쉬</a:t>
            </a:r>
            <a:r>
              <a:rPr lang="ko-KR" altLang="en-US" b="1" dirty="0" smtClean="0"/>
              <a:t> 저 </a:t>
            </a:r>
            <a:r>
              <a:rPr lang="en-US" altLang="ko-KR" b="1" dirty="0" smtClean="0"/>
              <a:t>:</a:t>
            </a:r>
            <a:r>
              <a:rPr lang="ko-KR" altLang="en-US" b="1" dirty="0" err="1" smtClean="0"/>
              <a:t>경문사</a:t>
            </a:r>
            <a:r>
              <a:rPr lang="en-US" altLang="ko-KR" b="1" dirty="0" smtClean="0"/>
              <a:t>), </a:t>
            </a:r>
            <a:endParaRPr lang="en-US" altLang="ko-KR" b="1" dirty="0"/>
          </a:p>
        </p:txBody>
      </p:sp>
    </p:spTree>
  </p:cSld>
  <p:clrMapOvr>
    <a:masterClrMapping/>
  </p:clrMapOvr>
</p:sld>
</file>

<file path=ppt/slides/slide2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400" dirty="0" smtClean="0"/>
              <a:t>자기주도학습법관련 책 및 수학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과학</a:t>
            </a:r>
            <a:r>
              <a:rPr lang="en-US" altLang="ko-KR" sz="2400" dirty="0" smtClean="0"/>
              <a:t>)</a:t>
            </a:r>
            <a:r>
              <a:rPr lang="ko-KR" altLang="en-US" sz="2400" dirty="0" smtClean="0"/>
              <a:t>책 활용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en-US" altLang="ko-KR" b="1" dirty="0" smtClean="0"/>
              <a:t>20</a:t>
            </a:r>
            <a:r>
              <a:rPr lang="ko-KR" altLang="en-US" b="1" dirty="0" smtClean="0"/>
              <a:t>세기 수학자들의 만남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양재현</a:t>
            </a:r>
            <a:r>
              <a:rPr lang="en-US" altLang="ko-KR" b="1" dirty="0" smtClean="0"/>
              <a:t>, </a:t>
            </a:r>
            <a:r>
              <a:rPr lang="ko-KR" altLang="en-US" b="1" dirty="0" err="1" smtClean="0"/>
              <a:t>경문사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수학이란 무엇인가</a:t>
            </a:r>
            <a:r>
              <a:rPr lang="en-US" altLang="ko-KR" b="1" dirty="0" smtClean="0"/>
              <a:t>?(</a:t>
            </a:r>
            <a:r>
              <a:rPr lang="ko-KR" altLang="en-US" b="1" dirty="0" err="1" smtClean="0"/>
              <a:t>리차드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투랑외</a:t>
            </a:r>
            <a:r>
              <a:rPr lang="en-US" altLang="ko-KR" b="1" dirty="0" smtClean="0"/>
              <a:t>:</a:t>
            </a:r>
            <a:r>
              <a:rPr lang="ko-KR" altLang="en-US" b="1" dirty="0" err="1" smtClean="0"/>
              <a:t>경문사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초등학교 수학 이렇게 가르쳐라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리핑</a:t>
            </a:r>
            <a:r>
              <a:rPr lang="ko-KR" altLang="en-US" b="1" dirty="0" smtClean="0"/>
              <a:t> 마</a:t>
            </a:r>
            <a:r>
              <a:rPr lang="en-US" altLang="ko-KR" b="1" dirty="0" smtClean="0"/>
              <a:t>:</a:t>
            </a:r>
            <a:r>
              <a:rPr lang="ko-KR" altLang="en-US" b="1" dirty="0" smtClean="0"/>
              <a:t>승산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수학교육론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린 </a:t>
            </a:r>
            <a:r>
              <a:rPr lang="ko-KR" altLang="en-US" b="1" dirty="0" err="1" smtClean="0"/>
              <a:t>잉글리쉬</a:t>
            </a:r>
            <a:r>
              <a:rPr lang="ko-KR" altLang="en-US" b="1" dirty="0" smtClean="0"/>
              <a:t> 외</a:t>
            </a:r>
            <a:r>
              <a:rPr lang="en-US" altLang="ko-KR" b="1" dirty="0" smtClean="0"/>
              <a:t>:</a:t>
            </a:r>
            <a:r>
              <a:rPr lang="ko-KR" altLang="en-US" b="1" dirty="0" err="1" smtClean="0"/>
              <a:t>경문사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en-US" altLang="ko-KR" b="1" dirty="0" smtClean="0"/>
              <a:t>100</a:t>
            </a:r>
            <a:r>
              <a:rPr lang="ko-KR" altLang="en-US" b="1" dirty="0" smtClean="0"/>
              <a:t>인의 수학자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류시규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의제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수의 세계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드니 게디</a:t>
            </a:r>
            <a:r>
              <a:rPr lang="en-US" altLang="ko-KR" b="1" dirty="0" smtClean="0"/>
              <a:t>:</a:t>
            </a:r>
            <a:r>
              <a:rPr lang="ko-KR" altLang="en-US" b="1" dirty="0" err="1" smtClean="0"/>
              <a:t>시공사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수리철학의 기초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버트런드러러셀</a:t>
            </a:r>
            <a:r>
              <a:rPr lang="en-US" altLang="ko-KR" b="1" dirty="0" smtClean="0"/>
              <a:t>: </a:t>
            </a:r>
            <a:r>
              <a:rPr lang="ko-KR" altLang="en-US" b="1" dirty="0" err="1" smtClean="0"/>
              <a:t>경문사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수학의 언어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케이스 </a:t>
            </a:r>
            <a:r>
              <a:rPr lang="ko-KR" altLang="en-US" b="1" dirty="0" err="1" smtClean="0"/>
              <a:t>데블린</a:t>
            </a:r>
            <a:r>
              <a:rPr lang="en-US" altLang="ko-KR" b="1" dirty="0" smtClean="0"/>
              <a:t>, </a:t>
            </a:r>
            <a:r>
              <a:rPr lang="ko-KR" altLang="en-US" b="1" dirty="0" err="1" smtClean="0"/>
              <a:t>경문사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en-US" altLang="ko-KR" b="1" dirty="0" smtClean="0"/>
              <a:t>Cambridge Math Direct 1,2,3,4,5,6(2001),</a:t>
            </a:r>
            <a:endParaRPr lang="ko-KR" altLang="en-US" dirty="0" smtClean="0"/>
          </a:p>
          <a:p>
            <a:r>
              <a:rPr lang="en-US" altLang="ko-KR" b="1" dirty="0" smtClean="0"/>
              <a:t>First Math Dictionary Oxford,</a:t>
            </a:r>
            <a:endParaRPr lang="ko-KR" altLang="en-US" dirty="0" smtClean="0"/>
          </a:p>
          <a:p>
            <a:r>
              <a:rPr lang="en-US" altLang="ko-KR" b="1" dirty="0" smtClean="0"/>
              <a:t>Illustrated Dictionary of Math,</a:t>
            </a:r>
            <a:endParaRPr lang="ko-KR" altLang="en-US" dirty="0" smtClean="0"/>
          </a:p>
          <a:p>
            <a:r>
              <a:rPr lang="en-US" altLang="ko-KR" b="1" dirty="0" smtClean="0"/>
              <a:t>Houghton Mifflin Mathematics(2002;Houghton Mifflin ),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400" dirty="0" smtClean="0"/>
              <a:t>자기주도학습법관련 책 및 수학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과학</a:t>
            </a:r>
            <a:r>
              <a:rPr lang="en-US" altLang="ko-KR" sz="2400" dirty="0" smtClean="0"/>
              <a:t>)</a:t>
            </a:r>
            <a:r>
              <a:rPr lang="ko-KR" altLang="en-US" sz="2400" dirty="0" smtClean="0"/>
              <a:t>책 활용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ko-KR" altLang="en-US" b="1" dirty="0" err="1" smtClean="0"/>
              <a:t>수학사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하워드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이브즈</a:t>
            </a:r>
            <a:r>
              <a:rPr lang="en-US" altLang="ko-KR" b="1" dirty="0" smtClean="0"/>
              <a:t>, </a:t>
            </a:r>
            <a:r>
              <a:rPr lang="ko-KR" altLang="en-US" b="1" dirty="0" err="1" smtClean="0"/>
              <a:t>경문사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수학의 기초와 기본개념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하워드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이브즈</a:t>
            </a:r>
            <a:r>
              <a:rPr lang="en-US" altLang="ko-KR" b="1" dirty="0" smtClean="0"/>
              <a:t>,</a:t>
            </a:r>
            <a:r>
              <a:rPr lang="ko-KR" altLang="en-US" b="1" dirty="0" err="1" smtClean="0"/>
              <a:t>경문사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수학을 만든 사람들 상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하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이 티 벨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미래사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생활에서 수학을 이해하는 책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안재구</a:t>
            </a:r>
            <a:r>
              <a:rPr lang="en-US" altLang="ko-KR" b="1" dirty="0" smtClean="0"/>
              <a:t>, </a:t>
            </a:r>
            <a:r>
              <a:rPr lang="ko-KR" altLang="en-US" b="1" dirty="0" err="1" smtClean="0"/>
              <a:t>일월서각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수학은 밥이다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강미선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김영사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우리겨레 수학이야기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안소정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산하</a:t>
            </a:r>
            <a:r>
              <a:rPr lang="en-US" altLang="ko-KR" b="1" dirty="0" smtClean="0"/>
              <a:t>)</a:t>
            </a:r>
            <a:endParaRPr lang="ko-KR" altLang="en-US" dirty="0" smtClean="0"/>
          </a:p>
          <a:p>
            <a:r>
              <a:rPr lang="ko-KR" altLang="en-US" b="1" dirty="0" err="1" smtClean="0"/>
              <a:t>수학사</a:t>
            </a:r>
            <a:r>
              <a:rPr lang="ko-KR" altLang="en-US" b="1" dirty="0" smtClean="0"/>
              <a:t> 가볍게 읽기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샌더스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스미스</a:t>
            </a:r>
            <a:r>
              <a:rPr lang="en-US" altLang="ko-KR" b="1" dirty="0" smtClean="0"/>
              <a:t>:</a:t>
            </a:r>
            <a:r>
              <a:rPr lang="ko-KR" altLang="en-US" b="1" dirty="0" smtClean="0"/>
              <a:t>한승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en-US" altLang="ko-KR" b="1" dirty="0" smtClean="0"/>
              <a:t>"</a:t>
            </a:r>
            <a:r>
              <a:rPr lang="ko-KR" altLang="en-US" b="1" dirty="0" smtClean="0"/>
              <a:t>초등수학교육론</a:t>
            </a:r>
            <a:r>
              <a:rPr lang="en-US" altLang="ko-KR" b="1" dirty="0" smtClean="0"/>
              <a:t>"(</a:t>
            </a:r>
            <a:r>
              <a:rPr lang="ko-KR" altLang="en-US" b="1" dirty="0" smtClean="0"/>
              <a:t>강 </a:t>
            </a:r>
            <a:r>
              <a:rPr lang="ko-KR" altLang="en-US" b="1" dirty="0" err="1" smtClean="0"/>
              <a:t>완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백석윤 공저</a:t>
            </a:r>
            <a:r>
              <a:rPr lang="en-US" altLang="ko-KR" b="1" dirty="0" smtClean="0"/>
              <a:t>),"</a:t>
            </a:r>
            <a:endParaRPr lang="ko-KR" altLang="en-US" dirty="0" smtClean="0"/>
          </a:p>
          <a:p>
            <a:r>
              <a:rPr lang="ko-KR" altLang="en-US" b="1" dirty="0" smtClean="0"/>
              <a:t>수학용어사전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김선주</a:t>
            </a:r>
            <a:r>
              <a:rPr lang="en-US" altLang="ko-KR" b="1" dirty="0" smtClean="0"/>
              <a:t>, </a:t>
            </a:r>
            <a:r>
              <a:rPr lang="ko-KR" altLang="en-US" b="1" dirty="0" err="1" smtClean="0"/>
              <a:t>이지북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초등수학핵심사전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기시모토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히로시</a:t>
            </a:r>
            <a:r>
              <a:rPr lang="en-US" altLang="ko-KR" b="1" dirty="0" smtClean="0"/>
              <a:t>,</a:t>
            </a:r>
            <a:r>
              <a:rPr lang="ko-KR" altLang="en-US" b="1" dirty="0" err="1" smtClean="0"/>
              <a:t>마고북스</a:t>
            </a:r>
            <a:r>
              <a:rPr lang="en-US" altLang="ko-KR" b="1" dirty="0" smtClean="0"/>
              <a:t>)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400" dirty="0" smtClean="0"/>
              <a:t>자기주도학습법관련 책 및 수학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과학</a:t>
            </a:r>
            <a:r>
              <a:rPr lang="en-US" altLang="ko-KR" sz="2400" dirty="0" smtClean="0"/>
              <a:t>)</a:t>
            </a:r>
            <a:r>
              <a:rPr lang="ko-KR" altLang="en-US" sz="2400" dirty="0" smtClean="0"/>
              <a:t>책 활용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ko-KR" altLang="en-US" b="1" dirty="0" smtClean="0"/>
              <a:t>과학</a:t>
            </a:r>
            <a:r>
              <a:rPr lang="en-US" altLang="ko-KR" b="1" dirty="0" smtClean="0"/>
              <a:t>~~</a:t>
            </a:r>
            <a:r>
              <a:rPr lang="ko-KR" altLang="en-US" b="1" dirty="0" smtClean="0"/>
              <a:t>법정 </a:t>
            </a:r>
            <a:r>
              <a:rPr lang="ko-KR" altLang="en-US" b="1" dirty="0" err="1" smtClean="0"/>
              <a:t>씨리즈</a:t>
            </a:r>
            <a:r>
              <a:rPr lang="en-US" altLang="ko-KR" b="1" dirty="0" smtClean="0"/>
              <a:t>(50</a:t>
            </a:r>
            <a:r>
              <a:rPr lang="ko-KR" altLang="en-US" b="1" dirty="0" smtClean="0"/>
              <a:t>권</a:t>
            </a:r>
            <a:r>
              <a:rPr lang="en-US" altLang="ko-KR" b="1" dirty="0" smtClean="0"/>
              <a:t>:</a:t>
            </a:r>
            <a:r>
              <a:rPr lang="ko-KR" altLang="en-US" b="1" dirty="0" err="1" smtClean="0"/>
              <a:t>장완상교수</a:t>
            </a:r>
            <a:r>
              <a:rPr lang="ko-KR" altLang="en-US" b="1" dirty="0" smtClean="0"/>
              <a:t> 저</a:t>
            </a:r>
            <a:r>
              <a:rPr lang="en-US" altLang="ko-KR" b="1" dirty="0" smtClean="0"/>
              <a:t>)</a:t>
            </a:r>
            <a:endParaRPr lang="ko-KR" altLang="en-US" dirty="0" smtClean="0"/>
          </a:p>
          <a:p>
            <a:r>
              <a:rPr lang="en-US" altLang="ko-KR" b="1" dirty="0" smtClean="0"/>
              <a:t>(</a:t>
            </a:r>
            <a:r>
              <a:rPr lang="ko-KR" altLang="en-US" b="1" dirty="0" smtClean="0"/>
              <a:t>물리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생물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화학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지구과학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수학</a:t>
            </a:r>
            <a:r>
              <a:rPr lang="en-US" altLang="ko-KR" b="1" dirty="0" smtClean="0"/>
              <a:t>: </a:t>
            </a:r>
            <a:r>
              <a:rPr lang="ko-KR" altLang="en-US" b="1" dirty="0" smtClean="0"/>
              <a:t>자음과 모음</a:t>
            </a:r>
            <a:r>
              <a:rPr lang="en-US" altLang="ko-KR" b="1" dirty="0" smtClean="0"/>
              <a:t>)</a:t>
            </a:r>
            <a:endParaRPr lang="ko-KR" altLang="en-US" dirty="0" smtClean="0"/>
          </a:p>
          <a:p>
            <a:r>
              <a:rPr lang="en-US" altLang="ko-KR" b="1" dirty="0" smtClean="0"/>
              <a:t>e-book 10</a:t>
            </a:r>
            <a:r>
              <a:rPr lang="ko-KR" altLang="en-US" b="1" dirty="0" smtClean="0"/>
              <a:t>년 후 나를 디자인 한다</a:t>
            </a:r>
            <a:endParaRPr lang="en-US" altLang="ko-KR" b="1" dirty="0" smtClean="0"/>
          </a:p>
          <a:p>
            <a:r>
              <a:rPr lang="en-US" altLang="ko-KR" b="1" dirty="0" smtClean="0"/>
              <a:t>(</a:t>
            </a:r>
            <a:r>
              <a:rPr lang="ko-KR" altLang="en-US" b="1" dirty="0" err="1" smtClean="0"/>
              <a:t>과학동아</a:t>
            </a:r>
            <a:r>
              <a:rPr lang="ko-KR" altLang="en-US" b="1" dirty="0" smtClean="0"/>
              <a:t> 지음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아인슈타인의 비밀</a:t>
            </a:r>
            <a:endParaRPr lang="en-US" altLang="ko-KR" b="1" dirty="0" smtClean="0"/>
          </a:p>
          <a:p>
            <a:r>
              <a:rPr lang="en-US" altLang="ko-KR" b="1" dirty="0" smtClean="0"/>
              <a:t>(</a:t>
            </a:r>
            <a:r>
              <a:rPr lang="ko-KR" altLang="en-US" b="1" dirty="0" smtClean="0"/>
              <a:t>논술대비 재미있는 과학이야기</a:t>
            </a:r>
            <a:r>
              <a:rPr lang="en-US" altLang="ko-KR" b="1" dirty="0" smtClean="0"/>
              <a:t>)</a:t>
            </a:r>
            <a:endParaRPr lang="ko-KR" altLang="en-US" dirty="0" smtClean="0"/>
          </a:p>
          <a:p>
            <a:r>
              <a:rPr lang="ko-KR" altLang="en-US" b="1" dirty="0" smtClean="0"/>
              <a:t>      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미타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마시히로</a:t>
            </a:r>
            <a:r>
              <a:rPr lang="ko-KR" altLang="en-US" b="1" dirty="0" smtClean="0"/>
              <a:t> 지음 </a:t>
            </a:r>
            <a:r>
              <a:rPr lang="en-US" altLang="ko-KR" b="1" dirty="0" smtClean="0"/>
              <a:t>: </a:t>
            </a:r>
            <a:r>
              <a:rPr lang="ko-KR" altLang="en-US" b="1" dirty="0" err="1" smtClean="0"/>
              <a:t>푸른샘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현대물리가 날 미치게 해</a:t>
            </a:r>
            <a:endParaRPr lang="en-US" altLang="ko-KR" b="1" dirty="0" smtClean="0"/>
          </a:p>
          <a:p>
            <a:r>
              <a:rPr lang="en-US" altLang="ko-KR" b="1" dirty="0" smtClean="0"/>
              <a:t>  (</a:t>
            </a:r>
            <a:r>
              <a:rPr lang="ko-KR" altLang="en-US" b="1" dirty="0" err="1" smtClean="0"/>
              <a:t>프랭클린</a:t>
            </a:r>
            <a:r>
              <a:rPr lang="ko-KR" altLang="en-US" b="1" dirty="0" smtClean="0"/>
              <a:t> 포터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한승</a:t>
            </a:r>
            <a:r>
              <a:rPr lang="en-US" altLang="ko-KR" b="1" dirty="0" smtClean="0"/>
              <a:t>),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400" dirty="0" smtClean="0"/>
              <a:t>자기주도학습법관련 책 및 수학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과학</a:t>
            </a:r>
            <a:r>
              <a:rPr lang="en-US" altLang="ko-KR" sz="2400" dirty="0" smtClean="0"/>
              <a:t>)</a:t>
            </a:r>
            <a:r>
              <a:rPr lang="ko-KR" altLang="en-US" sz="2400" dirty="0" smtClean="0"/>
              <a:t>책 활용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ko-KR" altLang="en-US" b="1" dirty="0" smtClean="0"/>
              <a:t>중</a:t>
            </a:r>
            <a:r>
              <a:rPr lang="en-US" altLang="ko-KR" b="1" dirty="0" smtClean="0"/>
              <a:t>.</a:t>
            </a:r>
            <a:r>
              <a:rPr lang="ko-KR" altLang="en-US" b="1" dirty="0" smtClean="0"/>
              <a:t>고생을 위한 과학교과서 </a:t>
            </a:r>
            <a:r>
              <a:rPr lang="en-US" altLang="ko-KR" b="1" dirty="0" smtClean="0"/>
              <a:t>119</a:t>
            </a:r>
            <a:endParaRPr lang="ko-KR" altLang="en-US" dirty="0" smtClean="0"/>
          </a:p>
          <a:p>
            <a:r>
              <a:rPr lang="ko-KR" altLang="en-US" b="1" dirty="0" smtClean="0"/>
              <a:t>     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타키자와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미나코</a:t>
            </a:r>
            <a:r>
              <a:rPr lang="ko-KR" altLang="en-US" b="1" dirty="0" smtClean="0"/>
              <a:t> 지음</a:t>
            </a:r>
            <a:r>
              <a:rPr lang="en-US" altLang="ko-KR" b="1" dirty="0" smtClean="0"/>
              <a:t>:</a:t>
            </a:r>
            <a:r>
              <a:rPr lang="ko-KR" altLang="en-US" b="1" dirty="0" err="1" smtClean="0"/>
              <a:t>파라북스</a:t>
            </a:r>
            <a:r>
              <a:rPr lang="en-US" altLang="ko-KR" b="1" dirty="0" smtClean="0"/>
              <a:t>)</a:t>
            </a:r>
            <a:endParaRPr lang="ko-KR" altLang="en-US" dirty="0" smtClean="0"/>
          </a:p>
          <a:p>
            <a:r>
              <a:rPr lang="ko-KR" altLang="en-US" b="1" dirty="0" smtClean="0"/>
              <a:t>도서출판 과학기술</a:t>
            </a:r>
            <a:r>
              <a:rPr lang="en-US" altLang="ko-KR" b="1" dirty="0" smtClean="0"/>
              <a:t>(</a:t>
            </a:r>
            <a:r>
              <a:rPr lang="en-US" altLang="ko-KR" b="1" dirty="0" smtClean="0">
                <a:hlinkClick r:id="rId2"/>
              </a:rPr>
              <a:t>http://www.sciencebook.co.kr/</a:t>
            </a:r>
            <a:r>
              <a:rPr lang="ko-KR" altLang="en-US" b="1" dirty="0" smtClean="0"/>
              <a:t> </a:t>
            </a:r>
            <a:r>
              <a:rPr lang="en-US" altLang="ko-KR" b="1" dirty="0" smtClean="0"/>
              <a:t>)</a:t>
            </a:r>
            <a:endParaRPr lang="ko-KR" altLang="en-US" dirty="0" smtClean="0"/>
          </a:p>
          <a:p>
            <a:r>
              <a:rPr lang="ko-KR" altLang="en-US" b="1" dirty="0" err="1" smtClean="0"/>
              <a:t>과학동아</a:t>
            </a:r>
            <a:r>
              <a:rPr lang="en-US" altLang="ko-KR" b="1" dirty="0" smtClean="0"/>
              <a:t>(</a:t>
            </a:r>
            <a:r>
              <a:rPr lang="en-US" altLang="ko-KR" b="1" dirty="0" smtClean="0">
                <a:hlinkClick r:id="rId3"/>
              </a:rPr>
              <a:t>http://www.dongascience.com/ )</a:t>
            </a:r>
            <a:r>
              <a:rPr lang="ko-KR" altLang="en-US" b="1" dirty="0" err="1" smtClean="0">
                <a:hlinkClick r:id="rId3"/>
              </a:rPr>
              <a:t>씨리즈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b="1" dirty="0" smtClean="0"/>
              <a:t>처음 읽는 미래과학교과서 </a:t>
            </a:r>
            <a:r>
              <a:rPr lang="ko-KR" altLang="en-US" b="1" dirty="0" err="1" smtClean="0"/>
              <a:t>씨리즈</a:t>
            </a:r>
            <a:endParaRPr lang="ko-KR" altLang="en-US" dirty="0" smtClean="0"/>
          </a:p>
          <a:p>
            <a:r>
              <a:rPr lang="ko-KR" altLang="en-US" b="1" dirty="0" smtClean="0"/>
              <a:t>   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김영사 </a:t>
            </a:r>
            <a:r>
              <a:rPr lang="en-US" altLang="ko-KR" b="1" dirty="0" smtClean="0">
                <a:hlinkClick r:id="rId4"/>
              </a:rPr>
              <a:t>http://www.gimmyoung.com/)</a:t>
            </a:r>
            <a:r>
              <a:rPr lang="en-US" altLang="ko-KR" b="1" dirty="0" smtClean="0"/>
              <a:t>,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400" dirty="0" smtClean="0"/>
              <a:t>자기주도학습법관련 책 및 수학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과학</a:t>
            </a:r>
            <a:r>
              <a:rPr lang="en-US" altLang="ko-KR" sz="2400" dirty="0" smtClean="0"/>
              <a:t>)</a:t>
            </a:r>
            <a:r>
              <a:rPr lang="ko-KR" altLang="en-US" sz="2400" dirty="0" smtClean="0"/>
              <a:t>책 활용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ko-KR" altLang="en-US" b="1" dirty="0" smtClean="0"/>
              <a:t>앗</a:t>
            </a:r>
            <a:r>
              <a:rPr lang="en-US" altLang="ko-KR" b="1" dirty="0" smtClean="0"/>
              <a:t>! </a:t>
            </a:r>
            <a:r>
              <a:rPr lang="ko-KR" altLang="en-US" b="1" dirty="0" smtClean="0"/>
              <a:t>이렇게 재미있는 과학이</a:t>
            </a:r>
            <a:r>
              <a:rPr lang="en-US" altLang="ko-KR" b="1" dirty="0" smtClean="0"/>
              <a:t>~~ </a:t>
            </a:r>
          </a:p>
          <a:p>
            <a:r>
              <a:rPr lang="ko-KR" altLang="en-US" b="1" dirty="0" smtClean="0"/>
              <a:t>김영사 </a:t>
            </a:r>
            <a:r>
              <a:rPr lang="ko-KR" altLang="en-US" b="1" dirty="0" err="1" smtClean="0"/>
              <a:t>씨리즈</a:t>
            </a:r>
            <a:endParaRPr lang="ko-KR" altLang="en-US" dirty="0" smtClean="0"/>
          </a:p>
          <a:p>
            <a:r>
              <a:rPr lang="en-US" altLang="ko-KR" b="1" dirty="0" smtClean="0"/>
              <a:t>(</a:t>
            </a:r>
            <a:r>
              <a:rPr lang="en-US" altLang="ko-KR" b="1" dirty="0" smtClean="0">
                <a:hlinkClick r:id="rId2"/>
              </a:rPr>
              <a:t>http://www.aladdin.co.kr/shop/wproduct.aspx?ISBN=8934903937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 </a:t>
            </a:r>
            <a:endParaRPr lang="ko-KR" altLang="en-US" dirty="0" smtClean="0"/>
          </a:p>
          <a:p>
            <a:r>
              <a:rPr lang="ko-KR" altLang="en-US" b="1" dirty="0" smtClean="0"/>
              <a:t>호랑이통합과학논술 </a:t>
            </a:r>
            <a:r>
              <a:rPr lang="en-US" altLang="ko-KR" b="1" dirty="0" smtClean="0"/>
              <a:t>1,2(</a:t>
            </a:r>
            <a:r>
              <a:rPr lang="ko-KR" altLang="en-US" b="1" dirty="0" smtClean="0"/>
              <a:t>이 범</a:t>
            </a:r>
            <a:r>
              <a:rPr lang="en-US" altLang="ko-KR" b="1" dirty="0" smtClean="0"/>
              <a:t>)</a:t>
            </a:r>
            <a:endParaRPr lang="ko-KR" altLang="en-US" dirty="0" smtClean="0"/>
          </a:p>
          <a:p>
            <a:r>
              <a:rPr lang="ko-KR" altLang="en-US" b="1" dirty="0" err="1" smtClean="0"/>
              <a:t>비룡소</a:t>
            </a:r>
            <a:r>
              <a:rPr lang="ko-KR" altLang="en-US" b="1" dirty="0" smtClean="0"/>
              <a:t> 청소년 문고</a:t>
            </a:r>
            <a:endParaRPr lang="ko-KR" altLang="en-US" dirty="0" smtClean="0"/>
          </a:p>
          <a:p>
            <a:r>
              <a:rPr lang="en-US" altLang="ko-KR" b="1" dirty="0" smtClean="0"/>
              <a:t>(</a:t>
            </a:r>
            <a:r>
              <a:rPr lang="ko-KR" altLang="en-US" b="1" dirty="0" smtClean="0"/>
              <a:t>주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교원</a:t>
            </a:r>
            <a:r>
              <a:rPr lang="en-US" altLang="ko-KR" b="1" dirty="0" smtClean="0"/>
              <a:t>(</a:t>
            </a:r>
            <a:r>
              <a:rPr lang="en-US" altLang="ko-KR" b="1" dirty="0" smtClean="0">
                <a:hlinkClick r:id="rId3"/>
              </a:rPr>
              <a:t>http://www.kyowonbook.co.kr/</a:t>
            </a:r>
            <a:r>
              <a:rPr lang="ko-KR" altLang="en-US" b="1" dirty="0" smtClean="0"/>
              <a:t> </a:t>
            </a:r>
            <a:r>
              <a:rPr lang="en-US" altLang="ko-KR" b="1" dirty="0" smtClean="0"/>
              <a:t>)</a:t>
            </a:r>
            <a:endParaRPr lang="ko-KR" altLang="en-US" dirty="0" smtClean="0"/>
          </a:p>
          <a:p>
            <a:r>
              <a:rPr lang="ko-KR" altLang="en-US" b="1" dirty="0" err="1" smtClean="0"/>
              <a:t>빌아저씨의</a:t>
            </a:r>
            <a:r>
              <a:rPr lang="ko-KR" altLang="en-US" b="1" dirty="0" smtClean="0"/>
              <a:t> 과학이야기</a:t>
            </a:r>
            <a:endParaRPr lang="en-US" altLang="ko-KR" b="1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sz="3600" dirty="0" smtClean="0"/>
              <a:t>&lt;&lt;&lt;</a:t>
            </a:r>
            <a:r>
              <a:rPr lang="ko-KR" altLang="en-US" sz="3600" dirty="0" smtClean="0"/>
              <a:t>학습동기 부여의 힘</a:t>
            </a:r>
            <a:r>
              <a:rPr lang="en-US" altLang="ko-KR" sz="3600" dirty="0" smtClean="0"/>
              <a:t>!&gt;&gt;&gt;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1.</a:t>
            </a:r>
            <a:r>
              <a:rPr lang="ko-KR" altLang="en-US" dirty="0" smtClean="0"/>
              <a:t>동기부여는 인간내부에서 발생하여 </a:t>
            </a:r>
            <a:endParaRPr lang="en-US" altLang="ko-KR" dirty="0" smtClean="0"/>
          </a:p>
          <a:p>
            <a:r>
              <a:rPr lang="ko-KR" altLang="en-US" dirty="0" smtClean="0"/>
              <a:t>   최고와 최선의 방법을 찾게 됩니다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도전목표를 위해 자신이 격려하고 </a:t>
            </a:r>
            <a:endParaRPr lang="en-US" altLang="ko-KR" dirty="0" smtClean="0"/>
          </a:p>
          <a:p>
            <a:r>
              <a:rPr lang="ko-KR" altLang="en-US" dirty="0" smtClean="0"/>
              <a:t>   고무하고 역경을 이겨냅니다</a:t>
            </a:r>
            <a:r>
              <a:rPr lang="en-US" altLang="ko-KR" dirty="0" smtClean="0"/>
              <a:t>. </a:t>
            </a:r>
          </a:p>
          <a:p>
            <a:r>
              <a:rPr lang="ko-KR" altLang="en-US" dirty="0" smtClean="0"/>
              <a:t>위기가 닥쳤을 때도 우선순위를 바꾸어 </a:t>
            </a:r>
            <a:endParaRPr lang="en-US" altLang="ko-KR" dirty="0" smtClean="0"/>
          </a:p>
          <a:p>
            <a:r>
              <a:rPr lang="en-US" altLang="ko-KR" dirty="0" smtClean="0"/>
              <a:t>  </a:t>
            </a:r>
            <a:r>
              <a:rPr lang="ko-KR" altLang="en-US" dirty="0" smtClean="0"/>
              <a:t>사기를 높입니다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또한</a:t>
            </a:r>
            <a:r>
              <a:rPr lang="en-US" altLang="ko-KR" dirty="0" smtClean="0"/>
              <a:t>,</a:t>
            </a:r>
            <a:r>
              <a:rPr lang="ko-KR" altLang="en-US" dirty="0" smtClean="0"/>
              <a:t>단계적인 목표를 충족시키고 달성하고</a:t>
            </a:r>
          </a:p>
          <a:p>
            <a:r>
              <a:rPr lang="ko-KR" altLang="en-US" dirty="0" smtClean="0"/>
              <a:t>   달성한 목표에 대해 인정하고 칭찬하여 </a:t>
            </a:r>
          </a:p>
          <a:p>
            <a:r>
              <a:rPr lang="ko-KR" altLang="en-US" dirty="0" smtClean="0"/>
              <a:t>긍정적이고 낙관적인 사고를 키워서 </a:t>
            </a:r>
          </a:p>
          <a:p>
            <a:r>
              <a:rPr lang="ko-KR" altLang="en-US" dirty="0" smtClean="0"/>
              <a:t>   계속 성취하도록 동기를 부여합니다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dirty="0" smtClean="0"/>
              <a:t>&lt;&lt;&lt;</a:t>
            </a:r>
            <a:r>
              <a:rPr lang="ko-KR" altLang="en-US" dirty="0" smtClean="0"/>
              <a:t>학습동기 부여의 힘</a:t>
            </a:r>
            <a:r>
              <a:rPr lang="en-US" altLang="ko-KR" dirty="0" smtClean="0"/>
              <a:t>!&gt;&gt;&gt;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altLang="ko-KR" dirty="0" smtClean="0"/>
              <a:t>.</a:t>
            </a:r>
            <a:r>
              <a:rPr lang="ko-KR" altLang="en-US" dirty="0" smtClean="0"/>
              <a:t>강압적인 분위기와 두려움에 의한 </a:t>
            </a:r>
            <a:endParaRPr lang="en-US" altLang="ko-KR" dirty="0" smtClean="0"/>
          </a:p>
          <a:p>
            <a:r>
              <a:rPr lang="ko-KR" altLang="en-US" dirty="0" smtClean="0"/>
              <a:t>   타율적 순종적 학습이 아니라 </a:t>
            </a:r>
          </a:p>
          <a:p>
            <a:r>
              <a:rPr lang="ko-KR" altLang="en-US" dirty="0" smtClean="0"/>
              <a:t>   자기헌신적이고 자기가치실현을 위한 </a:t>
            </a:r>
            <a:endParaRPr lang="en-US" altLang="ko-KR" dirty="0" smtClean="0"/>
          </a:p>
          <a:p>
            <a:r>
              <a:rPr lang="ko-KR" altLang="en-US" dirty="0" smtClean="0"/>
              <a:t>   공부가 필요합니다</a:t>
            </a:r>
            <a:r>
              <a:rPr lang="en-US" altLang="ko-KR" dirty="0" smtClean="0"/>
              <a:t>. </a:t>
            </a:r>
          </a:p>
          <a:p>
            <a:r>
              <a:rPr lang="ko-KR" altLang="en-US" dirty="0" smtClean="0"/>
              <a:t>긍지란 오직 노력으로 얻어지며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  행동을 규제하는 자율성과 </a:t>
            </a:r>
          </a:p>
          <a:p>
            <a:r>
              <a:rPr lang="ko-KR" altLang="en-US" dirty="0" smtClean="0"/>
              <a:t>  긍정적인 차이를 창조하는 생각과 </a:t>
            </a:r>
          </a:p>
          <a:p>
            <a:r>
              <a:rPr lang="ko-KR" altLang="en-US" dirty="0" smtClean="0"/>
              <a:t>  책임감을 갖추어 갑니다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dirty="0" smtClean="0"/>
              <a:t>&lt;&lt;&lt;</a:t>
            </a:r>
            <a:r>
              <a:rPr lang="ko-KR" altLang="en-US" dirty="0" smtClean="0"/>
              <a:t>학습동기 부여의 힘</a:t>
            </a:r>
            <a:r>
              <a:rPr lang="en-US" altLang="ko-KR" dirty="0" smtClean="0"/>
              <a:t>!&gt;&gt;&gt;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3.</a:t>
            </a:r>
            <a:r>
              <a:rPr lang="ko-KR" altLang="en-US" dirty="0" smtClean="0"/>
              <a:t>말하기</a:t>
            </a:r>
            <a:r>
              <a:rPr lang="en-US" altLang="ko-KR" dirty="0" smtClean="0"/>
              <a:t>,</a:t>
            </a:r>
            <a:r>
              <a:rPr lang="ko-KR" altLang="en-US" dirty="0" smtClean="0"/>
              <a:t>듣기</a:t>
            </a:r>
            <a:r>
              <a:rPr lang="en-US" altLang="ko-KR" dirty="0" smtClean="0"/>
              <a:t>,</a:t>
            </a:r>
            <a:r>
              <a:rPr lang="ko-KR" altLang="en-US" dirty="0" smtClean="0"/>
              <a:t>학습하기의 연속적인 </a:t>
            </a:r>
            <a:endParaRPr lang="en-US" altLang="ko-KR" dirty="0" smtClean="0"/>
          </a:p>
          <a:p>
            <a:r>
              <a:rPr lang="ko-KR" altLang="en-US" dirty="0" smtClean="0"/>
              <a:t>의사소통 과정에서 끈질긴 되풀이와 </a:t>
            </a:r>
            <a:endParaRPr lang="en-US" altLang="ko-KR" dirty="0" smtClean="0"/>
          </a:p>
          <a:p>
            <a:r>
              <a:rPr lang="ko-KR" altLang="en-US" dirty="0" smtClean="0"/>
              <a:t>자기반성으로 </a:t>
            </a:r>
            <a:r>
              <a:rPr lang="ko-KR" altLang="en-US" dirty="0" err="1" smtClean="0"/>
              <a:t>피드백하여</a:t>
            </a:r>
            <a:endParaRPr lang="ko-KR" altLang="en-US" dirty="0" smtClean="0"/>
          </a:p>
          <a:p>
            <a:r>
              <a:rPr lang="ko-KR" altLang="en-US" dirty="0" smtClean="0"/>
              <a:t>학습태도를 점진적으로 </a:t>
            </a:r>
            <a:r>
              <a:rPr lang="ko-KR" altLang="en-US" dirty="0" err="1" smtClean="0"/>
              <a:t>틀잡아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ko-KR" altLang="en-US" dirty="0" smtClean="0"/>
              <a:t>지속적으로 적극적으로 행동해야 합니다</a:t>
            </a:r>
            <a:r>
              <a:rPr lang="en-US" altLang="ko-KR" dirty="0" smtClean="0"/>
              <a:t>. </a:t>
            </a:r>
          </a:p>
          <a:p>
            <a:r>
              <a:rPr lang="ko-KR" altLang="en-US" dirty="0" smtClean="0"/>
              <a:t>그러기 위해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소속감을 가지고 </a:t>
            </a:r>
            <a:endParaRPr lang="en-US" altLang="ko-KR" dirty="0" smtClean="0"/>
          </a:p>
          <a:p>
            <a:r>
              <a:rPr lang="ko-KR" altLang="en-US" dirty="0" smtClean="0"/>
              <a:t>이방인이나 주변인이 아니라 </a:t>
            </a:r>
          </a:p>
          <a:p>
            <a:r>
              <a:rPr lang="ko-KR" altLang="en-US" dirty="0" smtClean="0"/>
              <a:t>뭔가 대단한 것의 일부라는 </a:t>
            </a:r>
            <a:endParaRPr lang="en-US" altLang="ko-KR" dirty="0" smtClean="0"/>
          </a:p>
          <a:p>
            <a:r>
              <a:rPr lang="ko-KR" altLang="en-US" dirty="0" smtClean="0"/>
              <a:t>생각과 자부심을 가져 봅니다</a:t>
            </a:r>
            <a:r>
              <a:rPr lang="en-US" altLang="ko-KR" dirty="0" smtClean="0"/>
              <a:t>. </a:t>
            </a:r>
            <a:endParaRPr lang="en-US" altLang="ko-K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dirty="0" smtClean="0"/>
              <a:t>&lt;&lt;&lt;</a:t>
            </a:r>
            <a:r>
              <a:rPr lang="ko-KR" altLang="en-US" dirty="0" smtClean="0"/>
              <a:t>학습동기 부여의 힘</a:t>
            </a:r>
            <a:r>
              <a:rPr lang="en-US" altLang="ko-KR" dirty="0" smtClean="0"/>
              <a:t>!&gt;&gt;&gt;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ko-KR" altLang="en-US" dirty="0" smtClean="0"/>
              <a:t>이에 더해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적극적인 참여에 </a:t>
            </a:r>
            <a:endParaRPr lang="en-US" altLang="ko-KR" dirty="0" smtClean="0"/>
          </a:p>
          <a:p>
            <a:r>
              <a:rPr lang="ko-KR" altLang="en-US" dirty="0" smtClean="0"/>
              <a:t>  자기 자신에 대한 앎으로 </a:t>
            </a:r>
          </a:p>
          <a:p>
            <a:r>
              <a:rPr lang="ko-KR" altLang="en-US" dirty="0" smtClean="0"/>
              <a:t>  성품과 본바탕에  타인에 대한 </a:t>
            </a:r>
            <a:endParaRPr lang="en-US" altLang="ko-KR" dirty="0" smtClean="0"/>
          </a:p>
          <a:p>
            <a:r>
              <a:rPr lang="ko-KR" altLang="en-US" dirty="0" smtClean="0"/>
              <a:t>  봉사정신이란 삶을 배양합니다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 </a:t>
            </a:r>
          </a:p>
          <a:p>
            <a:r>
              <a:rPr lang="ko-KR" altLang="en-US" dirty="0" smtClean="0"/>
              <a:t>그 무엇보다도 자기 약속을 잘 지키므로</a:t>
            </a:r>
          </a:p>
          <a:p>
            <a:r>
              <a:rPr lang="ko-KR" altLang="en-US" dirty="0" smtClean="0"/>
              <a:t>  타인에게서도 신뢰감이 가는 </a:t>
            </a:r>
            <a:endParaRPr lang="en-US" altLang="ko-KR" dirty="0" smtClean="0"/>
          </a:p>
          <a:p>
            <a:r>
              <a:rPr lang="ko-KR" altLang="en-US" dirty="0" smtClean="0"/>
              <a:t>  학습자가 됩니다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sz="2800" dirty="0" smtClean="0"/>
              <a:t>1</a:t>
            </a:r>
            <a:r>
              <a:rPr lang="ko-KR" altLang="en-US" sz="2800" dirty="0" smtClean="0"/>
              <a:t>박 </a:t>
            </a:r>
            <a:r>
              <a:rPr lang="en-US" altLang="ko-KR" sz="2800" dirty="0" smtClean="0"/>
              <a:t>2</a:t>
            </a:r>
            <a:r>
              <a:rPr lang="ko-KR" altLang="en-US" sz="2800" dirty="0" smtClean="0"/>
              <a:t>일 시청률 </a:t>
            </a:r>
            <a:r>
              <a:rPr lang="en-US" altLang="ko-KR" sz="2800" dirty="0" smtClean="0"/>
              <a:t>40% </a:t>
            </a:r>
            <a:r>
              <a:rPr lang="ko-KR" altLang="en-US" sz="2800" dirty="0" smtClean="0"/>
              <a:t>예능의 정석에 </a:t>
            </a:r>
            <a:r>
              <a:rPr lang="ko-KR" altLang="en-US" sz="2800" dirty="0" smtClean="0"/>
              <a:t>답이 있다</a:t>
            </a:r>
            <a:r>
              <a:rPr lang="en-US" altLang="ko-KR" sz="2800" dirty="0" smtClean="0"/>
              <a:t>! 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en-US" altLang="ko-KR" b="1" dirty="0" smtClean="0"/>
              <a:t>1 </a:t>
            </a:r>
            <a:r>
              <a:rPr lang="ko-KR" altLang="en-US" b="1" dirty="0" smtClean="0"/>
              <a:t>박 </a:t>
            </a:r>
            <a:r>
              <a:rPr lang="en-US" altLang="ko-KR" b="1" dirty="0" smtClean="0"/>
              <a:t>2</a:t>
            </a:r>
            <a:r>
              <a:rPr lang="ko-KR" altLang="en-US" b="1" dirty="0" smtClean="0"/>
              <a:t>일</a:t>
            </a:r>
            <a:r>
              <a:rPr lang="ko-KR" altLang="en-US" dirty="0" smtClean="0"/>
              <a:t> </a:t>
            </a:r>
            <a:r>
              <a:rPr lang="ko-KR" altLang="en-US" b="1" dirty="0" smtClean="0"/>
              <a:t>삼천리금수강산</a:t>
            </a:r>
            <a:r>
              <a:rPr lang="en-US" altLang="ko-KR" b="1" dirty="0" smtClean="0"/>
              <a:t>. 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b="1" dirty="0" smtClean="0"/>
              <a:t/>
            </a:r>
            <a:br>
              <a:rPr lang="ko-KR" altLang="en-US" b="1" dirty="0" smtClean="0"/>
            </a:br>
            <a:r>
              <a:rPr lang="en-US" altLang="ko-KR" b="1" dirty="0" smtClean="0">
                <a:hlinkClick r:id="rId2"/>
              </a:rPr>
              <a:t>http://www.kbs.co.kr/2tv/enter/happysunday/program/index.html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en-US" altLang="ko-KR" b="1" dirty="0" smtClean="0"/>
              <a:t> </a:t>
            </a:r>
            <a:r>
              <a:rPr lang="ko-KR" altLang="en-US" b="1" dirty="0" smtClean="0"/>
              <a:t/>
            </a:r>
            <a:br>
              <a:rPr lang="ko-KR" altLang="en-US" b="1" dirty="0" smtClean="0"/>
            </a:br>
            <a:r>
              <a:rPr lang="ko-KR" altLang="en-US" b="1" dirty="0" smtClean="0"/>
              <a:t>우리가 알고 있는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우리가 알지 못하는 </a:t>
            </a:r>
            <a:r>
              <a:rPr lang="ko-KR" altLang="en-US" b="1" dirty="0" smtClean="0"/>
              <a:t>아름다운 </a:t>
            </a:r>
            <a:r>
              <a:rPr lang="ko-KR" altLang="en-US" b="1" dirty="0" smtClean="0"/>
              <a:t>우리나라</a:t>
            </a:r>
            <a:r>
              <a:rPr lang="en-US" altLang="ko-KR" b="1" dirty="0" smtClean="0"/>
              <a:t>.</a:t>
            </a:r>
            <a:r>
              <a:rPr lang="ko-KR" altLang="en-US" b="1" dirty="0" smtClean="0"/>
              <a:t/>
            </a:r>
            <a:br>
              <a:rPr lang="ko-KR" altLang="en-US" b="1" dirty="0" smtClean="0"/>
            </a:br>
            <a:r>
              <a:rPr lang="ko-KR" altLang="en-US" b="1" dirty="0" smtClean="0"/>
              <a:t>강호동과 친구들이 </a:t>
            </a:r>
            <a:r>
              <a:rPr lang="en-US" altLang="ko-KR" b="1" dirty="0" smtClean="0"/>
              <a:t>1</a:t>
            </a:r>
            <a:r>
              <a:rPr lang="ko-KR" altLang="en-US" b="1" dirty="0" smtClean="0"/>
              <a:t>박 </a:t>
            </a:r>
            <a:r>
              <a:rPr lang="en-US" altLang="ko-KR" b="1" dirty="0" smtClean="0"/>
              <a:t>2</a:t>
            </a:r>
            <a:r>
              <a:rPr lang="ko-KR" altLang="en-US" b="1" dirty="0" smtClean="0"/>
              <a:t>일의 여행을 </a:t>
            </a:r>
            <a:r>
              <a:rPr lang="ko-KR" altLang="en-US" b="1" dirty="0" smtClean="0"/>
              <a:t>떠난다</a:t>
            </a:r>
            <a:r>
              <a:rPr lang="en-US" altLang="ko-KR" b="1" dirty="0" smtClean="0"/>
              <a:t>!</a:t>
            </a:r>
            <a:r>
              <a:rPr lang="ko-KR" altLang="en-US" b="1" dirty="0" smtClean="0"/>
              <a:t/>
            </a:r>
            <a:br>
              <a:rPr lang="ko-KR" altLang="en-US" b="1" dirty="0" smtClean="0"/>
            </a:br>
            <a:r>
              <a:rPr lang="ko-KR" altLang="en-US" b="1" dirty="0" smtClean="0"/>
              <a:t>매년 천만 명 이상의 여행객이 해외로 </a:t>
            </a:r>
            <a:r>
              <a:rPr lang="ko-KR" altLang="en-US" b="1" dirty="0" smtClean="0"/>
              <a:t>떠나는 </a:t>
            </a:r>
            <a:r>
              <a:rPr lang="ko-KR" altLang="en-US" b="1" dirty="0" smtClean="0"/>
              <a:t>요즘</a:t>
            </a:r>
            <a:r>
              <a:rPr lang="en-US" altLang="ko-KR" b="1" dirty="0" smtClean="0"/>
              <a:t>, </a:t>
            </a:r>
            <a:r>
              <a:rPr lang="ko-KR" altLang="en-US" b="1" dirty="0" smtClean="0"/>
              <a:t/>
            </a:r>
            <a:br>
              <a:rPr lang="ko-KR" altLang="en-US" b="1" dirty="0" smtClean="0"/>
            </a:br>
            <a:r>
              <a:rPr lang="ko-KR" altLang="en-US" b="1" dirty="0" smtClean="0"/>
              <a:t>우리는 시골로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산골로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어촌으로</a:t>
            </a:r>
            <a:r>
              <a:rPr lang="en-US" altLang="ko-KR" b="1" dirty="0" smtClean="0"/>
              <a:t>, </a:t>
            </a:r>
            <a:br>
              <a:rPr lang="en-US" altLang="ko-KR" b="1" dirty="0" smtClean="0"/>
            </a:br>
            <a:r>
              <a:rPr lang="ko-KR" altLang="en-US" b="1" dirty="0" smtClean="0"/>
              <a:t>섬으로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그리고 고향으로 간다</a:t>
            </a:r>
            <a:r>
              <a:rPr lang="en-US" altLang="ko-KR" b="1" dirty="0" smtClean="0"/>
              <a:t>.</a:t>
            </a:r>
            <a:r>
              <a:rPr lang="ko-KR" altLang="en-US" b="1" dirty="0" smtClean="0"/>
              <a:t/>
            </a:r>
            <a:br>
              <a:rPr lang="ko-KR" altLang="en-US" b="1" dirty="0" smtClean="0"/>
            </a:br>
            <a:r>
              <a:rPr lang="ko-KR" altLang="en-US" b="1" dirty="0" smtClean="0"/>
              <a:t>그곳에는 따뜻한 미소가 아름다운 </a:t>
            </a:r>
            <a:r>
              <a:rPr lang="en-US" altLang="ko-KR" b="1" dirty="0" smtClean="0"/>
              <a:t>'</a:t>
            </a:r>
            <a:r>
              <a:rPr lang="ko-KR" altLang="en-US" b="1" dirty="0" smtClean="0"/>
              <a:t>사람들</a:t>
            </a:r>
            <a:r>
              <a:rPr lang="en-US" altLang="ko-KR" b="1" dirty="0" smtClean="0"/>
              <a:t>'</a:t>
            </a:r>
            <a:r>
              <a:rPr lang="ko-KR" altLang="en-US" b="1" dirty="0" smtClean="0"/>
              <a:t>이 있고</a:t>
            </a:r>
            <a:r>
              <a:rPr lang="en-US" altLang="ko-KR" b="1" dirty="0" smtClean="0"/>
              <a:t>, </a:t>
            </a:r>
            <a:r>
              <a:rPr lang="ko-KR" altLang="en-US" b="1" dirty="0" smtClean="0"/>
              <a:t/>
            </a:r>
            <a:br>
              <a:rPr lang="ko-KR" altLang="en-US" b="1" dirty="0" smtClean="0"/>
            </a:br>
            <a:r>
              <a:rPr lang="ko-KR" altLang="en-US" b="1" dirty="0" smtClean="0"/>
              <a:t>시원하게 눈을 씻겨주는 </a:t>
            </a:r>
            <a:r>
              <a:rPr lang="en-US" altLang="ko-KR" b="1" dirty="0" smtClean="0"/>
              <a:t>'</a:t>
            </a:r>
            <a:r>
              <a:rPr lang="ko-KR" altLang="en-US" b="1" dirty="0" smtClean="0"/>
              <a:t>자연</a:t>
            </a:r>
            <a:r>
              <a:rPr lang="en-US" altLang="ko-KR" b="1" dirty="0" smtClean="0"/>
              <a:t>'</a:t>
            </a:r>
            <a:r>
              <a:rPr lang="ko-KR" altLang="en-US" b="1" dirty="0" smtClean="0"/>
              <a:t>이 있다</a:t>
            </a:r>
            <a:r>
              <a:rPr lang="en-US" altLang="ko-KR" b="1" dirty="0" smtClean="0"/>
              <a:t>.</a:t>
            </a:r>
            <a:r>
              <a:rPr lang="ko-KR" altLang="en-US" b="1" dirty="0" smtClean="0"/>
              <a:t/>
            </a:r>
            <a:br>
              <a:rPr lang="ko-KR" altLang="en-US" b="1" dirty="0" smtClean="0"/>
            </a:br>
            <a:r>
              <a:rPr lang="ko-KR" altLang="en-US" b="1" dirty="0" smtClean="0"/>
              <a:t>그들을 만나러 떠나는 여섯 남자의 </a:t>
            </a:r>
            <a:br>
              <a:rPr lang="ko-KR" altLang="en-US" b="1" dirty="0" smtClean="0"/>
            </a:br>
            <a:r>
              <a:rPr lang="ko-KR" altLang="en-US" b="1" dirty="0" smtClean="0"/>
              <a:t>야생 로드 버라이어티</a:t>
            </a:r>
            <a:r>
              <a:rPr lang="en-US" altLang="ko-KR" b="1" dirty="0" smtClean="0"/>
              <a:t>, 1</a:t>
            </a:r>
            <a:r>
              <a:rPr lang="ko-KR" altLang="en-US" b="1" dirty="0" smtClean="0"/>
              <a:t>박 </a:t>
            </a:r>
            <a:r>
              <a:rPr lang="en-US" altLang="ko-KR" b="1" dirty="0" smtClean="0"/>
              <a:t>2</a:t>
            </a:r>
            <a:r>
              <a:rPr lang="ko-KR" altLang="en-US" b="1" dirty="0" smtClean="0"/>
              <a:t>일</a:t>
            </a:r>
            <a:r>
              <a:rPr lang="en-US" altLang="ko-KR" b="1" dirty="0" smtClean="0"/>
              <a:t>!</a:t>
            </a:r>
            <a:r>
              <a:rPr lang="ko-KR" altLang="en-US" b="1" dirty="0" smtClean="0"/>
              <a:t/>
            </a:r>
            <a:br>
              <a:rPr lang="ko-KR" altLang="en-US" b="1" dirty="0" smtClean="0"/>
            </a:br>
            <a:r>
              <a:rPr lang="ko-KR" altLang="en-US" b="1" dirty="0" smtClean="0"/>
              <a:t>당신이 살고 있는 그곳으로 달려갑니다</a:t>
            </a:r>
            <a:r>
              <a:rPr lang="en-US" altLang="ko-KR" b="1" dirty="0" smtClean="0"/>
              <a:t>..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dirty="0" smtClean="0"/>
              <a:t>&lt;&lt;&lt;</a:t>
            </a:r>
            <a:r>
              <a:rPr lang="ko-KR" altLang="en-US" dirty="0" smtClean="0"/>
              <a:t>학습동기 부여의 힘</a:t>
            </a:r>
            <a:r>
              <a:rPr lang="en-US" altLang="ko-KR" dirty="0" smtClean="0"/>
              <a:t>!&gt;&gt;&gt;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dirty="0" smtClean="0"/>
              <a:t>4.</a:t>
            </a:r>
            <a:r>
              <a:rPr lang="ko-KR" altLang="en-US" dirty="0" smtClean="0"/>
              <a:t>큰 줄거리와 함께 세세한 부분까지 </a:t>
            </a:r>
          </a:p>
          <a:p>
            <a:r>
              <a:rPr lang="ko-KR" altLang="en-US" dirty="0" smtClean="0"/>
              <a:t>  관심을 기울이고 최고에게 배웁니다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 </a:t>
            </a:r>
          </a:p>
          <a:p>
            <a:r>
              <a:rPr lang="ko-KR" altLang="en-US" dirty="0" smtClean="0"/>
              <a:t>과목별 공부의 예습</a:t>
            </a:r>
            <a:r>
              <a:rPr lang="en-US" altLang="ko-KR" dirty="0" smtClean="0"/>
              <a:t>,</a:t>
            </a:r>
            <a:r>
              <a:rPr lang="ko-KR" altLang="en-US" dirty="0" smtClean="0"/>
              <a:t>복습을 </a:t>
            </a:r>
            <a:endParaRPr lang="en-US" altLang="ko-KR" dirty="0" smtClean="0"/>
          </a:p>
          <a:p>
            <a:r>
              <a:rPr lang="ko-KR" altLang="en-US" dirty="0" smtClean="0"/>
              <a:t>  적절한 시간에 선택하고 집중합니다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  자신 앞에 있는 교재에 집중하는 것이 </a:t>
            </a:r>
            <a:endParaRPr lang="en-US" altLang="ko-KR" dirty="0" smtClean="0"/>
          </a:p>
          <a:p>
            <a:r>
              <a:rPr lang="ko-KR" altLang="en-US" dirty="0" smtClean="0"/>
              <a:t>  항상 중요합니다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dirty="0" smtClean="0"/>
              <a:t>&lt;&lt;&lt;</a:t>
            </a:r>
            <a:r>
              <a:rPr lang="ko-KR" altLang="en-US" dirty="0" smtClean="0"/>
              <a:t>학습동기 부여의 힘</a:t>
            </a:r>
            <a:r>
              <a:rPr lang="en-US" altLang="ko-KR" dirty="0" smtClean="0"/>
              <a:t>!&gt;&gt;&gt;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dirty="0" smtClean="0"/>
              <a:t>교과서나 참고서의 구석구석까지 </a:t>
            </a:r>
            <a:endParaRPr lang="en-US" altLang="ko-KR" dirty="0" smtClean="0"/>
          </a:p>
          <a:p>
            <a:r>
              <a:rPr lang="ko-KR" altLang="en-US" dirty="0" smtClean="0"/>
              <a:t>   끊임 없이 보고 연계통합의 가치를 </a:t>
            </a:r>
            <a:endParaRPr lang="en-US" altLang="ko-KR" dirty="0" smtClean="0"/>
          </a:p>
          <a:p>
            <a:r>
              <a:rPr lang="ko-KR" altLang="en-US" dirty="0" smtClean="0"/>
              <a:t>   인식합니다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달리 말하면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지식과 기술을 습득하고 </a:t>
            </a:r>
            <a:endParaRPr lang="en-US" altLang="ko-KR" dirty="0" smtClean="0"/>
          </a:p>
          <a:p>
            <a:r>
              <a:rPr lang="ko-KR" altLang="en-US" dirty="0" smtClean="0"/>
              <a:t>   학습 과정과 결과 내에서 </a:t>
            </a:r>
          </a:p>
          <a:p>
            <a:r>
              <a:rPr lang="ko-KR" altLang="en-US" dirty="0" smtClean="0"/>
              <a:t>   여러 과목의 융통성 있는 </a:t>
            </a:r>
            <a:endParaRPr lang="en-US" altLang="ko-KR" dirty="0" smtClean="0"/>
          </a:p>
          <a:p>
            <a:r>
              <a:rPr lang="ko-KR" altLang="en-US" dirty="0" smtClean="0"/>
              <a:t>   네트워크를 갖춥니다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dirty="0" smtClean="0"/>
              <a:t>&lt;&lt;&lt;</a:t>
            </a:r>
            <a:r>
              <a:rPr lang="ko-KR" altLang="en-US" dirty="0" smtClean="0"/>
              <a:t>학습동기 부여의 힘</a:t>
            </a:r>
            <a:r>
              <a:rPr lang="en-US" altLang="ko-KR" dirty="0" smtClean="0"/>
              <a:t>!&gt;&gt;&gt;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힘들 때도 있지만 경쟁을 즐기고</a:t>
            </a:r>
            <a:r>
              <a:rPr lang="en-US" altLang="ko-KR" dirty="0" smtClean="0"/>
              <a:t>,</a:t>
            </a:r>
          </a:p>
          <a:p>
            <a:r>
              <a:rPr lang="ko-KR" altLang="en-US" dirty="0" smtClean="0"/>
              <a:t>    늘 호기심을 가집니다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또한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재능을 인정하고 키우며 </a:t>
            </a:r>
            <a:endParaRPr lang="en-US" altLang="ko-KR" dirty="0" smtClean="0"/>
          </a:p>
          <a:p>
            <a:r>
              <a:rPr lang="ko-KR" altLang="en-US" dirty="0" smtClean="0"/>
              <a:t>    </a:t>
            </a:r>
            <a:r>
              <a:rPr lang="ko-KR" altLang="en-US" dirty="0" err="1" smtClean="0"/>
              <a:t>가치있게</a:t>
            </a:r>
            <a:r>
              <a:rPr lang="ko-KR" altLang="en-US" dirty="0" smtClean="0"/>
              <a:t> 살아갑니다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자기 자신과 사람들에게 </a:t>
            </a:r>
            <a:endParaRPr lang="en-US" altLang="ko-KR" dirty="0" smtClean="0"/>
          </a:p>
          <a:p>
            <a:r>
              <a:rPr lang="ko-KR" altLang="en-US" dirty="0" smtClean="0"/>
              <a:t>    희망을 주고 받으며</a:t>
            </a:r>
          </a:p>
          <a:p>
            <a:r>
              <a:rPr lang="ko-KR" altLang="en-US" dirty="0" smtClean="0"/>
              <a:t>    내일의 학습 시간과 공간에서 </a:t>
            </a:r>
            <a:endParaRPr lang="en-US" altLang="ko-KR" dirty="0" smtClean="0"/>
          </a:p>
          <a:p>
            <a:r>
              <a:rPr lang="ko-KR" altLang="en-US" dirty="0" smtClean="0"/>
              <a:t>   새로운 자신감을 발견합니다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dirty="0" smtClean="0"/>
              <a:t>&lt;&lt;&lt;</a:t>
            </a:r>
            <a:r>
              <a:rPr lang="ko-KR" altLang="en-US" dirty="0" smtClean="0"/>
              <a:t>학습동기 부여의 힘</a:t>
            </a:r>
            <a:r>
              <a:rPr lang="en-US" altLang="ko-KR" dirty="0" smtClean="0"/>
              <a:t>!&gt;&gt;&gt;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dirty="0" smtClean="0"/>
              <a:t>5.</a:t>
            </a:r>
            <a:r>
              <a:rPr lang="ko-KR" altLang="en-US" dirty="0" smtClean="0"/>
              <a:t>항상 자기자신을 존중합니다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   여러 번 패배로부터 </a:t>
            </a:r>
            <a:endParaRPr lang="en-US" altLang="ko-KR" dirty="0" smtClean="0"/>
          </a:p>
          <a:p>
            <a:r>
              <a:rPr lang="ko-KR" altLang="en-US" dirty="0" smtClean="0"/>
              <a:t>   고통을 배우기도 하지만</a:t>
            </a:r>
            <a:r>
              <a:rPr lang="en-US" altLang="ko-KR" dirty="0" smtClean="0"/>
              <a:t>,</a:t>
            </a:r>
          </a:p>
          <a:p>
            <a:r>
              <a:rPr lang="ko-KR" altLang="en-US" dirty="0" smtClean="0"/>
              <a:t>더 좋아지고 개선되는 무언가를 </a:t>
            </a:r>
          </a:p>
          <a:p>
            <a:r>
              <a:rPr lang="ko-KR" altLang="en-US" dirty="0" smtClean="0"/>
              <a:t>   신장 </a:t>
            </a:r>
            <a:r>
              <a:rPr lang="ko-KR" altLang="en-US" dirty="0" err="1" smtClean="0"/>
              <a:t>깊숙히</a:t>
            </a:r>
            <a:r>
              <a:rPr lang="ko-KR" altLang="en-US" dirty="0" smtClean="0"/>
              <a:t> 뜨겁게 </a:t>
            </a:r>
            <a:endParaRPr lang="en-US" altLang="ko-KR" dirty="0" smtClean="0"/>
          </a:p>
          <a:p>
            <a:r>
              <a:rPr lang="ko-KR" altLang="en-US" dirty="0" smtClean="0"/>
              <a:t>   불어넣어야 합니다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dirty="0" smtClean="0"/>
              <a:t>&lt;&lt;&lt;</a:t>
            </a:r>
            <a:r>
              <a:rPr lang="ko-KR" altLang="en-US" dirty="0" smtClean="0"/>
              <a:t>학습동기 부여의 힘</a:t>
            </a:r>
            <a:r>
              <a:rPr lang="en-US" altLang="ko-KR" dirty="0" smtClean="0"/>
              <a:t>!&gt;&gt;&gt;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ko-KR" altLang="en-US" dirty="0" smtClean="0"/>
              <a:t>그래서</a:t>
            </a:r>
            <a:r>
              <a:rPr lang="en-US" altLang="ko-KR" dirty="0" smtClean="0"/>
              <a:t>,</a:t>
            </a:r>
            <a:r>
              <a:rPr lang="ko-KR" altLang="en-US" dirty="0" smtClean="0"/>
              <a:t>어떤 사람이든 가질 수 있는 최고의 힘은 </a:t>
            </a:r>
          </a:p>
          <a:p>
            <a:r>
              <a:rPr lang="ko-KR" altLang="en-US" dirty="0" smtClean="0"/>
              <a:t>   자신의 약점을 인정하고 바로잡고 </a:t>
            </a:r>
            <a:endParaRPr lang="en-US" altLang="ko-KR" dirty="0" smtClean="0"/>
          </a:p>
          <a:p>
            <a:r>
              <a:rPr lang="ko-KR" altLang="en-US" dirty="0" smtClean="0"/>
              <a:t>   고치려 한다는 것입니다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발전에 장애가 되는 요소들을  모두 제거한 후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   자기희생을 해야 할 것이 무엇인지 가려 보고 </a:t>
            </a:r>
          </a:p>
          <a:p>
            <a:r>
              <a:rPr lang="ko-KR" altLang="en-US" dirty="0" smtClean="0"/>
              <a:t>   부가가치가 있는 진정한 목표에 </a:t>
            </a:r>
            <a:endParaRPr lang="en-US" altLang="ko-KR" dirty="0" smtClean="0"/>
          </a:p>
          <a:p>
            <a:r>
              <a:rPr lang="ko-KR" altLang="en-US" dirty="0" smtClean="0"/>
              <a:t>   전심전력해야 합니다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sz="1500" dirty="0" smtClean="0"/>
              <a:t>***</a:t>
            </a:r>
            <a:r>
              <a:rPr lang="ko-KR" altLang="en-US" sz="1500" dirty="0" smtClean="0"/>
              <a:t>동기부여의 힘</a:t>
            </a:r>
            <a:r>
              <a:rPr lang="en-US" altLang="ko-KR" sz="1500" dirty="0" smtClean="0"/>
              <a:t>(</a:t>
            </a:r>
            <a:r>
              <a:rPr lang="ko-KR" altLang="en-US" sz="1500" dirty="0" smtClean="0"/>
              <a:t>존 발도니 지음</a:t>
            </a:r>
            <a:r>
              <a:rPr lang="en-US" altLang="ko-KR" sz="1500" dirty="0" smtClean="0"/>
              <a:t>)</a:t>
            </a:r>
            <a:r>
              <a:rPr lang="ko-KR" altLang="en-US" sz="1500" dirty="0" smtClean="0"/>
              <a:t>에서 학습과 관련된 좋은 표현들을 </a:t>
            </a:r>
          </a:p>
          <a:p>
            <a:r>
              <a:rPr lang="ko-KR" altLang="en-US" sz="1500" dirty="0" smtClean="0"/>
              <a:t>    인용 혹은 앞뒤 바꾸어 묶어서 표현해 보았습니다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dirty="0" smtClean="0"/>
              <a:t>&lt;&lt;&lt; </a:t>
            </a:r>
            <a:r>
              <a:rPr lang="ko-KR" altLang="en-US" dirty="0" smtClean="0"/>
              <a:t>동기부여와 관련된 단어 </a:t>
            </a:r>
            <a:r>
              <a:rPr lang="en-US" altLang="ko-KR" dirty="0" smtClean="0"/>
              <a:t>&gt;&gt;&gt;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*동기</a:t>
            </a:r>
            <a:r>
              <a:rPr lang="en-US" altLang="ko-KR" dirty="0" smtClean="0"/>
              <a:t>: 1.</a:t>
            </a:r>
            <a:r>
              <a:rPr lang="ko-KR" altLang="en-US" dirty="0" smtClean="0"/>
              <a:t>사람으로 하여금 행동케 하는 </a:t>
            </a:r>
            <a:endParaRPr lang="en-US" altLang="ko-KR" dirty="0" smtClean="0"/>
          </a:p>
          <a:p>
            <a:r>
              <a:rPr lang="ko-KR" altLang="en-US" dirty="0" smtClean="0"/>
              <a:t>         내적인 요인</a:t>
            </a:r>
            <a:r>
              <a:rPr lang="en-US" altLang="ko-KR" dirty="0" smtClean="0"/>
              <a:t>,</a:t>
            </a:r>
            <a:r>
              <a:rPr lang="ko-KR" altLang="en-US" dirty="0" smtClean="0"/>
              <a:t>계기</a:t>
            </a:r>
            <a:endParaRPr lang="en-US" altLang="ko-KR" dirty="0" smtClean="0"/>
          </a:p>
          <a:p>
            <a:r>
              <a:rPr lang="en-US" altLang="ko-KR" dirty="0" smtClean="0"/>
              <a:t>          (</a:t>
            </a:r>
            <a:r>
              <a:rPr lang="ko-KR" altLang="en-US" dirty="0" smtClean="0"/>
              <a:t>내적 동기와 외적 조언의 융합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         2.</a:t>
            </a:r>
            <a:r>
              <a:rPr lang="ko-KR" altLang="en-US" dirty="0" smtClean="0"/>
              <a:t>악곡의 가장 작은 단위가 되는 조각     </a:t>
            </a:r>
            <a:endParaRPr lang="en-US" altLang="ko-KR" dirty="0" smtClean="0"/>
          </a:p>
          <a:p>
            <a:r>
              <a:rPr lang="en-US" altLang="ko-KR" dirty="0" smtClean="0"/>
              <a:t>          (</a:t>
            </a:r>
            <a:r>
              <a:rPr lang="ko-KR" altLang="en-US" dirty="0" smtClean="0"/>
              <a:t>학습단위의 리듬감 있는 반복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*</a:t>
            </a:r>
            <a:r>
              <a:rPr lang="ko-KR" altLang="en-US" dirty="0" smtClean="0"/>
              <a:t>계기</a:t>
            </a:r>
            <a:r>
              <a:rPr lang="en-US" altLang="ko-KR" dirty="0" smtClean="0"/>
              <a:t>:</a:t>
            </a:r>
            <a:r>
              <a:rPr lang="ko-KR" altLang="en-US" dirty="0" smtClean="0"/>
              <a:t>어떤 일이 일어나거나 </a:t>
            </a:r>
            <a:endParaRPr lang="en-US" altLang="ko-KR" dirty="0" smtClean="0"/>
          </a:p>
          <a:p>
            <a:r>
              <a:rPr lang="en-US" altLang="ko-KR" dirty="0" smtClean="0"/>
              <a:t>       </a:t>
            </a:r>
            <a:r>
              <a:rPr lang="ko-KR" altLang="en-US" dirty="0" smtClean="0"/>
              <a:t>결정되는 근거</a:t>
            </a:r>
            <a:r>
              <a:rPr lang="en-US" altLang="ko-KR" dirty="0" smtClean="0"/>
              <a:t>(</a:t>
            </a:r>
            <a:r>
              <a:rPr lang="ko-KR" altLang="en-US" dirty="0" smtClean="0"/>
              <a:t>가닥이나 실마리</a:t>
            </a:r>
            <a:r>
              <a:rPr lang="en-US" altLang="ko-KR" dirty="0" smtClean="0"/>
              <a:t>)</a:t>
            </a:r>
            <a:r>
              <a:rPr lang="ko-KR" altLang="en-US" dirty="0" smtClean="0"/>
              <a:t>나 </a:t>
            </a:r>
            <a:endParaRPr lang="en-US" altLang="ko-KR" dirty="0" smtClean="0"/>
          </a:p>
          <a:p>
            <a:r>
              <a:rPr lang="en-US" altLang="ko-KR" dirty="0" smtClean="0"/>
              <a:t>       </a:t>
            </a:r>
            <a:r>
              <a:rPr lang="ko-KR" altLang="en-US" dirty="0" smtClean="0"/>
              <a:t>기회</a:t>
            </a:r>
            <a:r>
              <a:rPr lang="en-US" altLang="ko-KR" dirty="0" smtClean="0"/>
              <a:t>(</a:t>
            </a:r>
            <a:r>
              <a:rPr lang="ko-KR" altLang="en-US" dirty="0" smtClean="0"/>
              <a:t>호기</a:t>
            </a:r>
            <a:r>
              <a:rPr lang="en-US" altLang="ko-KR" dirty="0" smtClean="0"/>
              <a:t>/</a:t>
            </a:r>
            <a:r>
              <a:rPr lang="ko-KR" altLang="en-US" dirty="0" smtClean="0"/>
              <a:t>위기 혹은 슬럼프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dirty="0" smtClean="0"/>
              <a:t>&lt;&lt;&lt; </a:t>
            </a:r>
            <a:r>
              <a:rPr lang="ko-KR" altLang="en-US" dirty="0" smtClean="0"/>
              <a:t>동기부여와 관련된 단어 </a:t>
            </a:r>
            <a:r>
              <a:rPr lang="en-US" altLang="ko-KR" dirty="0" smtClean="0"/>
              <a:t>&gt;&gt;&gt;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ko-KR" altLang="en-US" dirty="0" smtClean="0"/>
              <a:t>*슬럼프</a:t>
            </a:r>
            <a:r>
              <a:rPr lang="en-US" altLang="ko-KR" dirty="0" smtClean="0"/>
              <a:t>:</a:t>
            </a:r>
            <a:r>
              <a:rPr lang="ko-KR" altLang="en-US" dirty="0" smtClean="0"/>
              <a:t>심신의 상태 또는 학습 등의 </a:t>
            </a:r>
            <a:endParaRPr lang="en-US" altLang="ko-KR" dirty="0" smtClean="0"/>
          </a:p>
          <a:p>
            <a:r>
              <a:rPr lang="en-US" altLang="ko-KR" dirty="0" smtClean="0"/>
              <a:t>           </a:t>
            </a:r>
            <a:r>
              <a:rPr lang="ko-KR" altLang="en-US" dirty="0" smtClean="0"/>
              <a:t>일시적인 부진</a:t>
            </a:r>
          </a:p>
          <a:p>
            <a:r>
              <a:rPr lang="en-US" altLang="ko-KR" dirty="0" smtClean="0"/>
              <a:t>             (</a:t>
            </a:r>
            <a:r>
              <a:rPr lang="ko-KR" altLang="en-US" dirty="0" smtClean="0"/>
              <a:t>내리막길이 있으면 </a:t>
            </a:r>
            <a:endParaRPr lang="en-US" altLang="ko-KR" dirty="0" smtClean="0"/>
          </a:p>
          <a:p>
            <a:r>
              <a:rPr lang="ko-KR" altLang="en-US" dirty="0" smtClean="0"/>
              <a:t>             오르막길로 전심전력합니다</a:t>
            </a:r>
            <a:r>
              <a:rPr lang="en-US" altLang="ko-KR" dirty="0" smtClean="0"/>
              <a:t>.) </a:t>
            </a:r>
          </a:p>
          <a:p>
            <a:r>
              <a:rPr lang="en-US" altLang="ko-KR" dirty="0" smtClean="0"/>
              <a:t>  </a:t>
            </a:r>
          </a:p>
          <a:p>
            <a:r>
              <a:rPr lang="en-US" altLang="ko-KR" dirty="0" smtClean="0"/>
              <a:t>*</a:t>
            </a:r>
            <a:r>
              <a:rPr lang="ko-KR" altLang="en-US" dirty="0" smtClean="0"/>
              <a:t>부진</a:t>
            </a:r>
            <a:r>
              <a:rPr lang="en-US" altLang="ko-KR" dirty="0" smtClean="0"/>
              <a:t>:</a:t>
            </a:r>
            <a:r>
              <a:rPr lang="ko-KR" altLang="en-US" dirty="0" smtClean="0"/>
              <a:t>성적 또는 활동 등이 떨치지 못함</a:t>
            </a:r>
          </a:p>
          <a:p>
            <a:r>
              <a:rPr lang="en-US" altLang="ko-KR" dirty="0" smtClean="0"/>
              <a:t> (</a:t>
            </a:r>
            <a:r>
              <a:rPr lang="ko-KR" altLang="en-US" dirty="0" smtClean="0"/>
              <a:t>바닥에서 바다 </a:t>
            </a:r>
            <a:r>
              <a:rPr lang="ko-KR" altLang="en-US" dirty="0" err="1" smtClean="0"/>
              <a:t>깊숙히</a:t>
            </a:r>
            <a:r>
              <a:rPr lang="ko-KR" altLang="en-US" dirty="0" smtClean="0"/>
              <a:t> 떨어지지 말고</a:t>
            </a:r>
            <a:r>
              <a:rPr lang="en-US" altLang="ko-KR" dirty="0" smtClean="0"/>
              <a:t>,</a:t>
            </a:r>
          </a:p>
          <a:p>
            <a:r>
              <a:rPr lang="en-US" altLang="ko-KR" dirty="0" smtClean="0"/>
              <a:t>  </a:t>
            </a:r>
            <a:r>
              <a:rPr lang="ko-KR" altLang="en-US" dirty="0" smtClean="0"/>
              <a:t>바닥에서 치고 올라서기</a:t>
            </a:r>
            <a:r>
              <a:rPr lang="en-US" altLang="ko-KR" dirty="0" smtClean="0"/>
              <a:t>)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dirty="0" smtClean="0"/>
              <a:t>&lt;&lt;&lt; </a:t>
            </a:r>
            <a:r>
              <a:rPr lang="ko-KR" altLang="en-US" dirty="0" smtClean="0"/>
              <a:t>동기부여와 관련된 단어 </a:t>
            </a:r>
            <a:r>
              <a:rPr lang="en-US" altLang="ko-KR" dirty="0" smtClean="0"/>
              <a:t>&gt;&gt;&gt;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떨치다</a:t>
            </a:r>
            <a:r>
              <a:rPr lang="en-US" altLang="ko-KR" dirty="0" smtClean="0"/>
              <a:t>:</a:t>
            </a:r>
            <a:r>
              <a:rPr lang="ko-KR" altLang="en-US" dirty="0" smtClean="0"/>
              <a:t>위세나 명성 따위를 날리게 하거나</a:t>
            </a:r>
            <a:r>
              <a:rPr lang="en-US" altLang="ko-KR" dirty="0" smtClean="0"/>
              <a:t>,</a:t>
            </a:r>
          </a:p>
          <a:p>
            <a:r>
              <a:rPr lang="ko-KR" altLang="en-US" dirty="0" smtClean="0"/>
              <a:t>         드날리다</a:t>
            </a:r>
            <a:r>
              <a:rPr lang="en-US" altLang="ko-KR" dirty="0" smtClean="0"/>
              <a:t>.(</a:t>
            </a:r>
            <a:r>
              <a:rPr lang="ko-KR" altLang="en-US" dirty="0" smtClean="0"/>
              <a:t>조금씩 성적 및 등수 향상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*</a:t>
            </a:r>
            <a:r>
              <a:rPr lang="ko-KR" altLang="en-US" dirty="0" smtClean="0"/>
              <a:t>부여</a:t>
            </a:r>
            <a:r>
              <a:rPr lang="en-US" altLang="ko-KR" dirty="0" smtClean="0"/>
              <a:t>:</a:t>
            </a:r>
            <a:r>
              <a:rPr lang="ko-KR" altLang="en-US" dirty="0" smtClean="0"/>
              <a:t>지니게 함</a:t>
            </a:r>
            <a:endParaRPr lang="en-US" altLang="ko-KR" dirty="0" smtClean="0"/>
          </a:p>
          <a:p>
            <a:r>
              <a:rPr lang="en-US" altLang="ko-KR" dirty="0" smtClean="0"/>
              <a:t>      (</a:t>
            </a:r>
            <a:r>
              <a:rPr lang="ko-KR" altLang="en-US" dirty="0" smtClean="0"/>
              <a:t>공부라는 고유의 특성이 </a:t>
            </a:r>
            <a:endParaRPr lang="en-US" altLang="ko-KR" dirty="0" smtClean="0"/>
          </a:p>
          <a:p>
            <a:r>
              <a:rPr lang="ko-KR" altLang="en-US" dirty="0" smtClean="0"/>
              <a:t>      지워지지 않게 늘 소유함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*</a:t>
            </a:r>
            <a:r>
              <a:rPr lang="ko-KR" altLang="en-US" dirty="0" smtClean="0"/>
              <a:t>학습동기부여</a:t>
            </a:r>
            <a:r>
              <a:rPr lang="en-US" altLang="ko-KR" dirty="0" smtClean="0"/>
              <a:t>:</a:t>
            </a:r>
            <a:r>
              <a:rPr lang="ko-KR" altLang="en-US" dirty="0" smtClean="0"/>
              <a:t>학습을 하게 까닭을 </a:t>
            </a:r>
            <a:endParaRPr lang="en-US" altLang="ko-KR" dirty="0" smtClean="0"/>
          </a:p>
          <a:p>
            <a:r>
              <a:rPr lang="en-US" altLang="ko-KR" dirty="0" smtClean="0"/>
              <a:t>  </a:t>
            </a:r>
            <a:r>
              <a:rPr lang="ko-KR" altLang="en-US" dirty="0" smtClean="0"/>
              <a:t>깨닫게 하여 몸과 마음에 배이게 하고 </a:t>
            </a:r>
            <a:endParaRPr lang="en-US" altLang="ko-KR" dirty="0" smtClean="0"/>
          </a:p>
          <a:p>
            <a:r>
              <a:rPr lang="ko-KR" altLang="en-US" dirty="0" smtClean="0"/>
              <a:t>  이끌게 하는 것</a:t>
            </a:r>
            <a:r>
              <a:rPr lang="en-US" altLang="ko-KR" dirty="0" smtClean="0"/>
              <a:t>.(</a:t>
            </a:r>
            <a:r>
              <a:rPr lang="ko-KR" altLang="en-US" dirty="0" err="1" smtClean="0"/>
              <a:t>코칭</a:t>
            </a:r>
            <a:r>
              <a:rPr lang="en-US" altLang="ko-KR" dirty="0" smtClean="0"/>
              <a:t>/</a:t>
            </a:r>
            <a:r>
              <a:rPr lang="ko-KR" altLang="en-US" dirty="0" err="1" smtClean="0"/>
              <a:t>멘터링</a:t>
            </a:r>
            <a:r>
              <a:rPr lang="en-US" altLang="ko-KR" dirty="0" smtClean="0"/>
              <a:t>)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dirty="0" smtClean="0"/>
              <a:t>&lt;&lt;&lt; </a:t>
            </a:r>
            <a:r>
              <a:rPr lang="ko-KR" altLang="en-US" dirty="0" smtClean="0"/>
              <a:t>동기부여와 관련된 단어 </a:t>
            </a:r>
            <a:r>
              <a:rPr lang="en-US" altLang="ko-KR" dirty="0" smtClean="0"/>
              <a:t>&gt;&gt;&gt;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*격려</a:t>
            </a:r>
            <a:r>
              <a:rPr lang="en-US" altLang="ko-KR" dirty="0" smtClean="0"/>
              <a:t>:</a:t>
            </a:r>
            <a:r>
              <a:rPr lang="ko-KR" altLang="en-US" dirty="0" smtClean="0"/>
              <a:t>용기나 의욕을 북돋우어 </a:t>
            </a:r>
            <a:endParaRPr lang="en-US" altLang="ko-KR" dirty="0" smtClean="0"/>
          </a:p>
          <a:p>
            <a:r>
              <a:rPr lang="en-US" altLang="ko-KR" dirty="0" smtClean="0"/>
              <a:t>       </a:t>
            </a:r>
            <a:r>
              <a:rPr lang="ko-KR" altLang="en-US" dirty="0" smtClean="0"/>
              <a:t>힘을 내게 함</a:t>
            </a:r>
            <a:r>
              <a:rPr lang="en-US" altLang="ko-KR" dirty="0" smtClean="0"/>
              <a:t>(</a:t>
            </a:r>
            <a:r>
              <a:rPr lang="ko-KR" altLang="en-US" dirty="0" smtClean="0"/>
              <a:t>말과 따스한 어깨 두드림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*</a:t>
            </a:r>
            <a:r>
              <a:rPr lang="ko-KR" altLang="en-US" dirty="0" err="1" smtClean="0"/>
              <a:t>날개돋이</a:t>
            </a:r>
            <a:r>
              <a:rPr lang="en-US" altLang="ko-KR" dirty="0" smtClean="0"/>
              <a:t>:</a:t>
            </a:r>
            <a:r>
              <a:rPr lang="ko-KR" altLang="en-US" dirty="0" smtClean="0"/>
              <a:t>번데기 상태에서 벗어나 </a:t>
            </a:r>
            <a:endParaRPr lang="en-US" altLang="ko-KR" dirty="0" smtClean="0"/>
          </a:p>
          <a:p>
            <a:r>
              <a:rPr lang="en-US" altLang="ko-KR" dirty="0" smtClean="0"/>
              <a:t>    </a:t>
            </a:r>
            <a:r>
              <a:rPr lang="ko-KR" altLang="en-US" dirty="0" smtClean="0"/>
              <a:t>자기 스스로의 날개 펴고 </a:t>
            </a:r>
            <a:r>
              <a:rPr lang="ko-KR" altLang="en-US" dirty="0" err="1" smtClean="0"/>
              <a:t>날개짓</a:t>
            </a:r>
            <a:r>
              <a:rPr lang="ko-KR" altLang="en-US" dirty="0" smtClean="0"/>
              <a:t> 하기 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*북돋기</a:t>
            </a:r>
            <a:r>
              <a:rPr lang="en-US" altLang="ko-KR" dirty="0" smtClean="0"/>
              <a:t>:1.</a:t>
            </a:r>
            <a:r>
              <a:rPr lang="ko-KR" altLang="en-US" dirty="0" smtClean="0"/>
              <a:t>식물의 뿌리를 흙으로 덮어 주기</a:t>
            </a:r>
            <a:endParaRPr lang="en-US" altLang="ko-KR" dirty="0" smtClean="0"/>
          </a:p>
          <a:p>
            <a:r>
              <a:rPr lang="en-US" altLang="ko-KR" dirty="0" smtClean="0"/>
              <a:t>                (</a:t>
            </a:r>
            <a:r>
              <a:rPr lang="ko-KR" altLang="en-US" dirty="0" smtClean="0"/>
              <a:t>학습환경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           2.</a:t>
            </a:r>
            <a:r>
              <a:rPr lang="ko-KR" altLang="en-US" dirty="0" smtClean="0"/>
              <a:t>용기나 의욕 따위 심리 작용이 </a:t>
            </a:r>
            <a:endParaRPr lang="en-US" altLang="ko-KR" dirty="0" smtClean="0"/>
          </a:p>
          <a:p>
            <a:r>
              <a:rPr lang="en-US" altLang="ko-KR" dirty="0" smtClean="0"/>
              <a:t>             </a:t>
            </a:r>
            <a:r>
              <a:rPr lang="ko-KR" altLang="en-US" dirty="0" smtClean="0"/>
              <a:t>강하게 일어나도록 자극을 줌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dirty="0" smtClean="0"/>
              <a:t>&lt;&lt;&lt; </a:t>
            </a:r>
            <a:r>
              <a:rPr lang="ko-KR" altLang="en-US" dirty="0" smtClean="0"/>
              <a:t>동기부여와 관련된 단어 </a:t>
            </a:r>
            <a:r>
              <a:rPr lang="en-US" altLang="ko-KR" dirty="0" smtClean="0"/>
              <a:t>&gt;&gt;&gt;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ko-KR" altLang="en-US" dirty="0" smtClean="0"/>
              <a:t>*고무</a:t>
            </a:r>
            <a:r>
              <a:rPr lang="en-US" altLang="ko-KR" dirty="0" smtClean="0"/>
              <a:t>:</a:t>
            </a:r>
            <a:r>
              <a:rPr lang="ko-KR" altLang="en-US" dirty="0" smtClean="0"/>
              <a:t>북을 쳐서 춤을 추게 함</a:t>
            </a:r>
            <a:endParaRPr lang="en-US" altLang="ko-KR" dirty="0" smtClean="0"/>
          </a:p>
          <a:p>
            <a:r>
              <a:rPr lang="en-US" altLang="ko-KR" dirty="0" smtClean="0"/>
              <a:t>       /</a:t>
            </a:r>
            <a:r>
              <a:rPr lang="ko-KR" altLang="en-US" dirty="0" smtClean="0"/>
              <a:t>격려하여 힘이 나게 함</a:t>
            </a:r>
            <a:endParaRPr lang="en-US" altLang="ko-KR" dirty="0" smtClean="0"/>
          </a:p>
          <a:p>
            <a:r>
              <a:rPr lang="en-US" altLang="ko-KR" dirty="0" smtClean="0"/>
              <a:t>   ---</a:t>
            </a:r>
            <a:r>
              <a:rPr lang="ko-KR" altLang="en-US" dirty="0" smtClean="0"/>
              <a:t>북의 </a:t>
            </a:r>
            <a:r>
              <a:rPr lang="ko-KR" altLang="en-US" dirty="0" err="1" smtClean="0"/>
              <a:t>마구리에는</a:t>
            </a:r>
            <a:r>
              <a:rPr lang="ko-KR" altLang="en-US" dirty="0" smtClean="0"/>
              <a:t> 팽팽하게 </a:t>
            </a:r>
            <a:endParaRPr lang="en-US" altLang="ko-KR" dirty="0" smtClean="0"/>
          </a:p>
          <a:p>
            <a:r>
              <a:rPr lang="en-US" altLang="ko-KR" dirty="0" smtClean="0"/>
              <a:t>     </a:t>
            </a:r>
            <a:r>
              <a:rPr lang="ko-KR" altLang="en-US" dirty="0" smtClean="0"/>
              <a:t>가죽을 고착시키듯이 </a:t>
            </a:r>
            <a:endParaRPr lang="en-US" altLang="ko-KR" dirty="0" smtClean="0"/>
          </a:p>
          <a:p>
            <a:r>
              <a:rPr lang="en-US" altLang="ko-KR" dirty="0" smtClean="0"/>
              <a:t>     </a:t>
            </a:r>
            <a:r>
              <a:rPr lang="ko-KR" altLang="en-US" dirty="0" smtClean="0"/>
              <a:t>공부 할 때도 다소간의 긴장과 </a:t>
            </a:r>
          </a:p>
          <a:p>
            <a:r>
              <a:rPr lang="ko-KR" altLang="en-US" dirty="0" smtClean="0"/>
              <a:t>     좋은 스트레스인 </a:t>
            </a:r>
            <a:r>
              <a:rPr lang="ko-KR" altLang="en-US" dirty="0" err="1" smtClean="0"/>
              <a:t>유트레스가</a:t>
            </a:r>
            <a:r>
              <a:rPr lang="ko-KR" altLang="en-US" dirty="0" smtClean="0"/>
              <a:t> 필요합니다</a:t>
            </a:r>
            <a:r>
              <a:rPr lang="en-US" altLang="ko-KR" dirty="0" smtClean="0"/>
              <a:t>. </a:t>
            </a:r>
          </a:p>
          <a:p>
            <a:r>
              <a:rPr lang="ko-KR" altLang="en-US" dirty="0" smtClean="0"/>
              <a:t>안에 있던 동기를 실제 공부로 </a:t>
            </a:r>
            <a:r>
              <a:rPr lang="en-US" altLang="ko-KR" dirty="0" smtClean="0"/>
              <a:t> </a:t>
            </a:r>
            <a:r>
              <a:rPr lang="ko-KR" altLang="en-US" dirty="0" smtClean="0"/>
              <a:t>즐겁게 행동합니다</a:t>
            </a:r>
            <a:r>
              <a:rPr lang="en-US" altLang="ko-KR" dirty="0" smtClean="0"/>
              <a:t>.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고착</a:t>
            </a:r>
            <a:r>
              <a:rPr lang="en-US" altLang="ko-KR" dirty="0" smtClean="0"/>
              <a:t>:</a:t>
            </a:r>
            <a:r>
              <a:rPr lang="ko-KR" altLang="en-US" dirty="0" smtClean="0"/>
              <a:t>한 군데에 달라 붙어 옮기지 아니함</a:t>
            </a:r>
            <a:r>
              <a:rPr lang="en-US" altLang="ko-KR" dirty="0" smtClean="0"/>
              <a:t>(</a:t>
            </a:r>
            <a:r>
              <a:rPr lang="ko-KR" altLang="en-US" dirty="0" smtClean="0"/>
              <a:t>효율성이 높은 자기만의 공부 아지트</a:t>
            </a:r>
            <a:r>
              <a:rPr lang="en-US" altLang="ko-KR" dirty="0" smtClean="0"/>
              <a:t>)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sz="2400" dirty="0" smtClean="0"/>
              <a:t>1</a:t>
            </a:r>
            <a:r>
              <a:rPr lang="ko-KR" altLang="en-US" sz="2400" dirty="0" smtClean="0"/>
              <a:t>박 </a:t>
            </a:r>
            <a:r>
              <a:rPr lang="en-US" altLang="ko-KR" sz="2400" dirty="0" smtClean="0"/>
              <a:t>2</a:t>
            </a:r>
            <a:r>
              <a:rPr lang="ko-KR" altLang="en-US" sz="2400" dirty="0" smtClean="0"/>
              <a:t>일 시청률 </a:t>
            </a:r>
            <a:r>
              <a:rPr lang="en-US" altLang="ko-KR" sz="2400" dirty="0" smtClean="0"/>
              <a:t>40% </a:t>
            </a:r>
            <a:r>
              <a:rPr lang="ko-KR" altLang="en-US" sz="2400" dirty="0" smtClean="0"/>
              <a:t>예능의 정석에 답이 있다</a:t>
            </a:r>
            <a:r>
              <a:rPr lang="en-US" altLang="ko-KR" sz="2400" dirty="0" smtClean="0"/>
              <a:t>!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en-US" altLang="ko-KR" b="1" dirty="0" smtClean="0"/>
              <a:t>1. </a:t>
            </a:r>
            <a:r>
              <a:rPr lang="ko-KR" altLang="en-US" b="1" dirty="0" smtClean="0"/>
              <a:t>강호동의 악동 </a:t>
            </a:r>
            <a:r>
              <a:rPr lang="en-US" altLang="ko-KR" b="1" dirty="0" smtClean="0"/>
              <a:t>MC </a:t>
            </a:r>
            <a:endParaRPr lang="en-US" altLang="ko-KR" b="1" dirty="0" smtClean="0"/>
          </a:p>
          <a:p>
            <a:r>
              <a:rPr lang="en-US" altLang="ko-KR" b="1" dirty="0" smtClean="0"/>
              <a:t> </a:t>
            </a:r>
            <a:r>
              <a:rPr lang="en-US" altLang="ko-KR" b="1" dirty="0" smtClean="0"/>
              <a:t>  </a:t>
            </a:r>
            <a:r>
              <a:rPr lang="ko-KR" altLang="en-US" b="1" dirty="0" smtClean="0"/>
              <a:t>카리스마 </a:t>
            </a:r>
            <a:r>
              <a:rPr lang="ko-KR" altLang="en-US" b="1" dirty="0" smtClean="0"/>
              <a:t>강약조절 </a:t>
            </a:r>
            <a:r>
              <a:rPr lang="ko-KR" altLang="en-US" b="1" dirty="0" err="1" smtClean="0"/>
              <a:t>애드리브</a:t>
            </a:r>
            <a:r>
              <a:rPr lang="ko-KR" altLang="en-US" b="1" dirty="0" smtClean="0"/>
              <a:t> 승부욕</a:t>
            </a:r>
            <a:r>
              <a:rPr lang="ko-KR" altLang="en-US" b="1" dirty="0" smtClean="0"/>
              <a:t> 기질</a:t>
            </a:r>
            <a:r>
              <a:rPr lang="ko-KR" altLang="en-US" dirty="0" smtClean="0"/>
              <a:t> </a:t>
            </a:r>
            <a:r>
              <a:rPr lang="ko-KR" altLang="en-US" b="1" dirty="0" smtClean="0"/>
              <a:t>  </a:t>
            </a:r>
            <a:r>
              <a:rPr lang="ko-KR" altLang="en-US" dirty="0" smtClean="0"/>
              <a:t> </a:t>
            </a:r>
            <a:r>
              <a:rPr lang="ko-KR" altLang="en-US" b="1" dirty="0" smtClean="0"/>
              <a:t>   </a:t>
            </a:r>
            <a:endParaRPr lang="en-US" altLang="ko-KR" b="1" dirty="0" smtClean="0"/>
          </a:p>
          <a:p>
            <a:r>
              <a:rPr lang="en-US" altLang="ko-KR" b="1" dirty="0" smtClean="0"/>
              <a:t>-- </a:t>
            </a:r>
            <a:r>
              <a:rPr lang="ko-KR" altLang="en-US" b="1" dirty="0" smtClean="0"/>
              <a:t>수학학습의 주인공은 </a:t>
            </a:r>
            <a:r>
              <a:rPr lang="ko-KR" altLang="en-US" dirty="0" smtClean="0"/>
              <a:t> </a:t>
            </a:r>
            <a:r>
              <a:rPr lang="ko-KR" altLang="en-US" b="1" dirty="0" smtClean="0"/>
              <a:t/>
            </a:r>
            <a:br>
              <a:rPr lang="ko-KR" altLang="en-US" b="1" dirty="0" smtClean="0"/>
            </a:br>
            <a:r>
              <a:rPr lang="ko-KR" altLang="en-US" b="1" dirty="0" smtClean="0"/>
              <a:t>   자기주도학습가인 나 자신이며</a:t>
            </a:r>
            <a:r>
              <a:rPr lang="en-US" altLang="ko-KR" b="1" dirty="0" smtClean="0"/>
              <a:t>,</a:t>
            </a:r>
            <a:r>
              <a:rPr lang="ko-KR" altLang="en-US" dirty="0" smtClean="0"/>
              <a:t> </a:t>
            </a:r>
            <a:r>
              <a:rPr lang="ko-KR" altLang="en-US" b="1" dirty="0" smtClean="0"/>
              <a:t/>
            </a:r>
            <a:br>
              <a:rPr lang="ko-KR" altLang="en-US" b="1" dirty="0" smtClean="0"/>
            </a:br>
            <a:r>
              <a:rPr lang="ko-KR" altLang="en-US" b="1" dirty="0" smtClean="0"/>
              <a:t>   개념이라는 연장과</a:t>
            </a:r>
            <a:r>
              <a:rPr lang="ko-KR" altLang="en-US" dirty="0" smtClean="0"/>
              <a:t> </a:t>
            </a:r>
            <a:r>
              <a:rPr lang="ko-KR" altLang="en-US" b="1" dirty="0" smtClean="0"/>
              <a:t> </a:t>
            </a:r>
            <a:r>
              <a:rPr lang="ko-KR" altLang="en-US" b="1" dirty="0" smtClean="0"/>
              <a:t>원리라는 연마된 </a:t>
            </a:r>
            <a:r>
              <a:rPr lang="ko-KR" altLang="en-US" dirty="0" smtClean="0"/>
              <a:t> </a:t>
            </a:r>
            <a:r>
              <a:rPr lang="ko-KR" altLang="en-US" b="1" dirty="0" smtClean="0"/>
              <a:t/>
            </a:r>
            <a:br>
              <a:rPr lang="ko-KR" altLang="en-US" b="1" dirty="0" smtClean="0"/>
            </a:br>
            <a:r>
              <a:rPr lang="ko-KR" altLang="en-US" b="1" dirty="0" smtClean="0"/>
              <a:t>   적재적소 연장사용 기술로</a:t>
            </a:r>
            <a:r>
              <a:rPr lang="ko-KR" altLang="en-US" dirty="0" smtClean="0"/>
              <a:t> </a:t>
            </a:r>
            <a:r>
              <a:rPr lang="ko-KR" altLang="en-US" b="1" dirty="0" smtClean="0"/>
              <a:t>여러 </a:t>
            </a:r>
            <a:r>
              <a:rPr lang="ko-KR" altLang="en-US" b="1" dirty="0" smtClean="0"/>
              <a:t>방법으로 </a:t>
            </a:r>
            <a:endParaRPr lang="en-US" altLang="ko-KR" b="1" dirty="0" smtClean="0"/>
          </a:p>
          <a:p>
            <a:r>
              <a:rPr lang="en-US" altLang="ko-KR" b="1" dirty="0" smtClean="0"/>
              <a:t> </a:t>
            </a:r>
            <a:r>
              <a:rPr lang="en-US" altLang="ko-KR" b="1" dirty="0" smtClean="0"/>
              <a:t>  </a:t>
            </a:r>
            <a:r>
              <a:rPr lang="ko-KR" altLang="en-US" b="1" dirty="0" smtClean="0"/>
              <a:t>접근하면서</a:t>
            </a:r>
            <a:r>
              <a:rPr lang="ko-KR" altLang="en-US" dirty="0" smtClean="0"/>
              <a:t> </a:t>
            </a:r>
            <a:r>
              <a:rPr lang="ko-KR" altLang="en-US" b="1" dirty="0" smtClean="0"/>
              <a:t>리듬감 </a:t>
            </a:r>
            <a:r>
              <a:rPr lang="ko-KR" altLang="en-US" b="1" dirty="0" smtClean="0"/>
              <a:t>있게 예습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복습하면서</a:t>
            </a:r>
            <a:r>
              <a:rPr lang="ko-KR" altLang="en-US" dirty="0" smtClean="0"/>
              <a:t> </a:t>
            </a:r>
            <a:r>
              <a:rPr lang="ko-KR" altLang="en-US" b="1" dirty="0" smtClean="0"/>
              <a:t/>
            </a:r>
            <a:br>
              <a:rPr lang="ko-KR" altLang="en-US" b="1" dirty="0" smtClean="0"/>
            </a:br>
            <a:r>
              <a:rPr lang="ko-KR" altLang="en-US" b="1" dirty="0" smtClean="0"/>
              <a:t>   </a:t>
            </a:r>
            <a:r>
              <a:rPr lang="ko-KR" altLang="en-US" b="1" dirty="0" smtClean="0"/>
              <a:t>끝까지</a:t>
            </a:r>
            <a:r>
              <a:rPr lang="ko-KR" altLang="en-US" b="1" dirty="0" smtClean="0"/>
              <a:t> 물고 늘어지고</a:t>
            </a:r>
            <a:r>
              <a:rPr lang="ko-KR" altLang="en-US" dirty="0" smtClean="0"/>
              <a:t> </a:t>
            </a:r>
            <a:r>
              <a:rPr lang="ko-KR" altLang="en-US" b="1" dirty="0" smtClean="0"/>
              <a:t/>
            </a:r>
            <a:br>
              <a:rPr lang="ko-KR" altLang="en-US" b="1" dirty="0" smtClean="0"/>
            </a:br>
            <a:r>
              <a:rPr lang="ko-KR" altLang="en-US" b="1" dirty="0" smtClean="0"/>
              <a:t>   </a:t>
            </a:r>
            <a:r>
              <a:rPr lang="en-US" altLang="ko-KR" b="1" dirty="0" smtClean="0"/>
              <a:t>&lt;</a:t>
            </a:r>
            <a:r>
              <a:rPr lang="ko-KR" altLang="en-US" b="1" dirty="0" smtClean="0"/>
              <a:t>수학지문을 수식어로 </a:t>
            </a:r>
            <a:r>
              <a:rPr lang="ko-KR" altLang="en-US" b="1" dirty="0" smtClean="0"/>
              <a:t>정확하게 </a:t>
            </a:r>
            <a:r>
              <a:rPr lang="ko-KR" altLang="en-US" b="1" dirty="0" smtClean="0"/>
              <a:t>표현하기</a:t>
            </a:r>
            <a:r>
              <a:rPr lang="en-US" altLang="ko-KR" b="1" dirty="0" smtClean="0"/>
              <a:t>:</a:t>
            </a:r>
            <a:r>
              <a:rPr lang="ko-KR" altLang="en-US" dirty="0" smtClean="0"/>
              <a:t> </a:t>
            </a:r>
            <a:r>
              <a:rPr lang="ko-KR" altLang="en-US" b="1" dirty="0" smtClean="0"/>
              <a:t/>
            </a:r>
            <a:br>
              <a:rPr lang="ko-KR" altLang="en-US" b="1" dirty="0" smtClean="0"/>
            </a:br>
            <a:r>
              <a:rPr lang="ko-KR" altLang="en-US" b="1" dirty="0" smtClean="0"/>
              <a:t>          </a:t>
            </a:r>
            <a:r>
              <a:rPr lang="ko-KR" altLang="en-US" b="1" dirty="0" err="1" smtClean="0"/>
              <a:t>꽁트를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잛은</a:t>
            </a:r>
            <a:r>
              <a:rPr lang="ko-KR" altLang="en-US" b="1" dirty="0" smtClean="0"/>
              <a:t> 시로 </a:t>
            </a:r>
            <a:r>
              <a:rPr lang="ko-KR" altLang="en-US" b="1" dirty="0" smtClean="0"/>
              <a:t>요약압축하기</a:t>
            </a:r>
            <a:r>
              <a:rPr lang="en-US" altLang="ko-KR" b="1" dirty="0" smtClean="0"/>
              <a:t>&gt; </a:t>
            </a:r>
            <a:r>
              <a:rPr lang="ko-KR" altLang="en-US" dirty="0" smtClean="0"/>
              <a:t> </a:t>
            </a:r>
            <a:r>
              <a:rPr lang="ko-KR" altLang="en-US" b="1" dirty="0" smtClean="0"/>
              <a:t/>
            </a:r>
            <a:br>
              <a:rPr lang="ko-KR" altLang="en-US" b="1" dirty="0" smtClean="0"/>
            </a:br>
            <a:r>
              <a:rPr lang="ko-KR" altLang="en-US" b="1" dirty="0" smtClean="0"/>
              <a:t>   풀어 보는 수학학습욕구</a:t>
            </a:r>
            <a:r>
              <a:rPr lang="en-US" altLang="ko-KR" b="1" dirty="0" smtClean="0"/>
              <a:t>!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dirty="0" smtClean="0"/>
              <a:t>&lt;&lt;&lt; </a:t>
            </a:r>
            <a:r>
              <a:rPr lang="ko-KR" altLang="en-US" dirty="0" smtClean="0"/>
              <a:t>동기부여와 관련된 단어 </a:t>
            </a:r>
            <a:r>
              <a:rPr lang="en-US" altLang="ko-KR" dirty="0" smtClean="0"/>
              <a:t>&gt;&gt;&gt;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ko-KR" altLang="en-US" dirty="0" smtClean="0"/>
              <a:t>공부</a:t>
            </a:r>
            <a:r>
              <a:rPr lang="en-US" altLang="ko-KR" dirty="0" smtClean="0"/>
              <a:t>:</a:t>
            </a:r>
            <a:r>
              <a:rPr lang="ko-KR" altLang="en-US" dirty="0" smtClean="0"/>
              <a:t>학문이나 기술을 보고</a:t>
            </a:r>
            <a:r>
              <a:rPr lang="en-US" altLang="ko-KR" dirty="0" smtClean="0"/>
              <a:t>(</a:t>
            </a:r>
            <a:r>
              <a:rPr lang="ko-KR" altLang="en-US" dirty="0" smtClean="0"/>
              <a:t>저작</a:t>
            </a:r>
            <a:r>
              <a:rPr lang="en-US" altLang="ko-KR" dirty="0" smtClean="0"/>
              <a:t>:</a:t>
            </a:r>
            <a:r>
              <a:rPr lang="ko-KR" altLang="en-US" dirty="0" smtClean="0"/>
              <a:t>잘게 부수어 씹는 일</a:t>
            </a:r>
            <a:r>
              <a:rPr lang="en-US" altLang="ko-KR" dirty="0" smtClean="0"/>
              <a:t>) </a:t>
            </a:r>
            <a:r>
              <a:rPr lang="ko-KR" altLang="en-US" dirty="0" smtClean="0"/>
              <a:t>배우고</a:t>
            </a:r>
            <a:r>
              <a:rPr lang="en-US" altLang="ko-KR" dirty="0" smtClean="0"/>
              <a:t>(</a:t>
            </a:r>
            <a:r>
              <a:rPr lang="ko-KR" altLang="en-US" dirty="0" smtClean="0"/>
              <a:t>소화</a:t>
            </a:r>
            <a:r>
              <a:rPr lang="en-US" altLang="ko-KR" dirty="0" smtClean="0"/>
              <a:t>.</a:t>
            </a:r>
            <a:r>
              <a:rPr lang="ko-KR" altLang="en-US" dirty="0" smtClean="0"/>
              <a:t>섭취</a:t>
            </a:r>
            <a:r>
              <a:rPr lang="en-US" altLang="ko-KR" dirty="0" smtClean="0"/>
              <a:t>) </a:t>
            </a:r>
            <a:r>
              <a:rPr lang="ko-KR" altLang="en-US" dirty="0" smtClean="0"/>
              <a:t>닦음</a:t>
            </a:r>
            <a:r>
              <a:rPr lang="en-US" altLang="ko-KR" dirty="0" smtClean="0"/>
              <a:t>(</a:t>
            </a:r>
            <a:r>
              <a:rPr lang="ko-KR" altLang="en-US" dirty="0" smtClean="0"/>
              <a:t>적용</a:t>
            </a:r>
            <a:r>
              <a:rPr lang="en-US" altLang="ko-KR" dirty="0" smtClean="0"/>
              <a:t>.</a:t>
            </a:r>
            <a:r>
              <a:rPr lang="ko-KR" altLang="en-US" dirty="0" smtClean="0"/>
              <a:t>응용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*</a:t>
            </a:r>
            <a:r>
              <a:rPr lang="ko-KR" altLang="en-US" dirty="0" smtClean="0"/>
              <a:t>닦다</a:t>
            </a:r>
            <a:r>
              <a:rPr lang="en-US" altLang="ko-KR" dirty="0" smtClean="0"/>
              <a:t>:</a:t>
            </a:r>
            <a:r>
              <a:rPr lang="ko-KR" altLang="en-US" dirty="0" smtClean="0"/>
              <a:t>힘써 배우고 익히다</a:t>
            </a:r>
            <a:r>
              <a:rPr lang="en-US" altLang="ko-KR" dirty="0" smtClean="0"/>
              <a:t>(</a:t>
            </a:r>
            <a:r>
              <a:rPr lang="ko-KR" altLang="en-US" dirty="0" smtClean="0"/>
              <a:t>숙련된 과정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*</a:t>
            </a:r>
            <a:r>
              <a:rPr lang="ko-KR" altLang="en-US" dirty="0" smtClean="0"/>
              <a:t>익히다</a:t>
            </a:r>
            <a:r>
              <a:rPr lang="en-US" altLang="ko-KR" dirty="0" smtClean="0"/>
              <a:t>:</a:t>
            </a:r>
            <a:r>
              <a:rPr lang="ko-KR" altLang="en-US" dirty="0" smtClean="0"/>
              <a:t>익숙해지도록 하다</a:t>
            </a:r>
            <a:r>
              <a:rPr lang="en-US" altLang="ko-KR" dirty="0" smtClean="0"/>
              <a:t>(</a:t>
            </a:r>
            <a:r>
              <a:rPr lang="ko-KR" altLang="en-US" dirty="0" smtClean="0"/>
              <a:t>친숙</a:t>
            </a:r>
            <a:r>
              <a:rPr lang="en-US" altLang="ko-KR" dirty="0" smtClean="0"/>
              <a:t>,</a:t>
            </a:r>
            <a:r>
              <a:rPr lang="ko-KR" altLang="en-US" dirty="0" smtClean="0"/>
              <a:t>눈 감아도 보이는   책 속의 </a:t>
            </a:r>
            <a:r>
              <a:rPr lang="ko-KR" altLang="en-US" dirty="0" err="1" smtClean="0"/>
              <a:t>주요점과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보조점의</a:t>
            </a:r>
            <a:r>
              <a:rPr lang="ko-KR" altLang="en-US" dirty="0" smtClean="0"/>
              <a:t> 파노라마 전개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*</a:t>
            </a:r>
            <a:r>
              <a:rPr lang="ko-KR" altLang="en-US" dirty="0" smtClean="0"/>
              <a:t>익숙하다</a:t>
            </a:r>
            <a:r>
              <a:rPr lang="en-US" altLang="ko-KR" dirty="0" smtClean="0"/>
              <a:t>:</a:t>
            </a:r>
            <a:r>
              <a:rPr lang="ko-KR" altLang="en-US" dirty="0" smtClean="0"/>
              <a:t>자주 보거나 들어서 눈에 환하다</a:t>
            </a:r>
            <a:r>
              <a:rPr lang="en-US" altLang="ko-KR" dirty="0" smtClean="0"/>
              <a:t>.("</a:t>
            </a:r>
            <a:r>
              <a:rPr lang="ko-KR" altLang="en-US" dirty="0" smtClean="0"/>
              <a:t>아마 </a:t>
            </a:r>
            <a:r>
              <a:rPr lang="en-US" altLang="ko-KR" dirty="0" smtClean="0"/>
              <a:t>~</a:t>
            </a:r>
            <a:r>
              <a:rPr lang="ko-KR" altLang="en-US" dirty="0" smtClean="0"/>
              <a:t>일 거야</a:t>
            </a:r>
            <a:r>
              <a:rPr lang="en-US" altLang="ko-KR" dirty="0" smtClean="0"/>
              <a:t>"</a:t>
            </a:r>
            <a:r>
              <a:rPr lang="ko-KR" altLang="en-US" dirty="0" smtClean="0"/>
              <a:t>에서  </a:t>
            </a:r>
            <a:r>
              <a:rPr lang="en-US" altLang="ko-KR" dirty="0" smtClean="0"/>
              <a:t>"</a:t>
            </a:r>
            <a:r>
              <a:rPr lang="ko-KR" altLang="en-US" dirty="0" smtClean="0"/>
              <a:t>바로 이거야</a:t>
            </a:r>
            <a:r>
              <a:rPr lang="en-US" altLang="ko-KR" dirty="0" smtClean="0"/>
              <a:t>"</a:t>
            </a:r>
            <a:r>
              <a:rPr lang="ko-KR" altLang="en-US" dirty="0" smtClean="0"/>
              <a:t>로</a:t>
            </a:r>
            <a:r>
              <a:rPr lang="en-US" altLang="ko-KR" dirty="0" smtClean="0"/>
              <a:t>)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dirty="0" smtClean="0"/>
              <a:t>&lt;&lt;&lt; </a:t>
            </a:r>
            <a:r>
              <a:rPr lang="ko-KR" altLang="en-US" dirty="0" smtClean="0"/>
              <a:t>동기부여와 관련된 단어 </a:t>
            </a:r>
            <a:r>
              <a:rPr lang="en-US" altLang="ko-KR" dirty="0" smtClean="0"/>
              <a:t>&gt;&gt;&gt;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뚝심</a:t>
            </a:r>
            <a:r>
              <a:rPr lang="en-US" altLang="ko-KR" dirty="0" smtClean="0"/>
              <a:t>:</a:t>
            </a:r>
            <a:r>
              <a:rPr lang="ko-KR" altLang="en-US" dirty="0" smtClean="0"/>
              <a:t>굳세게 버티어 내거나 감당해 내는 육체적인 힘    </a:t>
            </a:r>
            <a:r>
              <a:rPr lang="en-US" altLang="ko-KR" dirty="0" smtClean="0"/>
              <a:t>(</a:t>
            </a:r>
            <a:r>
              <a:rPr lang="ko-KR" altLang="en-US" dirty="0" smtClean="0"/>
              <a:t>건강한 체력으로 지치지 아니함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*</a:t>
            </a:r>
            <a:r>
              <a:rPr lang="ko-KR" altLang="en-US" dirty="0" err="1" smtClean="0"/>
              <a:t>마중물</a:t>
            </a:r>
            <a:r>
              <a:rPr lang="en-US" altLang="ko-KR" dirty="0" smtClean="0"/>
              <a:t>:</a:t>
            </a:r>
            <a:r>
              <a:rPr lang="ko-KR" altLang="en-US" dirty="0" smtClean="0"/>
              <a:t>펌프로 물을 </a:t>
            </a:r>
            <a:r>
              <a:rPr lang="ko-KR" altLang="en-US" dirty="0" err="1" smtClean="0"/>
              <a:t>퍼올릴</a:t>
            </a:r>
            <a:r>
              <a:rPr lang="ko-KR" altLang="en-US" dirty="0" smtClean="0"/>
              <a:t> 때</a:t>
            </a:r>
            <a:r>
              <a:rPr lang="en-US" altLang="ko-KR" dirty="0" smtClean="0"/>
              <a:t>, </a:t>
            </a:r>
          </a:p>
          <a:p>
            <a:r>
              <a:rPr lang="en-US" altLang="ko-KR" dirty="0" smtClean="0"/>
              <a:t>         </a:t>
            </a:r>
            <a:r>
              <a:rPr lang="ko-KR" altLang="en-US" dirty="0" smtClean="0"/>
              <a:t>물을 이끌어 올리기 위하여 먼저 붓는 물</a:t>
            </a:r>
            <a:endParaRPr lang="en-US" altLang="ko-KR" dirty="0" smtClean="0"/>
          </a:p>
          <a:p>
            <a:r>
              <a:rPr lang="en-US" altLang="ko-KR" dirty="0" smtClean="0"/>
              <a:t>        (</a:t>
            </a:r>
            <a:r>
              <a:rPr lang="ko-KR" altLang="en-US" dirty="0" smtClean="0"/>
              <a:t>초기학습 의지력의 지속화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*</a:t>
            </a:r>
            <a:r>
              <a:rPr lang="ko-KR" altLang="en-US" dirty="0" smtClean="0"/>
              <a:t>복선</a:t>
            </a:r>
            <a:r>
              <a:rPr lang="en-US" altLang="ko-KR" dirty="0" smtClean="0"/>
              <a:t>:</a:t>
            </a:r>
            <a:r>
              <a:rPr lang="ko-KR" altLang="en-US" dirty="0" smtClean="0"/>
              <a:t>뒷일을 헤아려서 몰래 미리 </a:t>
            </a:r>
            <a:endParaRPr lang="en-US" altLang="ko-KR" dirty="0" smtClean="0"/>
          </a:p>
          <a:p>
            <a:r>
              <a:rPr lang="en-US" altLang="ko-KR" dirty="0" smtClean="0"/>
              <a:t>      </a:t>
            </a:r>
            <a:r>
              <a:rPr lang="ko-KR" altLang="en-US" dirty="0" smtClean="0"/>
              <a:t>마련해 두는 준비</a:t>
            </a:r>
            <a:r>
              <a:rPr lang="en-US" altLang="ko-KR" dirty="0" smtClean="0"/>
              <a:t>(</a:t>
            </a:r>
            <a:r>
              <a:rPr lang="ko-KR" altLang="en-US" dirty="0" smtClean="0"/>
              <a:t>유비무환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*</a:t>
            </a:r>
            <a:r>
              <a:rPr lang="ko-KR" altLang="en-US" dirty="0" smtClean="0"/>
              <a:t>습관화</a:t>
            </a:r>
            <a:r>
              <a:rPr lang="en-US" altLang="ko-KR" dirty="0" smtClean="0"/>
              <a:t>:</a:t>
            </a:r>
            <a:r>
              <a:rPr lang="ko-KR" altLang="en-US" dirty="0" smtClean="0"/>
              <a:t>버릇이 됨 또는 버릇이 되게 함</a:t>
            </a:r>
            <a:endParaRPr lang="en-US" altLang="ko-KR" dirty="0" smtClean="0"/>
          </a:p>
          <a:p>
            <a:r>
              <a:rPr lang="en-US" altLang="ko-KR" dirty="0" smtClean="0"/>
              <a:t>         (</a:t>
            </a:r>
            <a:r>
              <a:rPr lang="ko-KR" altLang="en-US" dirty="0" smtClean="0"/>
              <a:t>완료 혹은 진행</a:t>
            </a:r>
            <a:r>
              <a:rPr lang="en-US" altLang="ko-KR" dirty="0" smtClean="0"/>
              <a:t>)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dirty="0" smtClean="0"/>
              <a:t>&lt;&lt;&lt; </a:t>
            </a:r>
            <a:r>
              <a:rPr lang="ko-KR" altLang="en-US" dirty="0" smtClean="0"/>
              <a:t>동기부여와 관련된 단어 </a:t>
            </a:r>
            <a:r>
              <a:rPr lang="en-US" altLang="ko-KR" dirty="0" smtClean="0"/>
              <a:t>&gt;&gt;&gt;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ko-KR" altLang="en-US" dirty="0" smtClean="0"/>
              <a:t>*정련</a:t>
            </a:r>
            <a:r>
              <a:rPr lang="en-US" altLang="ko-KR" dirty="0" smtClean="0"/>
              <a:t>:</a:t>
            </a:r>
            <a:r>
              <a:rPr lang="ko-KR" altLang="en-US" dirty="0" smtClean="0"/>
              <a:t>잘 연습함</a:t>
            </a:r>
            <a:r>
              <a:rPr lang="en-US" altLang="ko-KR" dirty="0" smtClean="0"/>
              <a:t>/</a:t>
            </a:r>
            <a:r>
              <a:rPr lang="ko-KR" altLang="en-US" dirty="0" smtClean="0"/>
              <a:t>잘 단련함</a:t>
            </a:r>
            <a:endParaRPr lang="en-US" altLang="ko-KR" dirty="0" smtClean="0"/>
          </a:p>
          <a:p>
            <a:r>
              <a:rPr lang="en-US" altLang="ko-KR" dirty="0" smtClean="0"/>
              <a:t>       (</a:t>
            </a:r>
            <a:r>
              <a:rPr lang="ko-KR" altLang="en-US" dirty="0" smtClean="0"/>
              <a:t>학습 방해 요소 없애고 공부기질 발견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*</a:t>
            </a:r>
            <a:r>
              <a:rPr lang="ko-KR" altLang="en-US" dirty="0" smtClean="0"/>
              <a:t>단련</a:t>
            </a:r>
            <a:r>
              <a:rPr lang="en-US" altLang="ko-KR" dirty="0" smtClean="0"/>
              <a:t>(</a:t>
            </a:r>
            <a:r>
              <a:rPr lang="ko-KR" altLang="en-US" dirty="0" smtClean="0"/>
              <a:t>연마</a:t>
            </a:r>
            <a:r>
              <a:rPr lang="en-US" altLang="ko-KR" dirty="0" smtClean="0"/>
              <a:t>):</a:t>
            </a:r>
            <a:r>
              <a:rPr lang="ko-KR" altLang="en-US" dirty="0" smtClean="0"/>
              <a:t>시련</a:t>
            </a:r>
            <a:r>
              <a:rPr lang="en-US" altLang="ko-KR" dirty="0" smtClean="0"/>
              <a:t>(</a:t>
            </a:r>
            <a:r>
              <a:rPr lang="ko-KR" altLang="en-US" dirty="0" smtClean="0"/>
              <a:t>틀린 것이 시련이니 오답노트 정리하여 극복</a:t>
            </a:r>
            <a:r>
              <a:rPr lang="en-US" altLang="ko-KR" dirty="0" smtClean="0"/>
              <a:t>)</a:t>
            </a:r>
            <a:r>
              <a:rPr lang="ko-KR" altLang="en-US" dirty="0" smtClean="0"/>
              <a:t>이나 </a:t>
            </a:r>
          </a:p>
          <a:p>
            <a:r>
              <a:rPr lang="ko-KR" altLang="en-US" dirty="0" smtClean="0"/>
              <a:t>    수련</a:t>
            </a:r>
            <a:r>
              <a:rPr lang="en-US" altLang="ko-KR" dirty="0" smtClean="0"/>
              <a:t>(</a:t>
            </a:r>
            <a:r>
              <a:rPr lang="ko-KR" altLang="en-US" dirty="0" smtClean="0"/>
              <a:t>문제와 씨름</a:t>
            </a:r>
            <a:r>
              <a:rPr lang="en-US" altLang="ko-KR" dirty="0" smtClean="0"/>
              <a:t>) </a:t>
            </a:r>
            <a:r>
              <a:rPr lang="ko-KR" altLang="en-US" dirty="0" smtClean="0"/>
              <a:t>따위를 통해서 몸과 마음</a:t>
            </a:r>
            <a:r>
              <a:rPr lang="en-US" altLang="ko-KR" dirty="0" smtClean="0"/>
              <a:t>(</a:t>
            </a:r>
            <a:r>
              <a:rPr lang="ko-KR" altLang="en-US" dirty="0" smtClean="0"/>
              <a:t>해결하려는 의지</a:t>
            </a:r>
            <a:r>
              <a:rPr lang="en-US" altLang="ko-KR" dirty="0" smtClean="0"/>
              <a:t>)</a:t>
            </a:r>
            <a:r>
              <a:rPr lang="ko-KR" altLang="en-US" dirty="0" smtClean="0"/>
              <a:t>을 </a:t>
            </a:r>
            <a:endParaRPr lang="en-US" altLang="ko-KR" dirty="0" smtClean="0"/>
          </a:p>
          <a:p>
            <a:r>
              <a:rPr lang="en-US" altLang="ko-KR" dirty="0" smtClean="0"/>
              <a:t>    </a:t>
            </a:r>
            <a:r>
              <a:rPr lang="ko-KR" altLang="en-US" dirty="0" smtClean="0"/>
              <a:t>굳세게 닦음</a:t>
            </a:r>
            <a:r>
              <a:rPr lang="en-US" altLang="ko-KR" dirty="0" smtClean="0"/>
              <a:t>/</a:t>
            </a:r>
            <a:r>
              <a:rPr lang="ko-KR" altLang="en-US" dirty="0" smtClean="0"/>
              <a:t>배운 것을 익숙하게 익힘</a:t>
            </a:r>
            <a:r>
              <a:rPr lang="en-US" altLang="ko-KR" dirty="0" smtClean="0"/>
              <a:t>(</a:t>
            </a:r>
            <a:r>
              <a:rPr lang="ko-KR" altLang="en-US" dirty="0" smtClean="0"/>
              <a:t>개념과 공식의 생활화</a:t>
            </a:r>
            <a:r>
              <a:rPr lang="en-US" altLang="ko-KR" dirty="0" smtClean="0"/>
              <a:t>) 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*</a:t>
            </a:r>
            <a:r>
              <a:rPr lang="ko-KR" altLang="en-US" dirty="0" smtClean="0"/>
              <a:t>집념</a:t>
            </a:r>
            <a:r>
              <a:rPr lang="en-US" altLang="ko-KR" dirty="0" smtClean="0"/>
              <a:t>:</a:t>
            </a:r>
            <a:r>
              <a:rPr lang="ko-KR" altLang="en-US" dirty="0" smtClean="0"/>
              <a:t>마음에 깊이 새겨 뗄 수 없는 생각</a:t>
            </a:r>
            <a:endParaRPr lang="en-US" altLang="ko-KR" dirty="0" smtClean="0"/>
          </a:p>
          <a:p>
            <a:r>
              <a:rPr lang="en-US" altLang="ko-KR" dirty="0" smtClean="0"/>
              <a:t>       (</a:t>
            </a:r>
            <a:r>
              <a:rPr lang="ko-KR" altLang="en-US" dirty="0" smtClean="0"/>
              <a:t>꿈과 목표를 이루려는 집중력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*</a:t>
            </a:r>
            <a:r>
              <a:rPr lang="ko-KR" altLang="en-US" dirty="0" smtClean="0"/>
              <a:t>혁신</a:t>
            </a:r>
            <a:r>
              <a:rPr lang="en-US" altLang="ko-KR" dirty="0" smtClean="0"/>
              <a:t>:</a:t>
            </a:r>
            <a:r>
              <a:rPr lang="ko-KR" altLang="en-US" dirty="0" smtClean="0"/>
              <a:t>방법이나 습관을 고치거나 버리고 새롭게 함</a:t>
            </a:r>
            <a:endParaRPr lang="en-US" altLang="ko-KR" dirty="0" smtClean="0"/>
          </a:p>
          <a:p>
            <a:r>
              <a:rPr lang="en-US" altLang="ko-KR" dirty="0" smtClean="0"/>
              <a:t>        (</a:t>
            </a:r>
            <a:r>
              <a:rPr lang="ko-KR" altLang="en-US" dirty="0" smtClean="0"/>
              <a:t>자신에게 </a:t>
            </a:r>
            <a:r>
              <a:rPr lang="ko-KR" altLang="en-US" dirty="0" err="1" smtClean="0"/>
              <a:t>알맞는</a:t>
            </a:r>
            <a:r>
              <a:rPr lang="ko-KR" altLang="en-US" dirty="0" smtClean="0"/>
              <a:t> 공부 방법 및 습관 추구</a:t>
            </a:r>
            <a:r>
              <a:rPr lang="en-US" altLang="ko-KR" dirty="0" smtClean="0"/>
              <a:t>)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dirty="0" smtClean="0"/>
              <a:t>&lt;&lt;&lt;</a:t>
            </a:r>
            <a:r>
              <a:rPr lang="ko-KR" altLang="en-US" dirty="0" smtClean="0"/>
              <a:t>학습 슬럼프 극복</a:t>
            </a:r>
            <a:r>
              <a:rPr lang="en-US" altLang="ko-KR" dirty="0" smtClean="0"/>
              <a:t>&gt;&gt;&gt;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r>
              <a:rPr lang="en-US" altLang="ko-KR" dirty="0" smtClean="0"/>
              <a:t>1.</a:t>
            </a:r>
            <a:r>
              <a:rPr lang="ko-KR" altLang="en-US" dirty="0" smtClean="0"/>
              <a:t>슬럼프에 빠졌을 때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고심하기도 하지만 </a:t>
            </a:r>
            <a:endParaRPr lang="en-US" altLang="ko-KR" dirty="0" smtClean="0"/>
          </a:p>
          <a:p>
            <a:r>
              <a:rPr lang="ko-KR" altLang="en-US" dirty="0" smtClean="0"/>
              <a:t>우선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자신을 성찰하고 반성하게 되므로 </a:t>
            </a:r>
          </a:p>
          <a:p>
            <a:r>
              <a:rPr lang="ko-KR" altLang="en-US" dirty="0" smtClean="0"/>
              <a:t>과거에 조금이라도  잘했던 자기와의 경쟁에서 이겨서 할 수 있다는 자신감과 성취감을 맛보아야 합니다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자신을 이겨야 남과 경쟁할 기회가 생깁니다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&lt;&lt;</a:t>
            </a:r>
            <a:r>
              <a:rPr lang="ko-KR" altLang="en-US" dirty="0" smtClean="0"/>
              <a:t>좌절</a:t>
            </a:r>
            <a:r>
              <a:rPr lang="en-US" altLang="ko-KR" dirty="0" smtClean="0"/>
              <a:t>/</a:t>
            </a:r>
            <a:r>
              <a:rPr lang="ko-KR" altLang="en-US" dirty="0" smtClean="0"/>
              <a:t>포기 금지</a:t>
            </a:r>
            <a:r>
              <a:rPr lang="en-US" altLang="ko-KR" dirty="0" smtClean="0"/>
              <a:t>----&gt;</a:t>
            </a:r>
          </a:p>
          <a:p>
            <a:r>
              <a:rPr lang="en-US" altLang="ko-KR" dirty="0" smtClean="0"/>
              <a:t>   </a:t>
            </a:r>
            <a:r>
              <a:rPr lang="ko-KR" altLang="en-US" dirty="0" smtClean="0"/>
              <a:t>되돌아 보고 다듬기</a:t>
            </a:r>
            <a:r>
              <a:rPr lang="en-US" altLang="ko-KR" dirty="0" smtClean="0"/>
              <a:t>&gt;&gt;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dirty="0" smtClean="0"/>
              <a:t>&lt;&lt;&lt;</a:t>
            </a:r>
            <a:r>
              <a:rPr lang="ko-KR" altLang="en-US" dirty="0" smtClean="0"/>
              <a:t>학습 슬럼프 극복</a:t>
            </a:r>
            <a:r>
              <a:rPr lang="en-US" altLang="ko-KR" dirty="0" smtClean="0"/>
              <a:t>&gt;&gt;&gt;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2.</a:t>
            </a:r>
            <a:r>
              <a:rPr lang="ko-KR" altLang="en-US" dirty="0" smtClean="0"/>
              <a:t>자신과 실력이 비슷한 라이벌</a:t>
            </a:r>
            <a:endParaRPr lang="en-US" altLang="ko-KR" dirty="0" smtClean="0"/>
          </a:p>
          <a:p>
            <a:r>
              <a:rPr lang="en-US" altLang="ko-KR" dirty="0" smtClean="0"/>
              <a:t>  (</a:t>
            </a:r>
            <a:r>
              <a:rPr lang="ko-KR" altLang="en-US" dirty="0" smtClean="0"/>
              <a:t>어원은 강 건너편 원수</a:t>
            </a:r>
            <a:r>
              <a:rPr lang="en-US" altLang="ko-KR" dirty="0" smtClean="0"/>
              <a:t>)</a:t>
            </a:r>
            <a:r>
              <a:rPr lang="ko-KR" altLang="en-US" dirty="0" smtClean="0"/>
              <a:t>을 </a:t>
            </a:r>
          </a:p>
          <a:p>
            <a:r>
              <a:rPr lang="ko-KR" altLang="en-US" dirty="0" smtClean="0"/>
              <a:t>  개인적으로든 함께하든 대상을 설정하여 </a:t>
            </a:r>
            <a:endParaRPr lang="en-US" altLang="ko-KR" dirty="0" smtClean="0"/>
          </a:p>
          <a:p>
            <a:r>
              <a:rPr lang="en-US" altLang="ko-KR" dirty="0" smtClean="0"/>
              <a:t>  </a:t>
            </a:r>
            <a:r>
              <a:rPr lang="ko-KR" altLang="en-US" dirty="0" smtClean="0"/>
              <a:t>상호 지속적인 자극과 어깨높이를 줍니다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힘들 때도 있지만 불굴의 의지로 </a:t>
            </a:r>
            <a:endParaRPr lang="en-US" altLang="ko-KR" dirty="0" smtClean="0"/>
          </a:p>
          <a:p>
            <a:r>
              <a:rPr lang="en-US" altLang="ko-KR" dirty="0" smtClean="0"/>
              <a:t>   </a:t>
            </a:r>
            <a:r>
              <a:rPr lang="ko-KR" altLang="en-US" dirty="0" smtClean="0"/>
              <a:t>한 단계 </a:t>
            </a:r>
            <a:r>
              <a:rPr lang="ko-KR" altLang="en-US" dirty="0" err="1" smtClean="0"/>
              <a:t>한단계</a:t>
            </a:r>
            <a:r>
              <a:rPr lang="ko-KR" altLang="en-US" dirty="0" smtClean="0"/>
              <a:t> 연어처럼 힘차게 </a:t>
            </a:r>
            <a:r>
              <a:rPr lang="ko-KR" altLang="en-US" dirty="0" err="1" smtClean="0"/>
              <a:t>치고올라</a:t>
            </a:r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  상류</a:t>
            </a:r>
            <a:r>
              <a:rPr lang="en-US" altLang="ko-KR" dirty="0" smtClean="0"/>
              <a:t>(</a:t>
            </a:r>
            <a:r>
              <a:rPr lang="ko-KR" altLang="en-US" dirty="0" smtClean="0"/>
              <a:t>그래도 된다면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전국 </a:t>
            </a:r>
            <a:r>
              <a:rPr lang="en-US" altLang="ko-KR" dirty="0" smtClean="0"/>
              <a:t>1~3%)</a:t>
            </a:r>
            <a:r>
              <a:rPr lang="ko-KR" altLang="en-US" dirty="0" smtClean="0"/>
              <a:t>로 </a:t>
            </a:r>
            <a:endParaRPr lang="en-US" altLang="ko-KR" dirty="0" smtClean="0"/>
          </a:p>
          <a:p>
            <a:r>
              <a:rPr lang="en-US" altLang="ko-KR" dirty="0" smtClean="0"/>
              <a:t>  </a:t>
            </a:r>
            <a:r>
              <a:rPr lang="ko-KR" altLang="en-US" dirty="0" smtClean="0"/>
              <a:t>가야 합니다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&lt;&lt;</a:t>
            </a:r>
            <a:r>
              <a:rPr lang="ko-KR" altLang="en-US" dirty="0" smtClean="0"/>
              <a:t>점진적 업그레이드된 라이벌 벤치마킹</a:t>
            </a:r>
            <a:r>
              <a:rPr lang="en-US" altLang="ko-KR" dirty="0" smtClean="0"/>
              <a:t>&gt;&gt;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dirty="0" smtClean="0"/>
              <a:t>&lt;&lt;&lt;</a:t>
            </a:r>
            <a:r>
              <a:rPr lang="ko-KR" altLang="en-US" dirty="0" smtClean="0"/>
              <a:t>학습 슬럼프 극복</a:t>
            </a:r>
            <a:r>
              <a:rPr lang="en-US" altLang="ko-KR" dirty="0" smtClean="0"/>
              <a:t>&gt;&gt;&gt;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ko-KR" dirty="0" smtClean="0"/>
              <a:t>3.</a:t>
            </a:r>
            <a:r>
              <a:rPr lang="ko-KR" altLang="en-US" dirty="0" smtClean="0"/>
              <a:t>좋아 하여 푹 빠진 것을 하나만 끊고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자신의 일상생활에 자리 잡은 것이 </a:t>
            </a:r>
            <a:endParaRPr lang="en-US" altLang="ko-KR" dirty="0" smtClean="0"/>
          </a:p>
          <a:p>
            <a:r>
              <a:rPr lang="ko-KR" altLang="en-US" dirty="0" smtClean="0"/>
              <a:t>무엇인지 검토합니다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취미이든 게임이든 시간진공청소기 앞에서 무력하게 시간을 허비하지 말고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조금씩 조금씩  언젠가는 과감하게 </a:t>
            </a:r>
            <a:endParaRPr lang="en-US" altLang="ko-KR" dirty="0" smtClean="0"/>
          </a:p>
          <a:p>
            <a:r>
              <a:rPr lang="ko-KR" altLang="en-US" dirty="0" smtClean="0"/>
              <a:t>학습황무지에서 벗어나야 합니다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dirty="0" smtClean="0"/>
              <a:t>&lt;&lt;&lt;</a:t>
            </a:r>
            <a:r>
              <a:rPr lang="ko-KR" altLang="en-US" dirty="0" smtClean="0"/>
              <a:t>학습 슬럼프 극복</a:t>
            </a:r>
            <a:r>
              <a:rPr lang="en-US" altLang="ko-KR" dirty="0" smtClean="0"/>
              <a:t>&gt;&gt;&gt;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ko-KR" altLang="en-US" dirty="0" smtClean="0"/>
              <a:t>학생의 직업은 공부이며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그러기 위해 </a:t>
            </a:r>
            <a:endParaRPr lang="en-US" altLang="ko-KR" dirty="0" smtClean="0"/>
          </a:p>
          <a:p>
            <a:r>
              <a:rPr lang="ko-KR" altLang="en-US" dirty="0" smtClean="0"/>
              <a:t>  공부에 집중하고 개선하는 방법을 </a:t>
            </a:r>
            <a:endParaRPr lang="en-US" altLang="ko-KR" dirty="0" smtClean="0"/>
          </a:p>
          <a:p>
            <a:r>
              <a:rPr lang="ko-KR" altLang="en-US" dirty="0" smtClean="0"/>
              <a:t>  되새겨 봅니다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무슨 계기를 마련하기 위해 수련회</a:t>
            </a:r>
            <a:r>
              <a:rPr lang="en-US" altLang="ko-KR" dirty="0" smtClean="0"/>
              <a:t>,</a:t>
            </a:r>
          </a:p>
          <a:p>
            <a:r>
              <a:rPr lang="ko-KR" altLang="en-US" dirty="0" smtClean="0"/>
              <a:t>  가족 세계배낭여행 등 동적인 활동이나</a:t>
            </a:r>
            <a:r>
              <a:rPr lang="en-US" altLang="ko-KR" dirty="0" smtClean="0"/>
              <a:t>,</a:t>
            </a:r>
          </a:p>
          <a:p>
            <a:r>
              <a:rPr lang="ko-KR" altLang="en-US" dirty="0" smtClean="0"/>
              <a:t>  마음과 태도 변화에 양식과 </a:t>
            </a:r>
            <a:endParaRPr lang="en-US" altLang="ko-KR" dirty="0" smtClean="0"/>
          </a:p>
          <a:p>
            <a:r>
              <a:rPr lang="ko-KR" altLang="en-US" dirty="0" smtClean="0"/>
              <a:t>  나침반이 되는 좋은 책을 몇 권 </a:t>
            </a:r>
            <a:endParaRPr lang="en-US" altLang="ko-KR" dirty="0" smtClean="0"/>
          </a:p>
          <a:p>
            <a:r>
              <a:rPr lang="ko-KR" altLang="en-US" dirty="0" smtClean="0"/>
              <a:t>  탐독해 보세요</a:t>
            </a:r>
            <a:r>
              <a:rPr lang="en-US" altLang="ko-KR" dirty="0" smtClean="0"/>
              <a:t>!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dirty="0" smtClean="0"/>
              <a:t>&lt;&lt;&lt;</a:t>
            </a:r>
            <a:r>
              <a:rPr lang="ko-KR" altLang="en-US" dirty="0" smtClean="0"/>
              <a:t>학습 슬럼프 극복</a:t>
            </a:r>
            <a:r>
              <a:rPr lang="en-US" altLang="ko-KR" dirty="0" smtClean="0"/>
              <a:t>&gt;&gt;&gt;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갈피를 </a:t>
            </a:r>
            <a:r>
              <a:rPr lang="ko-KR" altLang="en-US" dirty="0" err="1" smtClean="0"/>
              <a:t>못잡고</a:t>
            </a:r>
            <a:r>
              <a:rPr lang="ko-KR" altLang="en-US" dirty="0" smtClean="0"/>
              <a:t> 헤매는 학습여정이 아니라 </a:t>
            </a:r>
            <a:endParaRPr lang="en-US" altLang="ko-KR" dirty="0" smtClean="0"/>
          </a:p>
          <a:p>
            <a:r>
              <a:rPr lang="ko-KR" altLang="en-US" dirty="0" smtClean="0"/>
              <a:t>   책갈피</a:t>
            </a:r>
            <a:r>
              <a:rPr lang="en-US" altLang="ko-KR" dirty="0" smtClean="0"/>
              <a:t>(</a:t>
            </a:r>
            <a:r>
              <a:rPr lang="ko-KR" altLang="en-US" dirty="0" smtClean="0"/>
              <a:t>두터운 책에서 학습항해의 </a:t>
            </a:r>
            <a:endParaRPr lang="en-US" altLang="ko-KR" dirty="0" smtClean="0"/>
          </a:p>
          <a:p>
            <a:r>
              <a:rPr lang="ko-KR" altLang="en-US" dirty="0" smtClean="0"/>
              <a:t>          방향타가 되는 한 줄이라도</a:t>
            </a:r>
            <a:r>
              <a:rPr lang="en-US" altLang="ko-KR" dirty="0" smtClean="0"/>
              <a:t>)</a:t>
            </a:r>
            <a:r>
              <a:rPr lang="ko-KR" altLang="en-US" dirty="0" smtClean="0"/>
              <a:t>에 </a:t>
            </a:r>
            <a:endParaRPr lang="en-US" altLang="ko-KR" dirty="0" smtClean="0"/>
          </a:p>
          <a:p>
            <a:r>
              <a:rPr lang="ko-KR" altLang="en-US" dirty="0" smtClean="0"/>
              <a:t>   </a:t>
            </a:r>
            <a:r>
              <a:rPr lang="ko-KR" altLang="en-US" dirty="0" err="1" smtClean="0"/>
              <a:t>추스려진</a:t>
            </a:r>
            <a:r>
              <a:rPr lang="ko-KR" altLang="en-US" dirty="0" smtClean="0"/>
              <a:t> 점멸하다 반짝이는 </a:t>
            </a:r>
            <a:endParaRPr lang="en-US" altLang="ko-KR" dirty="0" smtClean="0"/>
          </a:p>
          <a:p>
            <a:r>
              <a:rPr lang="ko-KR" altLang="en-US" dirty="0" smtClean="0"/>
              <a:t>   소중한 등대불로 </a:t>
            </a:r>
            <a:endParaRPr lang="en-US" altLang="ko-KR" dirty="0" smtClean="0"/>
          </a:p>
          <a:p>
            <a:r>
              <a:rPr lang="ko-KR" altLang="en-US" dirty="0" smtClean="0"/>
              <a:t>   학습에 대한 깨달음과 </a:t>
            </a:r>
            <a:endParaRPr lang="en-US" altLang="ko-KR" dirty="0" smtClean="0"/>
          </a:p>
          <a:p>
            <a:r>
              <a:rPr lang="ko-KR" altLang="en-US" dirty="0" smtClean="0"/>
              <a:t>   자유의지를 향상시켜 보세요</a:t>
            </a:r>
            <a:r>
              <a:rPr lang="en-US" altLang="ko-KR" dirty="0" smtClean="0"/>
              <a:t>!</a:t>
            </a:r>
          </a:p>
          <a:p>
            <a:r>
              <a:rPr lang="en-US" altLang="ko-KR" dirty="0" smtClean="0"/>
              <a:t>      &lt;&lt;</a:t>
            </a:r>
            <a:r>
              <a:rPr lang="ko-KR" altLang="en-US" dirty="0" smtClean="0"/>
              <a:t>우선순위 부여에 따른 </a:t>
            </a:r>
            <a:endParaRPr lang="en-US" altLang="ko-KR" dirty="0" smtClean="0"/>
          </a:p>
          <a:p>
            <a:r>
              <a:rPr lang="ko-KR" altLang="en-US" dirty="0" smtClean="0"/>
              <a:t>          개혁적인 개인생활 정리</a:t>
            </a:r>
            <a:r>
              <a:rPr lang="en-US" altLang="ko-KR" dirty="0" smtClean="0"/>
              <a:t>&gt;&gt;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dirty="0" smtClean="0"/>
              <a:t>&lt;&lt;&lt;</a:t>
            </a:r>
            <a:r>
              <a:rPr lang="ko-KR" altLang="en-US" dirty="0" smtClean="0"/>
              <a:t>학습 슬럼프 극복</a:t>
            </a:r>
            <a:r>
              <a:rPr lang="en-US" altLang="ko-KR" dirty="0" smtClean="0"/>
              <a:t>&gt;&gt;&gt;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altLang="ko-KR" dirty="0" smtClean="0"/>
              <a:t>4.</a:t>
            </a:r>
            <a:r>
              <a:rPr lang="ko-KR" altLang="en-US" dirty="0" smtClean="0"/>
              <a:t>과도한 학습량에 지치고 </a:t>
            </a:r>
            <a:endParaRPr lang="en-US" altLang="ko-KR" dirty="0" smtClean="0"/>
          </a:p>
          <a:p>
            <a:r>
              <a:rPr lang="ko-KR" altLang="en-US" dirty="0" smtClean="0"/>
              <a:t>   그 결과가 안 좋다면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   </a:t>
            </a:r>
            <a:r>
              <a:rPr lang="ko-KR" altLang="en-US" dirty="0" err="1" smtClean="0"/>
              <a:t>공부량을</a:t>
            </a:r>
            <a:r>
              <a:rPr lang="ko-KR" altLang="en-US" dirty="0" smtClean="0"/>
              <a:t> 줄이고 휴식도 해 봅니다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50</a:t>
            </a:r>
            <a:r>
              <a:rPr lang="ko-KR" altLang="en-US" dirty="0" smtClean="0"/>
              <a:t>분 공부하고 </a:t>
            </a:r>
            <a:r>
              <a:rPr lang="en-US" altLang="ko-KR" dirty="0" smtClean="0"/>
              <a:t>10</a:t>
            </a:r>
            <a:r>
              <a:rPr lang="ko-KR" altLang="en-US" dirty="0" smtClean="0"/>
              <a:t>분 쉬다가</a:t>
            </a:r>
            <a:r>
              <a:rPr lang="en-US" altLang="ko-KR" dirty="0" smtClean="0"/>
              <a:t>, </a:t>
            </a:r>
          </a:p>
          <a:p>
            <a:r>
              <a:rPr lang="en-US" altLang="ko-KR" dirty="0" smtClean="0"/>
              <a:t>   40</a:t>
            </a:r>
            <a:r>
              <a:rPr lang="ko-KR" altLang="en-US" dirty="0" smtClean="0"/>
              <a:t>분 쉬다가 </a:t>
            </a:r>
            <a:r>
              <a:rPr lang="en-US" altLang="ko-KR" dirty="0" smtClean="0"/>
              <a:t>20</a:t>
            </a:r>
            <a:r>
              <a:rPr lang="ko-KR" altLang="en-US" dirty="0" smtClean="0"/>
              <a:t>분 쉬다가 </a:t>
            </a:r>
          </a:p>
          <a:p>
            <a:r>
              <a:rPr lang="ko-KR" altLang="en-US" dirty="0" smtClean="0"/>
              <a:t>   번갈아 가면서 여유를 주고</a:t>
            </a:r>
            <a:r>
              <a:rPr lang="en-US" altLang="ko-KR" dirty="0" smtClean="0"/>
              <a:t>,</a:t>
            </a:r>
          </a:p>
          <a:p>
            <a:r>
              <a:rPr lang="ko-KR" altLang="en-US" dirty="0" smtClean="0"/>
              <a:t>   어느 경우엔 </a:t>
            </a:r>
            <a:r>
              <a:rPr lang="en-US" altLang="ko-KR" dirty="0" smtClean="0"/>
              <a:t>30</a:t>
            </a:r>
            <a:r>
              <a:rPr lang="ko-KR" altLang="en-US" dirty="0" smtClean="0"/>
              <a:t>분 집중하다 </a:t>
            </a:r>
            <a:endParaRPr lang="en-US" altLang="ko-KR" dirty="0" smtClean="0"/>
          </a:p>
          <a:p>
            <a:r>
              <a:rPr lang="en-US" altLang="ko-KR" dirty="0" smtClean="0"/>
              <a:t>   30</a:t>
            </a:r>
            <a:r>
              <a:rPr lang="ko-KR" altLang="en-US" dirty="0" smtClean="0"/>
              <a:t>분 쉴 수도 있겠지요</a:t>
            </a:r>
            <a:r>
              <a:rPr lang="en-US" altLang="ko-KR" dirty="0" smtClean="0"/>
              <a:t>. </a:t>
            </a:r>
            <a:endParaRPr lang="en-US" altLang="ko-KR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dirty="0" smtClean="0"/>
              <a:t>&lt;&lt;&lt;</a:t>
            </a:r>
            <a:r>
              <a:rPr lang="ko-KR" altLang="en-US" dirty="0" smtClean="0"/>
              <a:t>학습 슬럼프 극복</a:t>
            </a:r>
            <a:r>
              <a:rPr lang="en-US" altLang="ko-KR" dirty="0" smtClean="0"/>
              <a:t>&gt;&gt;&gt;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dirty="0" smtClean="0"/>
              <a:t>너무 완벽히 시간을 공들여 </a:t>
            </a:r>
            <a:endParaRPr lang="en-US" altLang="ko-KR" dirty="0" smtClean="0"/>
          </a:p>
          <a:p>
            <a:r>
              <a:rPr lang="ko-KR" altLang="en-US" dirty="0" smtClean="0"/>
              <a:t>   준비하여 자기 자신을 </a:t>
            </a:r>
          </a:p>
          <a:p>
            <a:r>
              <a:rPr lang="ko-KR" altLang="en-US" dirty="0" smtClean="0"/>
              <a:t>  공부에 혹사시키는지 </a:t>
            </a:r>
            <a:endParaRPr lang="en-US" altLang="ko-KR" dirty="0" smtClean="0"/>
          </a:p>
          <a:p>
            <a:r>
              <a:rPr lang="ko-KR" altLang="en-US" dirty="0" smtClean="0"/>
              <a:t>  냉정히 분석해 보세요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   &lt;&lt;</a:t>
            </a:r>
            <a:r>
              <a:rPr lang="ko-KR" altLang="en-US" dirty="0" smtClean="0"/>
              <a:t>시간 투자에 대한 융통성</a:t>
            </a:r>
            <a:r>
              <a:rPr lang="en-US" altLang="ko-KR" dirty="0" smtClean="0"/>
              <a:t>&gt;&gt;</a:t>
            </a:r>
          </a:p>
          <a:p>
            <a:r>
              <a:rPr lang="en-US" altLang="ko-KR" dirty="0" smtClean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sz="2400" dirty="0" smtClean="0"/>
              <a:t>1</a:t>
            </a:r>
            <a:r>
              <a:rPr lang="ko-KR" altLang="en-US" sz="2400" dirty="0" smtClean="0"/>
              <a:t>박 </a:t>
            </a:r>
            <a:r>
              <a:rPr lang="en-US" altLang="ko-KR" sz="2400" dirty="0" smtClean="0"/>
              <a:t>2</a:t>
            </a:r>
            <a:r>
              <a:rPr lang="ko-KR" altLang="en-US" sz="2400" dirty="0" smtClean="0"/>
              <a:t>일 시청률 </a:t>
            </a:r>
            <a:r>
              <a:rPr lang="en-US" altLang="ko-KR" sz="2400" dirty="0" smtClean="0"/>
              <a:t>40% </a:t>
            </a:r>
            <a:r>
              <a:rPr lang="ko-KR" altLang="en-US" sz="2400" dirty="0" smtClean="0"/>
              <a:t>예능의 정석에 답이 있다</a:t>
            </a:r>
            <a:r>
              <a:rPr lang="en-US" altLang="ko-KR" sz="2400" dirty="0" smtClean="0"/>
              <a:t>!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b="1" dirty="0" smtClean="0"/>
              <a:t>2. </a:t>
            </a:r>
            <a:r>
              <a:rPr lang="ko-KR" altLang="en-US" b="1" dirty="0" smtClean="0"/>
              <a:t>출연자 개성 </a:t>
            </a:r>
            <a:r>
              <a:rPr lang="ko-KR" altLang="en-US" b="1" dirty="0" smtClean="0"/>
              <a:t>살리기</a:t>
            </a:r>
            <a:r>
              <a:rPr lang="ko-KR" altLang="en-US" b="1" dirty="0" smtClean="0"/>
              <a:t>  각자가 개발하고</a:t>
            </a:r>
            <a:r>
              <a:rPr lang="en-US" altLang="ko-KR" b="1" dirty="0" smtClean="0"/>
              <a:t>, </a:t>
            </a:r>
            <a:r>
              <a:rPr lang="ko-KR" altLang="en-US" dirty="0" smtClean="0"/>
              <a:t> </a:t>
            </a:r>
            <a:r>
              <a:rPr lang="ko-KR" altLang="en-US" b="1" dirty="0" smtClean="0"/>
              <a:t/>
            </a:r>
            <a:br>
              <a:rPr lang="ko-KR" altLang="en-US" b="1" dirty="0" smtClean="0"/>
            </a:br>
            <a:r>
              <a:rPr lang="ko-KR" altLang="en-US" b="1" dirty="0" smtClean="0"/>
              <a:t>   캐릭터 서로 이끌어내기</a:t>
            </a:r>
            <a:r>
              <a:rPr lang="ko-KR" altLang="en-US" dirty="0" smtClean="0"/>
              <a:t> </a:t>
            </a:r>
            <a:r>
              <a:rPr lang="ko-KR" altLang="en-US" b="1" dirty="0" smtClean="0"/>
              <a:t/>
            </a:r>
            <a:br>
              <a:rPr lang="ko-KR" altLang="en-US" b="1" dirty="0" smtClean="0"/>
            </a:br>
            <a:r>
              <a:rPr lang="ko-KR" altLang="en-US" b="1" dirty="0" smtClean="0"/>
              <a:t/>
            </a:r>
            <a:br>
              <a:rPr lang="ko-KR" altLang="en-US" b="1" dirty="0" smtClean="0"/>
            </a:br>
            <a:r>
              <a:rPr lang="ko-KR" altLang="en-US" b="1" dirty="0" smtClean="0"/>
              <a:t>   </a:t>
            </a:r>
            <a:r>
              <a:rPr lang="en-US" altLang="ko-KR" b="1" dirty="0" smtClean="0"/>
              <a:t>--</a:t>
            </a:r>
            <a:r>
              <a:rPr lang="ko-KR" altLang="en-US" b="1" dirty="0" smtClean="0"/>
              <a:t>수학학습 </a:t>
            </a:r>
            <a:r>
              <a:rPr lang="ko-KR" altLang="en-US" b="1" dirty="0" err="1" smtClean="0"/>
              <a:t>단원별</a:t>
            </a:r>
            <a:r>
              <a:rPr lang="ko-KR" altLang="en-US" b="1" dirty="0" smtClean="0"/>
              <a:t> 캐릭터 파악</a:t>
            </a:r>
            <a:r>
              <a:rPr lang="en-US" altLang="ko-KR" b="1" dirty="0" smtClean="0"/>
              <a:t>,</a:t>
            </a:r>
            <a:r>
              <a:rPr lang="ko-KR" altLang="en-US" dirty="0" smtClean="0"/>
              <a:t> </a:t>
            </a:r>
            <a:r>
              <a:rPr lang="ko-KR" altLang="en-US" b="1" dirty="0" smtClean="0"/>
              <a:t/>
            </a:r>
            <a:br>
              <a:rPr lang="ko-KR" altLang="en-US" b="1" dirty="0" smtClean="0"/>
            </a:br>
            <a:r>
              <a:rPr lang="ko-KR" altLang="en-US" b="1" dirty="0" smtClean="0"/>
              <a:t>      시험문제단계별 </a:t>
            </a:r>
            <a:endParaRPr lang="en-US" altLang="ko-KR" b="1" dirty="0" smtClean="0"/>
          </a:p>
          <a:p>
            <a:r>
              <a:rPr lang="en-US" altLang="ko-KR" b="1" dirty="0" smtClean="0"/>
              <a:t> </a:t>
            </a:r>
            <a:r>
              <a:rPr lang="en-US" altLang="ko-KR" b="1" dirty="0" smtClean="0"/>
              <a:t>     </a:t>
            </a:r>
            <a:r>
              <a:rPr lang="ko-KR" altLang="en-US" b="1" dirty="0" smtClean="0"/>
              <a:t>통합연계</a:t>
            </a:r>
            <a:r>
              <a:rPr lang="ko-KR" altLang="en-US" dirty="0" smtClean="0"/>
              <a:t> </a:t>
            </a:r>
            <a:r>
              <a:rPr lang="ko-KR" altLang="en-US" b="1" dirty="0" smtClean="0"/>
              <a:t> </a:t>
            </a:r>
            <a:r>
              <a:rPr lang="ko-KR" altLang="en-US" b="1" dirty="0" err="1" smtClean="0"/>
              <a:t>아바타</a:t>
            </a:r>
            <a:r>
              <a:rPr lang="ko-KR" altLang="en-US" b="1" dirty="0" smtClean="0"/>
              <a:t> 만들기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dirty="0" smtClean="0"/>
              <a:t>&lt;&lt;&lt;</a:t>
            </a:r>
            <a:r>
              <a:rPr lang="ko-KR" altLang="en-US" dirty="0" smtClean="0"/>
              <a:t>학습 슬럼프 극복</a:t>
            </a:r>
            <a:r>
              <a:rPr lang="en-US" altLang="ko-KR" dirty="0" smtClean="0"/>
              <a:t>&gt;&gt;&gt;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ko-KR" dirty="0" smtClean="0"/>
              <a:t>6. </a:t>
            </a:r>
            <a:r>
              <a:rPr lang="ko-KR" altLang="en-US" dirty="0" smtClean="0"/>
              <a:t>자기암시</a:t>
            </a:r>
            <a:endParaRPr lang="en-US" altLang="ko-KR" dirty="0" smtClean="0"/>
          </a:p>
          <a:p>
            <a:r>
              <a:rPr lang="en-US" altLang="ko-KR" dirty="0" smtClean="0"/>
              <a:t>  (</a:t>
            </a:r>
            <a:r>
              <a:rPr lang="ko-KR" altLang="en-US" dirty="0" smtClean="0"/>
              <a:t>이미지트레이닝</a:t>
            </a:r>
            <a:r>
              <a:rPr lang="en-US" altLang="ko-KR" dirty="0" smtClean="0"/>
              <a:t>)</a:t>
            </a:r>
            <a:r>
              <a:rPr lang="ko-KR" altLang="en-US" dirty="0" smtClean="0"/>
              <a:t>에다 </a:t>
            </a:r>
            <a:endParaRPr lang="en-US" altLang="ko-KR" dirty="0" smtClean="0"/>
          </a:p>
          <a:p>
            <a:r>
              <a:rPr lang="ko-KR" altLang="en-US" dirty="0" smtClean="0"/>
              <a:t>  긍정적인 생각으로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  부정적인 생각에 머물지 않고</a:t>
            </a:r>
            <a:r>
              <a:rPr lang="en-US" altLang="ko-KR" dirty="0" smtClean="0"/>
              <a:t>,</a:t>
            </a:r>
          </a:p>
          <a:p>
            <a:r>
              <a:rPr lang="ko-KR" altLang="en-US" dirty="0" smtClean="0"/>
              <a:t>  빠지지 않고  </a:t>
            </a:r>
            <a:endParaRPr lang="en-US" altLang="ko-KR" dirty="0" smtClean="0"/>
          </a:p>
          <a:p>
            <a:r>
              <a:rPr lang="en-US" altLang="ko-KR" dirty="0" smtClean="0"/>
              <a:t>  "</a:t>
            </a:r>
            <a:r>
              <a:rPr lang="ko-KR" altLang="en-US" dirty="0" smtClean="0"/>
              <a:t>하지만</a:t>
            </a:r>
            <a:r>
              <a:rPr lang="en-US" altLang="ko-KR" dirty="0" smtClean="0"/>
              <a:t>"(</a:t>
            </a:r>
            <a:r>
              <a:rPr lang="ko-KR" altLang="en-US" dirty="0" smtClean="0"/>
              <a:t>생각전환</a:t>
            </a:r>
            <a:r>
              <a:rPr lang="en-US" altLang="ko-KR" dirty="0" smtClean="0"/>
              <a:t>)</a:t>
            </a:r>
            <a:r>
              <a:rPr lang="ko-KR" altLang="en-US" dirty="0" smtClean="0"/>
              <a:t>으로 극복합니다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dirty="0" smtClean="0"/>
              <a:t>&lt;&lt;&lt;</a:t>
            </a:r>
            <a:r>
              <a:rPr lang="ko-KR" altLang="en-US" dirty="0" smtClean="0"/>
              <a:t>학습 슬럼프 극복</a:t>
            </a:r>
            <a:r>
              <a:rPr lang="en-US" altLang="ko-KR" dirty="0" smtClean="0"/>
              <a:t>&gt;&gt;&gt;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지속적으로 미소 지으며   거부감 반응을 가시게 하여</a:t>
            </a:r>
            <a:r>
              <a:rPr lang="en-US" altLang="ko-KR" dirty="0" smtClean="0"/>
              <a:t>,</a:t>
            </a:r>
          </a:p>
          <a:p>
            <a:r>
              <a:rPr lang="ko-KR" altLang="en-US" dirty="0" smtClean="0"/>
              <a:t>  교과서나 참고서를 사랑하고 </a:t>
            </a:r>
            <a:endParaRPr lang="en-US" altLang="ko-KR" dirty="0" smtClean="0"/>
          </a:p>
          <a:p>
            <a:r>
              <a:rPr lang="ko-KR" altLang="en-US" dirty="0" smtClean="0"/>
              <a:t>  가꾸고 다시 또 보고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다시 안 봐도 머리 속에 좋아서 </a:t>
            </a:r>
            <a:endParaRPr lang="en-US" altLang="ko-KR" dirty="0" smtClean="0"/>
          </a:p>
          <a:p>
            <a:r>
              <a:rPr lang="ko-KR" altLang="en-US" dirty="0" smtClean="0"/>
              <a:t>  떠올라 보고 싶어 그리워지도록  각인해야 합니다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&lt;&lt; </a:t>
            </a:r>
            <a:r>
              <a:rPr lang="ko-KR" altLang="en-US" dirty="0" smtClean="0"/>
              <a:t>애독자에서 향학열에 </a:t>
            </a:r>
            <a:endParaRPr lang="en-US" altLang="ko-KR" dirty="0" smtClean="0"/>
          </a:p>
          <a:p>
            <a:r>
              <a:rPr lang="en-US" altLang="ko-KR" dirty="0" smtClean="0"/>
              <a:t>    </a:t>
            </a:r>
            <a:r>
              <a:rPr lang="ko-KR" altLang="en-US" dirty="0" smtClean="0"/>
              <a:t>불타며 꺼지지 않고  빛나는 </a:t>
            </a:r>
            <a:endParaRPr lang="en-US" altLang="ko-KR" dirty="0" smtClean="0"/>
          </a:p>
          <a:p>
            <a:r>
              <a:rPr lang="en-US" altLang="ko-KR" dirty="0" smtClean="0"/>
              <a:t>    </a:t>
            </a:r>
            <a:r>
              <a:rPr lang="ko-KR" altLang="en-US" dirty="0" err="1" smtClean="0"/>
              <a:t>애학가의</a:t>
            </a:r>
            <a:r>
              <a:rPr lang="ko-KR" altLang="en-US" dirty="0" smtClean="0"/>
              <a:t> 경지에 이르기</a:t>
            </a:r>
            <a:r>
              <a:rPr lang="en-US" altLang="ko-KR" dirty="0" smtClean="0"/>
              <a:t>&gt;&gt; </a:t>
            </a:r>
          </a:p>
          <a:p>
            <a:r>
              <a:rPr lang="en-US" altLang="ko-KR" dirty="0" smtClean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dirty="0" smtClean="0"/>
              <a:t>&lt;&lt;&lt;</a:t>
            </a:r>
            <a:r>
              <a:rPr lang="ko-KR" altLang="en-US" dirty="0" smtClean="0"/>
              <a:t>학습 슬럼프 극복</a:t>
            </a:r>
            <a:r>
              <a:rPr lang="en-US" altLang="ko-KR" dirty="0" smtClean="0"/>
              <a:t>&gt;&gt;&gt;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r>
              <a:rPr lang="en-US" altLang="ko-KR" dirty="0" smtClean="0"/>
              <a:t>7.</a:t>
            </a:r>
            <a:r>
              <a:rPr lang="ko-KR" altLang="en-US" dirty="0" smtClean="0"/>
              <a:t>과거의 아픈 경험으로부터 반복 실수하지 않고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다음 단계의 공부에 관심을 돌립니다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취약점은 반복학습으로 </a:t>
            </a:r>
            <a:r>
              <a:rPr lang="ko-KR" altLang="en-US" dirty="0" err="1" smtClean="0"/>
              <a:t>자신감있는</a:t>
            </a:r>
            <a:r>
              <a:rPr lang="ko-KR" altLang="en-US" dirty="0" smtClean="0"/>
              <a:t> 영역으로 바꾸고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다음 단계로 </a:t>
            </a:r>
            <a:r>
              <a:rPr lang="ko-KR" altLang="en-US" dirty="0" err="1" smtClean="0"/>
              <a:t>도약발전해야</a:t>
            </a:r>
            <a:r>
              <a:rPr lang="ko-KR" altLang="en-US" dirty="0" smtClean="0"/>
              <a:t> 합니다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>&lt;&lt;</a:t>
            </a:r>
            <a:r>
              <a:rPr lang="ko-KR" altLang="en-US" dirty="0" smtClean="0"/>
              <a:t>추억과 그리움의 </a:t>
            </a:r>
            <a:r>
              <a:rPr lang="ko-KR" altLang="en-US" dirty="0" err="1" smtClean="0"/>
              <a:t>노스탤지어에서</a:t>
            </a:r>
            <a:r>
              <a:rPr lang="ko-KR" altLang="en-US" dirty="0" smtClean="0"/>
              <a:t> </a:t>
            </a:r>
          </a:p>
          <a:p>
            <a:r>
              <a:rPr lang="ko-KR" altLang="en-US" dirty="0" err="1" smtClean="0"/>
              <a:t>약속성취가능한</a:t>
            </a:r>
            <a:r>
              <a:rPr lang="ko-KR" altLang="en-US" dirty="0" smtClean="0"/>
              <a:t> 비전</a:t>
            </a:r>
            <a:r>
              <a:rPr lang="en-US" altLang="ko-KR" dirty="0" smtClean="0"/>
              <a:t>(</a:t>
            </a:r>
            <a:r>
              <a:rPr lang="ko-KR" altLang="en-US" dirty="0" smtClean="0"/>
              <a:t>학습버전의 업그레이드</a:t>
            </a:r>
            <a:r>
              <a:rPr lang="en-US" altLang="ko-KR" dirty="0" smtClean="0"/>
              <a:t>)</a:t>
            </a:r>
            <a:r>
              <a:rPr lang="ko-KR" altLang="en-US" dirty="0" smtClean="0"/>
              <a:t>으로 전진하는  </a:t>
            </a:r>
            <a:r>
              <a:rPr lang="en-US" altLang="ko-KR" dirty="0" smtClean="0"/>
              <a:t>"</a:t>
            </a:r>
            <a:r>
              <a:rPr lang="ko-KR" altLang="en-US" dirty="0" smtClean="0"/>
              <a:t>조금 더</a:t>
            </a:r>
            <a:r>
              <a:rPr lang="en-US" altLang="ko-KR" dirty="0" smtClean="0"/>
              <a:t>" </a:t>
            </a:r>
            <a:r>
              <a:rPr lang="ko-KR" altLang="en-US" dirty="0" smtClean="0"/>
              <a:t>정신 필요</a:t>
            </a:r>
            <a:r>
              <a:rPr lang="en-US" altLang="ko-KR" dirty="0" smtClean="0"/>
              <a:t>&gt;&gt;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dirty="0" smtClean="0"/>
              <a:t>&lt;&lt;&lt;</a:t>
            </a:r>
            <a:r>
              <a:rPr lang="ko-KR" altLang="en-US" dirty="0" smtClean="0"/>
              <a:t>학습 슬럼프 극복</a:t>
            </a:r>
            <a:r>
              <a:rPr lang="en-US" altLang="ko-KR" dirty="0" smtClean="0"/>
              <a:t>&gt;&gt;&gt;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endParaRPr lang="en-US" altLang="ko-KR" sz="1800" dirty="0" smtClean="0"/>
          </a:p>
          <a:p>
            <a:endParaRPr lang="en-US" altLang="ko-KR" sz="1800" dirty="0" smtClean="0"/>
          </a:p>
          <a:p>
            <a:r>
              <a:rPr lang="ko-KR" altLang="en-US" sz="2900" dirty="0" smtClean="0"/>
              <a:t>* </a:t>
            </a:r>
            <a:r>
              <a:rPr lang="en-US" altLang="ko-KR" sz="2900" dirty="0" smtClean="0"/>
              <a:t>"</a:t>
            </a:r>
            <a:r>
              <a:rPr lang="ko-KR" altLang="en-US" sz="2900" dirty="0" smtClean="0"/>
              <a:t>놀라운 집중의 기술</a:t>
            </a:r>
            <a:r>
              <a:rPr lang="en-US" altLang="ko-KR" sz="2900" dirty="0" smtClean="0"/>
              <a:t>"(</a:t>
            </a:r>
            <a:r>
              <a:rPr lang="ko-KR" altLang="en-US" sz="2900" dirty="0" smtClean="0"/>
              <a:t>라이프 엑스퍼트 엮음</a:t>
            </a:r>
            <a:r>
              <a:rPr lang="en-US" altLang="ko-KR" sz="2900" dirty="0" smtClean="0"/>
              <a:t>) </a:t>
            </a:r>
            <a:r>
              <a:rPr lang="ko-KR" altLang="en-US" sz="2900" dirty="0" smtClean="0"/>
              <a:t>중 </a:t>
            </a:r>
            <a:endParaRPr lang="en-US" altLang="ko-KR" sz="2900" dirty="0" smtClean="0"/>
          </a:p>
          <a:p>
            <a:r>
              <a:rPr lang="en-US" altLang="ko-KR" sz="2900" dirty="0" smtClean="0"/>
              <a:t>   164~194</a:t>
            </a:r>
            <a:r>
              <a:rPr lang="ko-KR" altLang="en-US" sz="2900" dirty="0" smtClean="0"/>
              <a:t>쪽 요약하였으나 </a:t>
            </a:r>
            <a:r>
              <a:rPr lang="en-US" altLang="ko-KR" sz="2900" dirty="0" smtClean="0"/>
              <a:t>  </a:t>
            </a:r>
            <a:r>
              <a:rPr lang="ko-KR" altLang="en-US" sz="2900" dirty="0" smtClean="0"/>
              <a:t>학습공부에 비추어 보도록 </a:t>
            </a:r>
            <a:endParaRPr lang="en-US" altLang="ko-KR" sz="2900" dirty="0" smtClean="0"/>
          </a:p>
          <a:p>
            <a:r>
              <a:rPr lang="en-US" altLang="ko-KR" sz="2900" dirty="0" smtClean="0"/>
              <a:t>   10</a:t>
            </a:r>
            <a:r>
              <a:rPr lang="ko-KR" altLang="en-US" sz="2900" dirty="0" smtClean="0"/>
              <a:t>개 항목에서 </a:t>
            </a:r>
            <a:r>
              <a:rPr lang="en-US" altLang="ko-KR" sz="2900" dirty="0" smtClean="0"/>
              <a:t>7</a:t>
            </a:r>
            <a:r>
              <a:rPr lang="ko-KR" altLang="en-US" sz="2900" dirty="0" smtClean="0"/>
              <a:t>개 항목으로 고쳐보았습니다</a:t>
            </a:r>
            <a:r>
              <a:rPr lang="en-US" altLang="ko-KR" sz="2900" dirty="0" smtClean="0"/>
              <a:t>. 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** </a:t>
            </a:r>
            <a:r>
              <a:rPr lang="ko-KR" altLang="en-US" dirty="0" smtClean="0"/>
              <a:t>슬럼프라 하면 저 높은 산꼭대기에서 </a:t>
            </a:r>
            <a:endParaRPr lang="en-US" altLang="ko-KR" dirty="0" smtClean="0"/>
          </a:p>
          <a:p>
            <a:r>
              <a:rPr lang="ko-KR" altLang="en-US" dirty="0" smtClean="0"/>
              <a:t>아주 바다 바닥 </a:t>
            </a:r>
            <a:r>
              <a:rPr lang="ko-KR" altLang="en-US" dirty="0" err="1" smtClean="0"/>
              <a:t>깊숙히</a:t>
            </a:r>
            <a:r>
              <a:rPr lang="ko-KR" altLang="en-US" dirty="0" smtClean="0"/>
              <a:t> 꺼지는 것으로 생각합니다</a:t>
            </a:r>
            <a:r>
              <a:rPr lang="en-US" altLang="ko-KR" dirty="0" smtClean="0"/>
              <a:t>.  </a:t>
            </a:r>
          </a:p>
          <a:p>
            <a:r>
              <a:rPr lang="ko-KR" altLang="en-US" dirty="0" smtClean="0"/>
              <a:t>그런데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두바이와</a:t>
            </a:r>
            <a:r>
              <a:rPr lang="ko-KR" altLang="en-US" dirty="0" smtClean="0"/>
              <a:t> 같은 곳에서 초고층건물을 </a:t>
            </a:r>
            <a:endParaRPr lang="en-US" altLang="ko-KR" dirty="0" smtClean="0"/>
          </a:p>
          <a:p>
            <a:r>
              <a:rPr lang="ko-KR" altLang="en-US" dirty="0" smtClean="0"/>
              <a:t>지을 때</a:t>
            </a:r>
            <a:r>
              <a:rPr lang="en-US" altLang="ko-KR" dirty="0" smtClean="0"/>
              <a:t>, </a:t>
            </a:r>
            <a:r>
              <a:rPr lang="ko-KR" altLang="en-US" dirty="0" smtClean="0"/>
              <a:t>건물꼭대기까지 콘크리트를 압송하기 위해서  </a:t>
            </a:r>
          </a:p>
          <a:p>
            <a:r>
              <a:rPr lang="ko-KR" altLang="en-US" dirty="0" smtClean="0"/>
              <a:t>슬럼프 테스트로 콘크리트의 유동성을 가늠하는데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이러한 시험 중에 슬럼프의 최대값은 고작해야 </a:t>
            </a:r>
            <a:r>
              <a:rPr lang="en-US" altLang="ko-KR" dirty="0" smtClean="0"/>
              <a:t>30㎝</a:t>
            </a:r>
            <a:r>
              <a:rPr lang="ko-KR" altLang="en-US" dirty="0" smtClean="0"/>
              <a:t>입니다</a:t>
            </a:r>
          </a:p>
          <a:p>
            <a:r>
              <a:rPr lang="en-US" altLang="ko-KR" dirty="0" smtClean="0"/>
              <a:t>.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dirty="0" smtClean="0"/>
              <a:t>&lt;&lt;&lt;</a:t>
            </a:r>
            <a:r>
              <a:rPr lang="ko-KR" altLang="en-US" dirty="0" smtClean="0"/>
              <a:t>학습 슬럼프 극복</a:t>
            </a:r>
            <a:r>
              <a:rPr lang="en-US" altLang="ko-KR" dirty="0" smtClean="0"/>
              <a:t>&gt;&gt;&gt;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달리 말씀 드리면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부동의 전교  </a:t>
            </a:r>
            <a:endParaRPr lang="en-US" altLang="ko-KR" dirty="0" smtClean="0"/>
          </a:p>
          <a:p>
            <a:r>
              <a:rPr lang="ko-KR" altLang="en-US" dirty="0" smtClean="0"/>
              <a:t>혹은 전국 </a:t>
            </a:r>
            <a:r>
              <a:rPr lang="en-US" altLang="ko-KR" dirty="0" smtClean="0"/>
              <a:t>1</a:t>
            </a:r>
            <a:r>
              <a:rPr lang="ko-KR" altLang="en-US" dirty="0" smtClean="0"/>
              <a:t>등급이  아닌 경우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슬럼프가 없다는 것은  굳어져서  </a:t>
            </a:r>
          </a:p>
          <a:p>
            <a:r>
              <a:rPr lang="ko-KR" altLang="en-US" dirty="0" smtClean="0"/>
              <a:t>아예 발전이 없이  답보하거나 퇴보하는 </a:t>
            </a:r>
            <a:endParaRPr lang="en-US" altLang="ko-KR" dirty="0" smtClean="0"/>
          </a:p>
          <a:p>
            <a:r>
              <a:rPr lang="ko-KR" altLang="en-US" dirty="0" smtClean="0"/>
              <a:t>학습상태를 말합니다</a:t>
            </a:r>
          </a:p>
          <a:p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그러므로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자신이 지니고 있는 </a:t>
            </a:r>
            <a:endParaRPr lang="en-US" altLang="ko-KR" dirty="0" smtClean="0"/>
          </a:p>
          <a:p>
            <a:r>
              <a:rPr lang="ko-KR" altLang="en-US" dirty="0" smtClean="0"/>
              <a:t>일정한 학습자세와 태도에서  </a:t>
            </a:r>
          </a:p>
          <a:p>
            <a:r>
              <a:rPr lang="ko-KR" altLang="en-US" dirty="0" smtClean="0"/>
              <a:t>쉽게 무너지지 않고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탈선하지 않으므로  </a:t>
            </a:r>
          </a:p>
          <a:p>
            <a:r>
              <a:rPr lang="ko-KR" altLang="en-US" dirty="0" smtClean="0"/>
              <a:t>자신이 원하는 보조와 속도에 맞추어  상황에 맞게  </a:t>
            </a:r>
          </a:p>
          <a:p>
            <a:r>
              <a:rPr lang="ko-KR" altLang="en-US" dirty="0" smtClean="0"/>
              <a:t>긴장하거나 혹은 유연하게 조절하시면 됩니다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b="1" dirty="0" smtClean="0"/>
              <a:t>&lt;&lt;&lt; </a:t>
            </a:r>
            <a:r>
              <a:rPr lang="ko-KR" altLang="en-US" b="1" dirty="0" smtClean="0"/>
              <a:t>자기주도학습능력조사</a:t>
            </a:r>
            <a:r>
              <a:rPr lang="en-US" altLang="ko-KR" b="1" dirty="0" smtClean="0"/>
              <a:t>&gt;&gt;&gt;  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7214"/>
                <a:gridCol w="4729186"/>
                <a:gridCol w="27432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습</a:t>
                      </a:r>
                      <a:r>
                        <a:rPr lang="ko-KR" alt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   관    분    석</a:t>
                      </a:r>
                      <a:r>
                        <a:rPr lang="en-US" altLang="ko-KR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  </a:t>
                      </a:r>
                      <a:r>
                        <a:rPr lang="ko-KR" altLang="en-US" sz="20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習</a:t>
                      </a:r>
                      <a:r>
                        <a:rPr lang="ko-KR" alt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  慣    分  析  </a:t>
                      </a:r>
                      <a:r>
                        <a:rPr lang="en-US" altLang="ko-KR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可否 반성</a:t>
                      </a:r>
                      <a:endParaRPr lang="ko-KR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dirty="0" smtClean="0"/>
                        <a:t>1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성적차이는 지능지수에 </a:t>
                      </a:r>
                      <a:endParaRPr lang="en-US" altLang="ko-KR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비례한다고 생각한다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en-US" altLang="ko-KR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dirty="0" smtClean="0"/>
                        <a:t>2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학원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과외는 내가 필요해서 </a:t>
                      </a:r>
                      <a:endParaRPr lang="en-US" altLang="ko-KR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선택했다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.(</a:t>
                      </a: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취약점 극복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</a:p>
                    <a:p>
                      <a:pPr latinLnBrk="1"/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dirty="0" smtClean="0"/>
                        <a:t>3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목표한 학습단위로 계속 공부해도 </a:t>
                      </a:r>
                      <a:endParaRPr lang="en-US" altLang="ko-KR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지치지 않는다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.(</a:t>
                      </a: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체력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</a:p>
                    <a:p>
                      <a:pPr latinLnBrk="1"/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dirty="0" smtClean="0"/>
                        <a:t>4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목적과 이유 있는 공부를 한다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latinLnBrk="1"/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dirty="0" smtClean="0"/>
                        <a:t>5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마음의 준비가 되어 있고 </a:t>
                      </a:r>
                      <a:endParaRPr lang="en-US" altLang="ko-KR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집중력이 대단하다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latinLnBrk="1"/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b="1" dirty="0" smtClean="0"/>
              <a:t>&lt;&lt;&lt; </a:t>
            </a:r>
            <a:r>
              <a:rPr lang="ko-KR" altLang="en-US" b="1" dirty="0" smtClean="0"/>
              <a:t>자기주도학습능력조사</a:t>
            </a:r>
            <a:r>
              <a:rPr lang="en-US" altLang="ko-KR" b="1" dirty="0" smtClean="0"/>
              <a:t>&gt;&gt;&gt;  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8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528"/>
                <a:gridCol w="4514872"/>
                <a:gridCol w="27432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습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   관    분    석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  </a:t>
                      </a:r>
                      <a:r>
                        <a:rPr lang="ko-KR" alt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習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  慣    分  析  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可否  반성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dirty="0" smtClean="0"/>
                        <a:t>6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슬럼프를 딛고 이겨 낸다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latinLnBrk="1"/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dirty="0" smtClean="0"/>
                        <a:t>7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인생의 목표를 위해 </a:t>
                      </a:r>
                      <a:endParaRPr lang="en-US" altLang="ko-KR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차근차근 공부한다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  </a:t>
                      </a:r>
                    </a:p>
                    <a:p>
                      <a:pPr latinLnBrk="1"/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dirty="0" smtClean="0"/>
                        <a:t>8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공부를 포함한 승부근성이 있다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latinLnBrk="1"/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dirty="0" smtClean="0"/>
                        <a:t>9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마음가짐과 다짐이 중요하다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latinLnBrk="1"/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dirty="0" smtClean="0"/>
                        <a:t>10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부모님이나 선생님의 </a:t>
                      </a:r>
                      <a:endParaRPr lang="en-US" altLang="ko-KR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조언과 말씀에 따른다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latinLnBrk="1"/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b="1" dirty="0" smtClean="0"/>
              <a:t>&lt;&lt;&lt; </a:t>
            </a:r>
            <a:r>
              <a:rPr lang="ko-KR" altLang="en-US" b="1" dirty="0" smtClean="0"/>
              <a:t>자기주도학습능력조사</a:t>
            </a:r>
            <a:r>
              <a:rPr lang="en-US" altLang="ko-KR" b="1" dirty="0" smtClean="0"/>
              <a:t>&gt;&gt;&gt;  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1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966"/>
                <a:gridCol w="4443434"/>
                <a:gridCol w="27432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습</a:t>
                      </a:r>
                      <a:r>
                        <a:rPr lang="ko-KR" alt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   관    분    석</a:t>
                      </a:r>
                      <a:r>
                        <a:rPr lang="en-US" altLang="ko-KR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  </a:t>
                      </a:r>
                      <a:r>
                        <a:rPr lang="ko-KR" altLang="en-US" sz="20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習</a:t>
                      </a:r>
                      <a:r>
                        <a:rPr lang="ko-KR" alt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  慣    分  析  </a:t>
                      </a:r>
                      <a:r>
                        <a:rPr lang="en-US" altLang="ko-KR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可否  반성</a:t>
                      </a:r>
                      <a:endParaRPr lang="ko-KR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dirty="0" smtClean="0"/>
                        <a:t>11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예습복습을 철저히 한다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en-US" altLang="ko-KR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dirty="0" smtClean="0"/>
                        <a:t>12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나만의 </a:t>
                      </a:r>
                      <a:r>
                        <a:rPr lang="ko-KR" altLang="en-US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공부법</a:t>
                      </a: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및 공부시간</a:t>
                      </a:r>
                      <a:endParaRPr lang="en-US" altLang="ko-KR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주중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주말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활용법이 있다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latinLnBrk="1"/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dirty="0" smtClean="0"/>
                        <a:t>13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참고서나 문제집을 사서 </a:t>
                      </a:r>
                      <a:endParaRPr lang="en-US" altLang="ko-KR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끝까지 수 차례 본다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latinLnBrk="1"/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dirty="0" smtClean="0"/>
                        <a:t>14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개념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공식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요점정리노트를 </a:t>
                      </a:r>
                      <a:endParaRPr lang="en-US" altLang="ko-KR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만들어 수시로 본다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en-US" altLang="ko-KR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dirty="0" smtClean="0"/>
                        <a:t>15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공부에 있어 암기와 이해는 병행한다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latinLnBrk="1"/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b="1" dirty="0" smtClean="0"/>
              <a:t>&lt;&lt;&lt; </a:t>
            </a:r>
            <a:r>
              <a:rPr lang="ko-KR" altLang="en-US" b="1" dirty="0" smtClean="0"/>
              <a:t>자기주도학습능력조사</a:t>
            </a:r>
            <a:r>
              <a:rPr lang="en-US" altLang="ko-KR" b="1" dirty="0" smtClean="0"/>
              <a:t>&gt;&gt;&gt;  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8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652"/>
                <a:gridCol w="4657748"/>
                <a:gridCol w="27432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습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   관    분    석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  </a:t>
                      </a:r>
                      <a:r>
                        <a:rPr lang="ko-KR" alt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習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  慣    分  析  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可否  반성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dirty="0" smtClean="0"/>
                        <a:t>16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오답노트로 되돌아보기를 한다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latinLnBrk="1"/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dirty="0" smtClean="0"/>
                        <a:t>17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성적향상을 위해 공부법의 </a:t>
                      </a:r>
                      <a:endParaRPr lang="en-US" altLang="ko-KR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변화를 찾고 있다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latinLnBrk="1"/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dirty="0" smtClean="0"/>
                        <a:t>18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시험 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3~4</a:t>
                      </a: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주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/1~2</a:t>
                      </a: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주 계획이 작성되어 </a:t>
                      </a:r>
                      <a:endParaRPr lang="en-US" altLang="ko-KR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o-KR" altLang="en-US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진행중이다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en-US" altLang="ko-KR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dirty="0" smtClean="0"/>
                        <a:t>19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외부 환경에 의해서도  흔들리지 않고 </a:t>
                      </a:r>
                      <a:endParaRPr lang="en-US" altLang="ko-KR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초지일관한다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latinLnBrk="1"/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dirty="0" smtClean="0"/>
                        <a:t>20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자투리시간을 잘 활용한다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latinLnBrk="1"/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b="1" dirty="0" smtClean="0"/>
              <a:t>&lt;&lt;&lt; </a:t>
            </a:r>
            <a:r>
              <a:rPr lang="ko-KR" altLang="en-US" b="1" dirty="0" smtClean="0"/>
              <a:t>자기주도학습능력조사</a:t>
            </a:r>
            <a:r>
              <a:rPr lang="en-US" altLang="ko-KR" b="1" dirty="0" smtClean="0"/>
              <a:t>&gt;&gt;&gt; 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dirty="0" smtClean="0"/>
              <a:t>자기 주도학습은 마라톤 선수가 </a:t>
            </a:r>
            <a:r>
              <a:rPr lang="en-US" altLang="ko-KR" dirty="0" smtClean="0"/>
              <a:t>42.195㎞</a:t>
            </a:r>
            <a:r>
              <a:rPr lang="ko-KR" altLang="en-US" dirty="0" smtClean="0"/>
              <a:t>의 전 구간을 연습하고 실제로 달릴 때</a:t>
            </a:r>
          </a:p>
          <a:p>
            <a:r>
              <a:rPr lang="en-US" altLang="ko-KR" dirty="0" smtClean="0"/>
              <a:t>1㎞ </a:t>
            </a:r>
            <a:r>
              <a:rPr lang="ko-KR" altLang="en-US" dirty="0" smtClean="0"/>
              <a:t>구간은 </a:t>
            </a:r>
            <a:r>
              <a:rPr lang="en-US" altLang="ko-KR" dirty="0" smtClean="0"/>
              <a:t>42</a:t>
            </a:r>
            <a:r>
              <a:rPr lang="ko-KR" altLang="en-US" dirty="0" smtClean="0"/>
              <a:t>개 </a:t>
            </a:r>
            <a:r>
              <a:rPr lang="en-US" altLang="ko-KR" dirty="0" smtClean="0"/>
              <a:t>+ </a:t>
            </a:r>
            <a:r>
              <a:rPr lang="ko-KR" altLang="en-US" dirty="0" smtClean="0"/>
              <a:t>운동장에서 나머지 </a:t>
            </a:r>
            <a:r>
              <a:rPr lang="en-US" altLang="ko-KR" dirty="0" smtClean="0"/>
              <a:t>195m</a:t>
            </a:r>
            <a:r>
              <a:rPr lang="ko-KR" altLang="en-US" dirty="0" smtClean="0"/>
              <a:t>를 전심전력으로 </a:t>
            </a:r>
          </a:p>
          <a:p>
            <a:r>
              <a:rPr lang="ko-KR" altLang="en-US" dirty="0" smtClean="0"/>
              <a:t>뛰는 개념으로 접근하면 될 것입니다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즉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학습목표를 가지고 학습을 진행하는 것이 항상 중요하지요</a:t>
            </a:r>
            <a:r>
              <a:rPr lang="en-US" altLang="ko-KR" dirty="0" smtClean="0"/>
              <a:t>!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sz="2400" dirty="0" smtClean="0"/>
              <a:t>1</a:t>
            </a:r>
            <a:r>
              <a:rPr lang="ko-KR" altLang="en-US" sz="2400" dirty="0" smtClean="0"/>
              <a:t>박 </a:t>
            </a:r>
            <a:r>
              <a:rPr lang="en-US" altLang="ko-KR" sz="2400" dirty="0" smtClean="0"/>
              <a:t>2</a:t>
            </a:r>
            <a:r>
              <a:rPr lang="ko-KR" altLang="en-US" sz="2400" dirty="0" smtClean="0"/>
              <a:t>일 시청률 </a:t>
            </a:r>
            <a:r>
              <a:rPr lang="en-US" altLang="ko-KR" sz="2400" dirty="0" smtClean="0"/>
              <a:t>40% </a:t>
            </a:r>
            <a:r>
              <a:rPr lang="ko-KR" altLang="en-US" sz="2400" dirty="0" smtClean="0"/>
              <a:t>예능의 정석에 답이 있다</a:t>
            </a:r>
            <a:r>
              <a:rPr lang="en-US" altLang="ko-KR" sz="2400" dirty="0" smtClean="0"/>
              <a:t>!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b="1" dirty="0" smtClean="0"/>
              <a:t>3. </a:t>
            </a:r>
            <a:r>
              <a:rPr lang="ko-KR" altLang="en-US" b="1" dirty="0" smtClean="0"/>
              <a:t>각본 예측 불허하는 현장</a:t>
            </a:r>
            <a:r>
              <a:rPr lang="ko-KR" altLang="en-US" dirty="0" smtClean="0"/>
              <a:t> </a:t>
            </a:r>
            <a:r>
              <a:rPr lang="ko-KR" altLang="en-US" b="1" dirty="0" smtClean="0"/>
              <a:t>    </a:t>
            </a:r>
            <a:endParaRPr lang="en-US" altLang="ko-KR" b="1" dirty="0" smtClean="0"/>
          </a:p>
          <a:p>
            <a:r>
              <a:rPr lang="en-US" altLang="ko-KR" b="1" dirty="0" smtClean="0"/>
              <a:t> </a:t>
            </a:r>
            <a:r>
              <a:rPr lang="en-US" altLang="ko-KR" b="1" dirty="0" smtClean="0"/>
              <a:t>   </a:t>
            </a:r>
            <a:r>
              <a:rPr lang="ko-KR" altLang="en-US" b="1" dirty="0" err="1" smtClean="0"/>
              <a:t>리얼</a:t>
            </a:r>
            <a:r>
              <a:rPr lang="ko-KR" altLang="en-US" b="1" dirty="0" smtClean="0"/>
              <a:t> </a:t>
            </a:r>
            <a:r>
              <a:rPr lang="ko-KR" altLang="en-US" b="1" dirty="0" smtClean="0"/>
              <a:t>야생 </a:t>
            </a:r>
            <a:r>
              <a:rPr lang="ko-KR" altLang="en-US" b="1" dirty="0" err="1" smtClean="0"/>
              <a:t>버라어티</a:t>
            </a:r>
            <a:r>
              <a:rPr lang="ko-KR" altLang="en-US" dirty="0" smtClean="0"/>
              <a:t> </a:t>
            </a:r>
            <a:r>
              <a:rPr lang="ko-KR" altLang="en-US" b="1" dirty="0" smtClean="0"/>
              <a:t/>
            </a:r>
            <a:br>
              <a:rPr lang="ko-KR" altLang="en-US" b="1" dirty="0" smtClean="0"/>
            </a:br>
            <a:r>
              <a:rPr lang="en-US" altLang="ko-KR" b="1" dirty="0" smtClean="0"/>
              <a:t>-- </a:t>
            </a:r>
            <a:r>
              <a:rPr lang="ko-KR" altLang="en-US" b="1" dirty="0" smtClean="0"/>
              <a:t>문제는 교과서 개념과 </a:t>
            </a:r>
            <a:r>
              <a:rPr lang="ko-KR" altLang="en-US" dirty="0" smtClean="0"/>
              <a:t> </a:t>
            </a:r>
            <a:r>
              <a:rPr lang="ko-KR" altLang="en-US" b="1" dirty="0" smtClean="0"/>
              <a:t/>
            </a:r>
            <a:br>
              <a:rPr lang="ko-KR" altLang="en-US" b="1" dirty="0" smtClean="0"/>
            </a:br>
            <a:r>
              <a:rPr lang="ko-KR" altLang="en-US" b="1" dirty="0" smtClean="0"/>
              <a:t>    원리의 심화확장이다</a:t>
            </a:r>
            <a:r>
              <a:rPr lang="en-US" altLang="ko-KR" b="1" dirty="0" smtClean="0"/>
              <a:t>!</a:t>
            </a:r>
            <a:r>
              <a:rPr lang="ko-KR" altLang="en-US" dirty="0" smtClean="0"/>
              <a:t> </a:t>
            </a:r>
            <a:r>
              <a:rPr lang="ko-KR" altLang="en-US" b="1" dirty="0" smtClean="0"/>
              <a:t/>
            </a:r>
            <a:br>
              <a:rPr lang="ko-KR" altLang="en-US" b="1" dirty="0" smtClean="0"/>
            </a:br>
            <a:r>
              <a:rPr lang="ko-KR" altLang="en-US" b="1" dirty="0" smtClean="0"/>
              <a:t>    예측불허의 </a:t>
            </a:r>
            <a:r>
              <a:rPr lang="ko-KR" altLang="en-US" b="1" dirty="0" err="1" smtClean="0"/>
              <a:t>복불복</a:t>
            </a:r>
            <a:r>
              <a:rPr lang="ko-KR" altLang="en-US" b="1" dirty="0" smtClean="0"/>
              <a:t> 문제도</a:t>
            </a:r>
            <a:r>
              <a:rPr lang="ko-KR" altLang="en-US" dirty="0" smtClean="0"/>
              <a:t> </a:t>
            </a:r>
            <a:r>
              <a:rPr lang="ko-KR" altLang="en-US" b="1" dirty="0" smtClean="0"/>
              <a:t/>
            </a:r>
            <a:br>
              <a:rPr lang="ko-KR" altLang="en-US" b="1" dirty="0" smtClean="0"/>
            </a:br>
            <a:r>
              <a:rPr lang="ko-KR" altLang="en-US" b="1" dirty="0" smtClean="0"/>
              <a:t>    살아남기 위해</a:t>
            </a:r>
            <a:r>
              <a:rPr lang="ko-KR" altLang="en-US" dirty="0" smtClean="0"/>
              <a:t> </a:t>
            </a:r>
            <a:r>
              <a:rPr lang="ko-KR" altLang="en-US" b="1" dirty="0" smtClean="0"/>
              <a:t/>
            </a:r>
            <a:br>
              <a:rPr lang="ko-KR" altLang="en-US" b="1" dirty="0" smtClean="0"/>
            </a:br>
            <a:r>
              <a:rPr lang="ko-KR" altLang="en-US" b="1" dirty="0" smtClean="0"/>
              <a:t>    주어진 조건과 상황을 터득하고</a:t>
            </a:r>
            <a:r>
              <a:rPr lang="ko-KR" altLang="en-US" dirty="0" smtClean="0"/>
              <a:t> </a:t>
            </a:r>
            <a:r>
              <a:rPr lang="ko-KR" altLang="en-US" b="1" dirty="0" smtClean="0"/>
              <a:t/>
            </a:r>
            <a:br>
              <a:rPr lang="ko-KR" altLang="en-US" b="1" dirty="0" smtClean="0"/>
            </a:br>
            <a:r>
              <a:rPr lang="ko-KR" altLang="en-US" b="1" dirty="0" smtClean="0"/>
              <a:t>    실마리를 꼬아가면서 해결한다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b="1" dirty="0" smtClean="0"/>
              <a:t>&lt;&lt;&lt; </a:t>
            </a:r>
            <a:r>
              <a:rPr lang="ko-KR" altLang="en-US" b="1" dirty="0" smtClean="0"/>
              <a:t>자기주도학습능력조사</a:t>
            </a:r>
            <a:r>
              <a:rPr lang="en-US" altLang="ko-KR" b="1" dirty="0" smtClean="0"/>
              <a:t>&gt;&gt;&gt; 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ko-KR" altLang="en-US" dirty="0" smtClean="0"/>
              <a:t>그런데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마라톤 선수가 산악훈련은 하기 싫어 해서 운동장에서만 </a:t>
            </a:r>
            <a:r>
              <a:rPr lang="en-US" altLang="ko-KR" dirty="0" smtClean="0"/>
              <a:t>1㎞ </a:t>
            </a:r>
            <a:r>
              <a:rPr lang="ko-KR" altLang="en-US" dirty="0" smtClean="0"/>
              <a:t>구간을 </a:t>
            </a:r>
            <a:endParaRPr lang="en-US" altLang="ko-KR" dirty="0" smtClean="0"/>
          </a:p>
          <a:p>
            <a:r>
              <a:rPr lang="en-US" altLang="ko-KR" dirty="0" smtClean="0"/>
              <a:t>42</a:t>
            </a:r>
            <a:r>
              <a:rPr lang="ko-KR" altLang="en-US" dirty="0" smtClean="0"/>
              <a:t>회</a:t>
            </a:r>
            <a:r>
              <a:rPr lang="en-US" altLang="ko-KR" dirty="0" smtClean="0"/>
              <a:t>+ </a:t>
            </a:r>
            <a:r>
              <a:rPr lang="ko-KR" altLang="en-US" dirty="0" smtClean="0"/>
              <a:t>나머지 </a:t>
            </a:r>
            <a:r>
              <a:rPr lang="en-US" altLang="ko-KR" dirty="0" smtClean="0"/>
              <a:t>195m</a:t>
            </a:r>
            <a:r>
              <a:rPr lang="ko-KR" altLang="en-US" dirty="0" smtClean="0"/>
              <a:t>를 도는 식으로 </a:t>
            </a:r>
            <a:endParaRPr lang="en-US" altLang="ko-KR" dirty="0" smtClean="0"/>
          </a:p>
          <a:p>
            <a:r>
              <a:rPr lang="ko-KR" altLang="en-US" dirty="0" smtClean="0"/>
              <a:t>연습한다면 실제 경기에서 </a:t>
            </a:r>
            <a:endParaRPr lang="en-US" altLang="ko-KR" dirty="0" smtClean="0"/>
          </a:p>
          <a:p>
            <a:r>
              <a:rPr lang="ko-KR" altLang="en-US" dirty="0" smtClean="0"/>
              <a:t>낙오하거나 승리의 면류관을 </a:t>
            </a:r>
            <a:endParaRPr lang="en-US" altLang="ko-KR" dirty="0" smtClean="0"/>
          </a:p>
          <a:p>
            <a:r>
              <a:rPr lang="ko-KR" altLang="en-US" dirty="0" smtClean="0"/>
              <a:t>쓸 수 없게 되겠지요</a:t>
            </a:r>
            <a:r>
              <a:rPr lang="en-US" altLang="ko-KR" dirty="0" smtClean="0"/>
              <a:t>!</a:t>
            </a:r>
          </a:p>
          <a:p>
            <a:r>
              <a:rPr lang="ko-KR" altLang="en-US" dirty="0" smtClean="0"/>
              <a:t>왜 그럴까요</a:t>
            </a:r>
            <a:r>
              <a:rPr lang="en-US" altLang="ko-KR" dirty="0" smtClean="0"/>
              <a:t>? </a:t>
            </a:r>
            <a:r>
              <a:rPr lang="ko-KR" altLang="en-US" dirty="0" smtClean="0"/>
              <a:t>대회장소의 지형과 날씨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습도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음식을 다 고려해서 연습해야 합니다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b="1" dirty="0" smtClean="0"/>
              <a:t>&lt;&lt;&lt; </a:t>
            </a:r>
            <a:r>
              <a:rPr lang="ko-KR" altLang="en-US" b="1" dirty="0" smtClean="0"/>
              <a:t>자기주도학습능력조사</a:t>
            </a:r>
            <a:r>
              <a:rPr lang="en-US" altLang="ko-KR" b="1" dirty="0" smtClean="0"/>
              <a:t>&gt;&gt;&gt;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dirty="0" smtClean="0"/>
              <a:t>마찬가지로 자기주도학습은 </a:t>
            </a:r>
            <a:endParaRPr lang="en-US" altLang="ko-KR" dirty="0" smtClean="0"/>
          </a:p>
          <a:p>
            <a:r>
              <a:rPr lang="ko-KR" altLang="en-US" dirty="0" smtClean="0"/>
              <a:t>스스로 편하게 공부하는 것이 아니라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자신이 자신을 채찍질하고 </a:t>
            </a:r>
          </a:p>
          <a:p>
            <a:r>
              <a:rPr lang="ko-KR" altLang="en-US" dirty="0" smtClean="0"/>
              <a:t>담금질하고 몰아붙이고 벼릴 때 </a:t>
            </a:r>
            <a:endParaRPr lang="en-US" altLang="ko-KR" dirty="0" smtClean="0"/>
          </a:p>
          <a:p>
            <a:r>
              <a:rPr lang="ko-KR" altLang="en-US" dirty="0" smtClean="0"/>
              <a:t>빛나는 학습법입니다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달리 말하면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자신을 이기고 </a:t>
            </a:r>
            <a:endParaRPr lang="en-US" altLang="ko-KR" dirty="0" smtClean="0"/>
          </a:p>
          <a:p>
            <a:r>
              <a:rPr lang="ko-KR" altLang="en-US" dirty="0" smtClean="0"/>
              <a:t>자신을 훌쩍 비상하여 넘는 것입니다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b="1" dirty="0" smtClean="0"/>
              <a:t>&lt;&lt;&lt; </a:t>
            </a:r>
            <a:r>
              <a:rPr lang="ko-KR" altLang="en-US" b="1" dirty="0" smtClean="0"/>
              <a:t>자기주도학습능력조사</a:t>
            </a:r>
            <a:r>
              <a:rPr lang="en-US" altLang="ko-KR" b="1" dirty="0" smtClean="0"/>
              <a:t>&gt;&gt;&gt;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dirty="0" smtClean="0"/>
              <a:t>그러므로</a:t>
            </a:r>
            <a:r>
              <a:rPr lang="en-US" altLang="ko-KR" dirty="0" smtClean="0"/>
              <a:t>, </a:t>
            </a:r>
            <a:r>
              <a:rPr lang="ko-KR" altLang="en-US" dirty="0" smtClean="0"/>
              <a:t>매번 </a:t>
            </a:r>
            <a:r>
              <a:rPr lang="en-US" altLang="ko-KR" dirty="0" smtClean="0"/>
              <a:t>20</a:t>
            </a:r>
            <a:r>
              <a:rPr lang="ko-KR" altLang="en-US" dirty="0" smtClean="0"/>
              <a:t>가지를 체크하여 </a:t>
            </a:r>
            <a:endParaRPr lang="en-US" altLang="ko-KR" dirty="0" smtClean="0"/>
          </a:p>
          <a:p>
            <a:r>
              <a:rPr lang="ko-KR" altLang="en-US" dirty="0" smtClean="0"/>
              <a:t>   개선되고 발전적인 학습자가 </a:t>
            </a:r>
            <a:endParaRPr lang="en-US" altLang="ko-KR" dirty="0" smtClean="0"/>
          </a:p>
          <a:p>
            <a:r>
              <a:rPr lang="ko-KR" altLang="en-US" dirty="0" smtClean="0"/>
              <a:t>   되시기를 바랍니다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따라서</a:t>
            </a:r>
            <a:r>
              <a:rPr lang="en-US" altLang="ko-KR" dirty="0" smtClean="0"/>
              <a:t>, </a:t>
            </a:r>
            <a:r>
              <a:rPr lang="ko-KR" altLang="en-US" dirty="0" smtClean="0"/>
              <a:t>이론을 초월하여 </a:t>
            </a:r>
            <a:endParaRPr lang="en-US" altLang="ko-KR" dirty="0" smtClean="0"/>
          </a:p>
          <a:p>
            <a:r>
              <a:rPr lang="ko-KR" altLang="en-US" dirty="0" smtClean="0"/>
              <a:t>   자신이 이룬 바를 당당히 발표하고 </a:t>
            </a:r>
            <a:endParaRPr lang="en-US" altLang="ko-KR" dirty="0" smtClean="0"/>
          </a:p>
          <a:p>
            <a:r>
              <a:rPr lang="ko-KR" altLang="en-US" smtClean="0"/>
              <a:t>   나누어 </a:t>
            </a:r>
            <a:r>
              <a:rPr lang="ko-KR" altLang="en-US" dirty="0" smtClean="0"/>
              <a:t>줄 기회가 있기를 바랍니다</a:t>
            </a:r>
            <a:r>
              <a:rPr lang="en-US" altLang="ko-KR" dirty="0" smtClean="0"/>
              <a:t>.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b="1" dirty="0" smtClean="0"/>
              <a:t>&lt;&lt;&lt; </a:t>
            </a:r>
            <a:r>
              <a:rPr lang="ko-KR" altLang="en-US" b="1" dirty="0" smtClean="0"/>
              <a:t>나의 수학 이력서 조사  </a:t>
            </a:r>
            <a:r>
              <a:rPr lang="en-US" altLang="ko-KR" b="1" dirty="0" smtClean="0"/>
              <a:t>&gt;&gt;&gt;  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구분 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O,X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표시 또는</a:t>
                      </a:r>
                      <a:b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본인 의 현재 습관 설명 </a:t>
                      </a:r>
                      <a:endParaRPr lang="ko-KR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행동싸이클수정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전 학년 학기 과정의 수학성취도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초등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중등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   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개념이나 공식을 이해하기 위해 각종 전제조건이 </a:t>
                      </a:r>
                      <a:r>
                        <a:rPr lang="ko-KR" alt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주어진이유를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생각한다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.(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논리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추리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노트필기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개념이나 공식에 대한 설명이 어려울 때 선생님에게 질문하거나 친구에게 물어 본적이 있다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벤치마킹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en-US" altLang="ko-K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b="1" dirty="0" smtClean="0"/>
              <a:t>&lt;&lt;&lt; </a:t>
            </a:r>
            <a:r>
              <a:rPr lang="ko-KR" altLang="en-US" b="1" dirty="0" smtClean="0"/>
              <a:t>나의 수학 이력서 조사  </a:t>
            </a:r>
            <a:r>
              <a:rPr lang="en-US" altLang="ko-KR" b="1" dirty="0" smtClean="0"/>
              <a:t>&gt;&gt;&gt;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어려운 부분은 반복하여 복습하여 익힌다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다다익선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내 수준에 맞는 선행학습을 한 적이 있다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로드맵핑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b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과외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수학전문학원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학습매니지먼트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온라인강의 등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내가 잘하는 수학 단원은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  <a:p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지금도 잘 아는가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?:</a:t>
                      </a:r>
                    </a:p>
                    <a:p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온고지신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en-US" altLang="ko-K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나의 취약 단원은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?(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아킬레스건 공략 대책은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?) 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b="1" dirty="0" smtClean="0"/>
              <a:t>&lt;&lt;&lt; </a:t>
            </a:r>
            <a:r>
              <a:rPr lang="ko-KR" altLang="en-US" b="1" dirty="0" smtClean="0"/>
              <a:t>나의 수학 이력서 조사  </a:t>
            </a:r>
            <a:r>
              <a:rPr lang="en-US" altLang="ko-KR" b="1" dirty="0" smtClean="0"/>
              <a:t>&gt;&gt;&gt;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예습을 한다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.(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정말로 어떻게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? 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주말에 혹은 매일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복습을 철저히 한다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.(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자기 스스로의 확보시간과 수학학습노출시간은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?: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각인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수학은 </a:t>
                      </a:r>
                      <a:r>
                        <a:rPr lang="ko-KR" alt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전단계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학습시간의 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1/2~1/3 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복습 필요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노트를 다시 보고 또 보아서 단계적 회상을 통해 망각되기 쉬운 개념들을 누락시키지 않고 사전에 예방한다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en-US" altLang="ko-K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b="1" dirty="0" smtClean="0"/>
              <a:t>&lt;&lt;&lt; </a:t>
            </a:r>
            <a:r>
              <a:rPr lang="ko-KR" altLang="en-US" b="1" dirty="0" smtClean="0"/>
              <a:t>나의 수학 이력서 조사  </a:t>
            </a:r>
            <a:r>
              <a:rPr lang="en-US" altLang="ko-KR" b="1" dirty="0" smtClean="0"/>
              <a:t>&gt;&gt;&gt;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문제를 풀기 전에 문제마다 시간배분을 대충 한 후 어떤 방법으로 풀지 생각이 떠오른다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.(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지뢰 밟기 방지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심화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응용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난제들은 해답지를 안보고 풀려고 계속 도전 한다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.(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시행착오로 변형된 문제도 해결하기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문제 푸는 속도를 높이기 위해 별도의 오답노트를 통해 풀이시간 단축하는 연습을 한 적이 있다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꼼꼼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정리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b="1" dirty="0" smtClean="0"/>
              <a:t>&lt;&lt;&lt; </a:t>
            </a:r>
            <a:r>
              <a:rPr lang="ko-KR" altLang="en-US" b="1" dirty="0" smtClean="0"/>
              <a:t>나의 수학 이력서 조사  </a:t>
            </a:r>
            <a:r>
              <a:rPr lang="en-US" altLang="ko-KR" b="1" dirty="0" smtClean="0"/>
              <a:t>&gt;&gt;&gt;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시험 중 안 풀리거나 어려운 문제는 별도 표시 후 나중에 풀어 본다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걸림돌에 넘어지지 않기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늪에 빠지지 말기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시험 전에 문제세트단위를 두고 시간 안에 풀어 보는 연습을 한 적이 있다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특히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핵심어와 </a:t>
                      </a:r>
                      <a:endParaRPr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단서 찾기 연습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학교 시험지 규격에 맞게 미리 연습해 본 적이 있다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.(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현장감각 익히기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en-US" altLang="ko-K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b="1" dirty="0" smtClean="0"/>
              <a:t>&lt;&lt;&lt; </a:t>
            </a:r>
            <a:r>
              <a:rPr lang="ko-KR" altLang="en-US" b="1" dirty="0" smtClean="0"/>
              <a:t>나의 수학 이력서 조사  </a:t>
            </a:r>
            <a:r>
              <a:rPr lang="en-US" altLang="ko-KR" b="1" dirty="0" smtClean="0"/>
              <a:t>&gt;&gt;&gt;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84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이해와 암기의 반복을 </a:t>
                      </a:r>
                      <a:endParaRPr lang="en-US" altLang="ko-KR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문제풀이를 통해 뒷받침 해보았다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나는 반복의 달인이다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!</a:t>
                      </a:r>
                    </a:p>
                    <a:p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누구도 못 말리는 </a:t>
                      </a:r>
                      <a:endParaRPr lang="en-US" altLang="ko-KR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자신감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en-US" altLang="ko-KR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또 강조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개념이 </a:t>
                      </a:r>
                      <a:endParaRPr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형성되는 과정과 공식이 유도되는 과정은 </a:t>
                      </a:r>
                      <a:endParaRPr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충분한 시간을 통해 </a:t>
                      </a:r>
                      <a:endParaRPr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이해하도록 한다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개념완쾌 </a:t>
                      </a:r>
                      <a:r>
                        <a:rPr lang="ko-KR" alt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정복가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스키마 연속 학습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아인쉬타인</a:t>
            </a:r>
            <a:r>
              <a:rPr lang="ko-KR" altLang="en-US" dirty="0" smtClean="0"/>
              <a:t>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콘도르 수학학습이론 </a:t>
            </a:r>
            <a:br>
              <a:rPr lang="ko-KR" altLang="en-US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r>
              <a:rPr lang="en-US" altLang="ko-KR" sz="11200" b="1" dirty="0" smtClean="0"/>
              <a:t>1. </a:t>
            </a:r>
            <a:r>
              <a:rPr lang="ko-KR" altLang="en-US" sz="11200" b="1" dirty="0" smtClean="0"/>
              <a:t>인간시력 </a:t>
            </a:r>
            <a:r>
              <a:rPr lang="en-US" altLang="ko-KR" sz="11200" b="1" dirty="0" smtClean="0"/>
              <a:t>9</a:t>
            </a:r>
            <a:r>
              <a:rPr lang="ko-KR" altLang="en-US" sz="11200" b="1" dirty="0" smtClean="0"/>
              <a:t>배로  원거리 초점 맞추기</a:t>
            </a:r>
            <a:r>
              <a:rPr lang="ko-KR" altLang="en-US" sz="11200" dirty="0" smtClean="0"/>
              <a:t>  </a:t>
            </a:r>
          </a:p>
          <a:p>
            <a:r>
              <a:rPr lang="en-US" altLang="ko-KR" sz="11200" b="1" dirty="0" smtClean="0"/>
              <a:t>--</a:t>
            </a:r>
            <a:r>
              <a:rPr lang="ko-KR" altLang="en-US" sz="11200" b="1" dirty="0" smtClean="0"/>
              <a:t>학습조감도</a:t>
            </a:r>
            <a:r>
              <a:rPr lang="en-US" altLang="ko-KR" sz="11200" b="1" dirty="0" smtClean="0"/>
              <a:t>(</a:t>
            </a:r>
            <a:r>
              <a:rPr lang="ko-KR" altLang="en-US" sz="11200" b="1" dirty="0" err="1" smtClean="0"/>
              <a:t>로드맵</a:t>
            </a:r>
            <a:r>
              <a:rPr lang="en-US" altLang="ko-KR" sz="11200" b="1" dirty="0" smtClean="0"/>
              <a:t>) </a:t>
            </a:r>
            <a:r>
              <a:rPr lang="ko-KR" altLang="en-US" sz="11200" b="1" dirty="0" smtClean="0"/>
              <a:t>작성</a:t>
            </a:r>
            <a:endParaRPr lang="ko-KR" altLang="en-US" sz="11200" dirty="0" smtClean="0"/>
          </a:p>
          <a:p>
            <a:r>
              <a:rPr lang="ko-KR" altLang="en-US" sz="11200" b="1" dirty="0" smtClean="0"/>
              <a:t>   </a:t>
            </a:r>
            <a:r>
              <a:rPr lang="ko-KR" altLang="en-US" sz="11200" b="1" dirty="0" err="1" smtClean="0"/>
              <a:t>초중고</a:t>
            </a:r>
            <a:r>
              <a:rPr lang="ko-KR" altLang="en-US" sz="11200" b="1" dirty="0" smtClean="0"/>
              <a:t> 수학교과서 목차 흐름과 </a:t>
            </a:r>
            <a:endParaRPr lang="ko-KR" altLang="en-US" sz="11200" dirty="0" smtClean="0"/>
          </a:p>
          <a:p>
            <a:r>
              <a:rPr lang="ko-KR" altLang="en-US" sz="11200" b="1" dirty="0" smtClean="0"/>
              <a:t>   연계성 파악 </a:t>
            </a:r>
            <a:endParaRPr lang="ko-KR" altLang="en-US" sz="11200" dirty="0" smtClean="0"/>
          </a:p>
          <a:p>
            <a:r>
              <a:rPr lang="en-US" altLang="ko-KR" sz="11200" b="1" dirty="0" smtClean="0"/>
              <a:t>-- </a:t>
            </a:r>
            <a:r>
              <a:rPr lang="ko-KR" altLang="en-US" sz="11200" b="1" dirty="0" smtClean="0"/>
              <a:t>안데스 산</a:t>
            </a:r>
            <a:r>
              <a:rPr lang="en-US" altLang="ko-KR" sz="11200" b="1" dirty="0" smtClean="0"/>
              <a:t>, </a:t>
            </a:r>
            <a:r>
              <a:rPr lang="ko-KR" altLang="en-US" sz="11200" b="1" dirty="0" err="1" smtClean="0"/>
              <a:t>파타고니아</a:t>
            </a:r>
            <a:r>
              <a:rPr lang="ko-KR" altLang="en-US" sz="11200" b="1" dirty="0" smtClean="0"/>
              <a:t> </a:t>
            </a:r>
            <a:r>
              <a:rPr lang="ko-KR" altLang="en-US" sz="11200" b="1" dirty="0" err="1" smtClean="0"/>
              <a:t>숲속</a:t>
            </a:r>
            <a:r>
              <a:rPr lang="ko-KR" altLang="en-US" sz="11200" b="1" dirty="0" smtClean="0"/>
              <a:t> 자세히 </a:t>
            </a:r>
            <a:endParaRPr lang="en-US" altLang="ko-KR" sz="11200" b="1" dirty="0" smtClean="0"/>
          </a:p>
          <a:p>
            <a:r>
              <a:rPr lang="ko-KR" altLang="en-US" sz="11200" b="1" smtClean="0"/>
              <a:t>   정찰하듯이 </a:t>
            </a:r>
            <a:endParaRPr lang="ko-KR" altLang="en-US" sz="11200" dirty="0" smtClean="0"/>
          </a:p>
          <a:p>
            <a:r>
              <a:rPr lang="ko-KR" altLang="en-US" sz="11200" b="1" dirty="0" smtClean="0"/>
              <a:t>   교과서 </a:t>
            </a:r>
            <a:r>
              <a:rPr lang="ko-KR" altLang="en-US" sz="11200" b="1" dirty="0" err="1" smtClean="0"/>
              <a:t>목차별이</a:t>
            </a:r>
            <a:r>
              <a:rPr lang="ko-KR" altLang="en-US" sz="11200" b="1" dirty="0" smtClean="0"/>
              <a:t> 주요 출제문제이고</a:t>
            </a:r>
            <a:r>
              <a:rPr lang="en-US" altLang="ko-KR" sz="11200" b="1" dirty="0" smtClean="0"/>
              <a:t>,</a:t>
            </a:r>
            <a:endParaRPr lang="ko-KR" altLang="en-US" sz="11200" dirty="0" smtClean="0"/>
          </a:p>
          <a:p>
            <a:r>
              <a:rPr lang="ko-KR" altLang="en-US" sz="11200" b="1" dirty="0" smtClean="0"/>
              <a:t>   학습목표가 출제의도로 드러나게 되나</a:t>
            </a:r>
            <a:r>
              <a:rPr lang="en-US" altLang="ko-KR" sz="11200" b="1" dirty="0" smtClean="0"/>
              <a:t>,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sz="2400" dirty="0" smtClean="0"/>
              <a:t>1</a:t>
            </a:r>
            <a:r>
              <a:rPr lang="ko-KR" altLang="en-US" sz="2400" dirty="0" smtClean="0"/>
              <a:t>박 </a:t>
            </a:r>
            <a:r>
              <a:rPr lang="en-US" altLang="ko-KR" sz="2400" dirty="0" smtClean="0"/>
              <a:t>2</a:t>
            </a:r>
            <a:r>
              <a:rPr lang="ko-KR" altLang="en-US" sz="2400" dirty="0" smtClean="0"/>
              <a:t>일 시청률 </a:t>
            </a:r>
            <a:r>
              <a:rPr lang="en-US" altLang="ko-KR" sz="2400" dirty="0" smtClean="0"/>
              <a:t>40% </a:t>
            </a:r>
            <a:r>
              <a:rPr lang="ko-KR" altLang="en-US" sz="2400" dirty="0" smtClean="0"/>
              <a:t>예능의 정석에 답이 있다</a:t>
            </a:r>
            <a:r>
              <a:rPr lang="en-US" altLang="ko-KR" sz="2400" dirty="0" smtClean="0"/>
              <a:t>!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altLang="ko-KR" b="1" dirty="0" smtClean="0"/>
              <a:t>4. </a:t>
            </a:r>
            <a:r>
              <a:rPr lang="ko-KR" altLang="en-US" b="1" dirty="0" smtClean="0"/>
              <a:t>제작진의 화면 등장</a:t>
            </a:r>
            <a:r>
              <a:rPr lang="ko-KR" altLang="en-US" dirty="0" smtClean="0"/>
              <a:t> </a:t>
            </a:r>
            <a:r>
              <a:rPr lang="ko-KR" altLang="en-US" b="1" dirty="0" smtClean="0"/>
              <a:t/>
            </a:r>
            <a:br>
              <a:rPr lang="ko-KR" altLang="en-US" b="1" dirty="0" smtClean="0"/>
            </a:br>
            <a:r>
              <a:rPr lang="ko-KR" altLang="en-US" b="1" dirty="0" smtClean="0"/>
              <a:t>   스태프도 스테이지로</a:t>
            </a:r>
            <a:r>
              <a:rPr lang="en-US" altLang="ko-KR" b="1" dirty="0" smtClean="0"/>
              <a:t>!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ko-KR" altLang="en-US" dirty="0" smtClean="0"/>
              <a:t>  </a:t>
            </a:r>
            <a:r>
              <a:rPr lang="en-US" altLang="ko-KR" dirty="0" smtClean="0"/>
              <a:t>-</a:t>
            </a:r>
            <a:r>
              <a:rPr lang="en-US" altLang="ko-KR" b="1" dirty="0" smtClean="0"/>
              <a:t>- </a:t>
            </a:r>
            <a:r>
              <a:rPr lang="ko-KR" altLang="en-US" b="1" dirty="0" smtClean="0"/>
              <a:t>출제자의 경향이나 의도는</a:t>
            </a:r>
            <a:r>
              <a:rPr lang="ko-KR" altLang="en-US" dirty="0" smtClean="0"/>
              <a:t> </a:t>
            </a:r>
            <a:r>
              <a:rPr lang="ko-KR" altLang="en-US" b="1" dirty="0" smtClean="0"/>
              <a:t/>
            </a:r>
            <a:br>
              <a:rPr lang="ko-KR" altLang="en-US" b="1" dirty="0" smtClean="0"/>
            </a:br>
            <a:r>
              <a:rPr lang="ko-KR" altLang="en-US" b="1" dirty="0" smtClean="0"/>
              <a:t>   </a:t>
            </a:r>
            <a:r>
              <a:rPr lang="ko-KR" altLang="en-US" b="1" dirty="0" smtClean="0"/>
              <a:t>  교과서 </a:t>
            </a:r>
            <a:r>
              <a:rPr lang="ko-KR" altLang="en-US" b="1" dirty="0" smtClean="0"/>
              <a:t>학습목표의</a:t>
            </a:r>
            <a:r>
              <a:rPr lang="ko-KR" altLang="en-US" dirty="0" smtClean="0"/>
              <a:t> </a:t>
            </a:r>
            <a:r>
              <a:rPr lang="ko-KR" altLang="en-US" b="1" dirty="0" smtClean="0"/>
              <a:t/>
            </a:r>
            <a:br>
              <a:rPr lang="ko-KR" altLang="en-US" b="1" dirty="0" smtClean="0"/>
            </a:br>
            <a:r>
              <a:rPr lang="ko-KR" altLang="en-US" b="1" dirty="0" smtClean="0"/>
              <a:t>  </a:t>
            </a:r>
            <a:r>
              <a:rPr lang="ko-KR" altLang="en-US" b="1" dirty="0" smtClean="0"/>
              <a:t>   복합적인 </a:t>
            </a:r>
            <a:r>
              <a:rPr lang="ko-KR" altLang="en-US" b="1" dirty="0" smtClean="0"/>
              <a:t>퍼즐조각 </a:t>
            </a:r>
            <a:r>
              <a:rPr lang="ko-KR" altLang="en-US" b="1" dirty="0" smtClean="0"/>
              <a:t>꾸미기이므로</a:t>
            </a:r>
            <a:r>
              <a:rPr lang="en-US" altLang="ko-KR" b="1" dirty="0" smtClean="0"/>
              <a:t>,</a:t>
            </a:r>
            <a:r>
              <a:rPr lang="ko-KR" altLang="en-US" dirty="0" smtClean="0"/>
              <a:t> </a:t>
            </a:r>
            <a:r>
              <a:rPr lang="ko-KR" altLang="en-US" b="1" dirty="0" smtClean="0"/>
              <a:t/>
            </a:r>
            <a:br>
              <a:rPr lang="ko-KR" altLang="en-US" b="1" dirty="0" smtClean="0"/>
            </a:br>
            <a:r>
              <a:rPr lang="ko-KR" altLang="en-US" b="1" dirty="0" smtClean="0"/>
              <a:t>  </a:t>
            </a:r>
            <a:r>
              <a:rPr lang="ko-KR" altLang="en-US" b="1" dirty="0" smtClean="0"/>
              <a:t>   목차와 </a:t>
            </a:r>
            <a:r>
              <a:rPr lang="ko-KR" altLang="en-US" b="1" dirty="0" smtClean="0"/>
              <a:t>목표</a:t>
            </a:r>
            <a:r>
              <a:rPr lang="en-US" altLang="ko-KR" b="1" dirty="0" smtClean="0"/>
              <a:t>,</a:t>
            </a:r>
            <a:r>
              <a:rPr lang="ko-KR" altLang="en-US" b="1" dirty="0" err="1" smtClean="0"/>
              <a:t>로드맵을</a:t>
            </a:r>
            <a:r>
              <a:rPr lang="ko-KR" altLang="en-US" b="1" dirty="0" smtClean="0"/>
              <a:t> 그리면서</a:t>
            </a:r>
            <a:r>
              <a:rPr lang="ko-KR" altLang="en-US" dirty="0" smtClean="0"/>
              <a:t> </a:t>
            </a:r>
            <a:r>
              <a:rPr lang="ko-KR" altLang="en-US" b="1" dirty="0" smtClean="0"/>
              <a:t/>
            </a:r>
            <a:br>
              <a:rPr lang="ko-KR" altLang="en-US" b="1" dirty="0" smtClean="0"/>
            </a:br>
            <a:r>
              <a:rPr lang="ko-KR" altLang="en-US" b="1" dirty="0" smtClean="0"/>
              <a:t>  </a:t>
            </a:r>
            <a:r>
              <a:rPr lang="ko-KR" altLang="en-US" b="1" dirty="0" smtClean="0"/>
              <a:t>   수학의 </a:t>
            </a:r>
            <a:r>
              <a:rPr lang="ko-KR" altLang="en-US" b="1" dirty="0" smtClean="0"/>
              <a:t>성을 쌓아가므로</a:t>
            </a:r>
            <a:r>
              <a:rPr lang="ko-KR" altLang="en-US" dirty="0" smtClean="0"/>
              <a:t> </a:t>
            </a:r>
            <a:r>
              <a:rPr lang="ko-KR" altLang="en-US" b="1" dirty="0" smtClean="0"/>
              <a:t/>
            </a:r>
            <a:br>
              <a:rPr lang="ko-KR" altLang="en-US" b="1" dirty="0" smtClean="0"/>
            </a:br>
            <a:r>
              <a:rPr lang="ko-KR" altLang="en-US" b="1" dirty="0" smtClean="0"/>
              <a:t>  </a:t>
            </a:r>
            <a:r>
              <a:rPr lang="ko-KR" altLang="en-US" b="1" dirty="0" smtClean="0"/>
              <a:t>   수학의 </a:t>
            </a:r>
            <a:r>
              <a:rPr lang="ko-KR" altLang="en-US" b="1" dirty="0" smtClean="0"/>
              <a:t>무대에서 승리하리라</a:t>
            </a:r>
            <a:r>
              <a:rPr lang="en-US" altLang="ko-KR" b="1" dirty="0" smtClean="0"/>
              <a:t>! 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ko-KR" altLang="en-US" sz="1500" dirty="0" smtClean="0"/>
              <a:t>중앙일보 </a:t>
            </a:r>
            <a:r>
              <a:rPr lang="en-US" altLang="ko-KR" sz="1500" dirty="0" smtClean="0"/>
              <a:t>2010.1.23.(</a:t>
            </a:r>
            <a:r>
              <a:rPr lang="ko-KR" altLang="en-US" sz="1500" dirty="0" smtClean="0"/>
              <a:t>토</a:t>
            </a:r>
            <a:r>
              <a:rPr lang="en-US" altLang="ko-KR" sz="1500" dirty="0" smtClean="0"/>
              <a:t>)&lt;&lt;&lt;</a:t>
            </a:r>
            <a:r>
              <a:rPr lang="ko-KR" altLang="en-US" sz="1500" dirty="0" smtClean="0"/>
              <a:t>수학공부 등에 적용</a:t>
            </a:r>
            <a:endParaRPr lang="en-US" altLang="ko-KR" sz="1500" b="1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아인쉬타인</a:t>
            </a:r>
            <a:r>
              <a:rPr lang="ko-KR" altLang="en-US" dirty="0" smtClean="0"/>
              <a:t>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콘도르 수학학습이론 </a:t>
            </a:r>
            <a:br>
              <a:rPr lang="ko-KR" altLang="en-US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ko-KR" altLang="en-US" b="1" dirty="0" smtClean="0"/>
              <a:t>수능시험은 교수들이 출제하므로</a:t>
            </a:r>
            <a:endParaRPr lang="ko-KR" altLang="en-US" dirty="0" smtClean="0"/>
          </a:p>
          <a:p>
            <a:endParaRPr lang="ko-KR" altLang="en-US" dirty="0" smtClean="0"/>
          </a:p>
          <a:p>
            <a:r>
              <a:rPr lang="ko-KR" altLang="en-US" b="1" dirty="0" smtClean="0"/>
              <a:t>  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출제 교수들도 권위의식을 버리고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/>
            </a:r>
            <a:br>
              <a:rPr lang="ko-KR" altLang="en-US" b="1" dirty="0" smtClean="0"/>
            </a:br>
            <a:endParaRPr lang="ko-KR" altLang="en-US" dirty="0" smtClean="0"/>
          </a:p>
          <a:p>
            <a:r>
              <a:rPr lang="ko-KR" altLang="en-US" b="1" dirty="0" smtClean="0"/>
              <a:t>    따로 </a:t>
            </a:r>
            <a:r>
              <a:rPr lang="ko-KR" altLang="en-US" b="1" dirty="0" err="1" smtClean="0"/>
              <a:t>시간내에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시험보게</a:t>
            </a:r>
            <a:r>
              <a:rPr lang="ko-KR" altLang="en-US" b="1" dirty="0" smtClean="0"/>
              <a:t> </a:t>
            </a:r>
            <a:r>
              <a:rPr lang="ko-KR" altLang="en-US" b="1" dirty="0" smtClean="0"/>
              <a:t>하여</a:t>
            </a:r>
            <a:r>
              <a:rPr lang="ko-KR" altLang="en-US" b="1" dirty="0" smtClean="0"/>
              <a:t/>
            </a:r>
            <a:br>
              <a:rPr lang="ko-KR" altLang="en-US" b="1" dirty="0" smtClean="0"/>
            </a:br>
            <a:endParaRPr lang="ko-KR" altLang="en-US" dirty="0" smtClean="0"/>
          </a:p>
          <a:p>
            <a:r>
              <a:rPr lang="ko-KR" altLang="en-US" b="1" dirty="0" smtClean="0"/>
              <a:t>    다 </a:t>
            </a:r>
            <a:r>
              <a:rPr lang="en-US" altLang="ko-KR" b="1" dirty="0" smtClean="0"/>
              <a:t>100</a:t>
            </a:r>
            <a:r>
              <a:rPr lang="ko-KR" altLang="en-US" b="1" dirty="0" smtClean="0"/>
              <a:t>점 맞는지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 난이도 조절이 좋았는지</a:t>
            </a:r>
            <a:r>
              <a:rPr lang="en-US" altLang="ko-KR" b="1" dirty="0" smtClean="0"/>
              <a:t>, </a:t>
            </a:r>
            <a:r>
              <a:rPr lang="ko-KR" altLang="en-US" b="1" dirty="0" smtClean="0"/>
              <a:t/>
            </a:r>
            <a:br>
              <a:rPr lang="ko-KR" altLang="en-US" b="1" dirty="0" smtClean="0"/>
            </a:br>
            <a:endParaRPr lang="ko-KR" altLang="en-US" dirty="0" smtClean="0"/>
          </a:p>
          <a:p>
            <a:r>
              <a:rPr lang="ko-KR" altLang="en-US" b="1" dirty="0" smtClean="0"/>
              <a:t>    당일 수능일 모아놓고 </a:t>
            </a:r>
            <a:r>
              <a:rPr lang="ko-KR" altLang="en-US" b="1" dirty="0" err="1" smtClean="0"/>
              <a:t>시험보게</a:t>
            </a:r>
            <a:r>
              <a:rPr lang="ko-KR" altLang="en-US" b="1" dirty="0" smtClean="0"/>
              <a:t> 할 필요 있음</a:t>
            </a:r>
            <a:r>
              <a:rPr lang="en-US" altLang="ko-KR" b="1" dirty="0" smtClean="0"/>
              <a:t>!)</a:t>
            </a:r>
            <a:r>
              <a:rPr lang="ko-KR" altLang="en-US" b="1" dirty="0" smtClean="0"/>
              <a:t/>
            </a:r>
            <a:br>
              <a:rPr lang="ko-KR" altLang="en-US" b="1" dirty="0" smtClean="0"/>
            </a:br>
            <a:endParaRPr lang="ko-KR" altLang="en-US" dirty="0" smtClean="0"/>
          </a:p>
          <a:p>
            <a:r>
              <a:rPr lang="ko-KR" altLang="en-US" b="1" dirty="0" smtClean="0"/>
              <a:t>   기출 </a:t>
            </a:r>
            <a:r>
              <a:rPr lang="en-US" altLang="ko-KR" b="1" dirty="0" smtClean="0"/>
              <a:t>10</a:t>
            </a:r>
            <a:r>
              <a:rPr lang="ko-KR" altLang="en-US" b="1" dirty="0" smtClean="0"/>
              <a:t>년치가 학습비행아틀라스가 될 것임</a:t>
            </a:r>
            <a:r>
              <a:rPr lang="en-US" altLang="ko-KR" b="1" dirty="0" smtClean="0"/>
              <a:t>!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아인쉬타인</a:t>
            </a:r>
            <a:r>
              <a:rPr lang="ko-KR" altLang="en-US" dirty="0" smtClean="0"/>
              <a:t>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콘도르 수학학습이론 </a:t>
            </a:r>
            <a:br>
              <a:rPr lang="ko-KR" altLang="en-US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altLang="ko-KR" b="1" dirty="0" smtClean="0"/>
              <a:t>2. </a:t>
            </a:r>
            <a:r>
              <a:rPr lang="ko-KR" altLang="en-US" b="1" dirty="0" smtClean="0"/>
              <a:t>매일 사냥하여 고기 </a:t>
            </a:r>
            <a:r>
              <a:rPr lang="en-US" altLang="ko-KR" b="1" dirty="0" smtClean="0"/>
              <a:t>2kg </a:t>
            </a:r>
            <a:r>
              <a:rPr lang="ko-KR" altLang="en-US" b="1" dirty="0" smtClean="0"/>
              <a:t>먹기</a:t>
            </a:r>
            <a:r>
              <a:rPr lang="ko-KR" altLang="en-US" dirty="0" smtClean="0"/>
              <a:t>  </a:t>
            </a:r>
          </a:p>
          <a:p>
            <a:r>
              <a:rPr lang="en-US" altLang="ko-KR" b="1" dirty="0" smtClean="0"/>
              <a:t>-- </a:t>
            </a:r>
            <a:r>
              <a:rPr lang="ko-KR" altLang="en-US" b="1" dirty="0" smtClean="0"/>
              <a:t>자기주도 학습으로 </a:t>
            </a:r>
            <a:r>
              <a:rPr lang="ko-KR" altLang="en-US" b="1" dirty="0" smtClean="0"/>
              <a:t> </a:t>
            </a:r>
            <a:r>
              <a:rPr lang="ko-KR" altLang="en-US" b="1" dirty="0" smtClean="0"/>
              <a:t>아주 </a:t>
            </a:r>
            <a:r>
              <a:rPr lang="ko-KR" altLang="en-US" b="1" dirty="0" smtClean="0"/>
              <a:t>가볍게</a:t>
            </a:r>
            <a:endParaRPr lang="ko-KR" altLang="en-US" dirty="0" smtClean="0"/>
          </a:p>
          <a:p>
            <a:r>
              <a:rPr lang="ko-KR" altLang="en-US" b="1" dirty="0" smtClean="0"/>
              <a:t>  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새의 뼈는 비어 있음</a:t>
            </a:r>
            <a:r>
              <a:rPr lang="en-US" altLang="ko-KR" b="1" dirty="0" smtClean="0"/>
              <a:t>:hollow bones</a:t>
            </a:r>
            <a:r>
              <a:rPr lang="en-US" altLang="ko-KR" b="1" dirty="0" smtClean="0"/>
              <a:t>)</a:t>
            </a:r>
            <a:endParaRPr lang="ko-KR" altLang="en-US" dirty="0" smtClean="0"/>
          </a:p>
          <a:p>
            <a:r>
              <a:rPr lang="ko-KR" altLang="en-US" b="1" dirty="0" smtClean="0"/>
              <a:t>   </a:t>
            </a:r>
            <a:r>
              <a:rPr lang="en-US" altLang="ko-KR" b="1" dirty="0" smtClean="0"/>
              <a:t>3</a:t>
            </a:r>
            <a:r>
              <a:rPr lang="ko-KR" altLang="en-US" b="1" dirty="0" smtClean="0"/>
              <a:t>박자의 교과서와 참고서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b="1" dirty="0" smtClean="0"/>
              <a:t>   공교육 선생님의 제작 무료 </a:t>
            </a:r>
            <a:r>
              <a:rPr lang="ko-KR" altLang="en-US" b="1" dirty="0" err="1" smtClean="0"/>
              <a:t>인강이나</a:t>
            </a:r>
            <a:r>
              <a:rPr lang="ko-KR" altLang="en-US" b="1" dirty="0" smtClean="0"/>
              <a:t> </a:t>
            </a:r>
            <a:endParaRPr lang="ko-KR" altLang="en-US" dirty="0" smtClean="0"/>
          </a:p>
          <a:p>
            <a:r>
              <a:rPr lang="ko-KR" altLang="en-US" b="1" dirty="0" smtClean="0"/>
              <a:t>   학습사이트</a:t>
            </a:r>
            <a:r>
              <a:rPr lang="en-US" altLang="ko-KR" b="1" dirty="0" smtClean="0"/>
              <a:t>,</a:t>
            </a:r>
            <a:r>
              <a:rPr lang="ko-KR" altLang="en-US" b="1" dirty="0" err="1" smtClean="0"/>
              <a:t>프린트물</a:t>
            </a:r>
            <a:r>
              <a:rPr lang="ko-KR" altLang="en-US" b="1" dirty="0" smtClean="0"/>
              <a:t> </a:t>
            </a:r>
            <a:endParaRPr lang="en-US" altLang="ko-KR" b="1" dirty="0" smtClean="0"/>
          </a:p>
          <a:p>
            <a:r>
              <a:rPr lang="en-US" altLang="ko-KR" b="1" dirty="0" smtClean="0"/>
              <a:t> </a:t>
            </a:r>
            <a:r>
              <a:rPr lang="en-US" altLang="ko-KR" b="1" dirty="0" smtClean="0"/>
              <a:t>  </a:t>
            </a:r>
            <a:r>
              <a:rPr lang="ko-KR" altLang="en-US" b="1" dirty="0" smtClean="0"/>
              <a:t>스스로 </a:t>
            </a:r>
            <a:r>
              <a:rPr lang="ko-KR" altLang="en-US" b="1" dirty="0" smtClean="0"/>
              <a:t>깨닫고 마치기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b="1" dirty="0" smtClean="0"/>
              <a:t>   수학 </a:t>
            </a:r>
            <a:r>
              <a:rPr lang="ko-KR" altLang="en-US" b="1" dirty="0" err="1" smtClean="0"/>
              <a:t>매일누적집중학습량이</a:t>
            </a:r>
            <a:r>
              <a:rPr lang="ko-KR" altLang="en-US" b="1" dirty="0" smtClean="0"/>
              <a:t> 중요</a:t>
            </a:r>
            <a:r>
              <a:rPr lang="en-US" altLang="ko-KR" b="1" dirty="0" smtClean="0"/>
              <a:t>!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아인쉬타인</a:t>
            </a:r>
            <a:r>
              <a:rPr lang="ko-KR" altLang="en-US" dirty="0" smtClean="0"/>
              <a:t>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콘도르 수학학습이론 </a:t>
            </a:r>
            <a:br>
              <a:rPr lang="ko-KR" altLang="en-US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altLang="ko-KR" b="1" dirty="0" smtClean="0"/>
              <a:t>-- </a:t>
            </a:r>
            <a:r>
              <a:rPr lang="ko-KR" altLang="en-US" b="1" dirty="0" smtClean="0"/>
              <a:t>색상그래프를 그리면서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b="1" dirty="0" smtClean="0"/>
              <a:t>    학습시간단위</a:t>
            </a:r>
            <a:r>
              <a:rPr lang="en-US" altLang="ko-KR" b="1" dirty="0" smtClean="0"/>
              <a:t>(20~30</a:t>
            </a:r>
            <a:r>
              <a:rPr lang="ko-KR" altLang="en-US" b="1" dirty="0" smtClean="0"/>
              <a:t>분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별</a:t>
            </a:r>
            <a:endParaRPr lang="ko-KR" altLang="en-US" dirty="0" smtClean="0"/>
          </a:p>
          <a:p>
            <a:r>
              <a:rPr lang="ko-KR" altLang="en-US" b="1" dirty="0" smtClean="0"/>
              <a:t>    적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결손 및 보충 학습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    청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완전학습으로 심화발전학습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smtClean="0"/>
              <a:t>    황</a:t>
            </a:r>
            <a:r>
              <a:rPr lang="en-US" altLang="ko-KR" b="1" dirty="0" smtClean="0"/>
              <a:t>(3</a:t>
            </a:r>
            <a:r>
              <a:rPr lang="ko-KR" altLang="en-US" b="1" dirty="0" smtClean="0"/>
              <a:t>단계 추가복습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으로 표시하여 </a:t>
            </a:r>
            <a:endParaRPr lang="ko-KR" altLang="en-US" dirty="0" smtClean="0"/>
          </a:p>
          <a:p>
            <a:r>
              <a:rPr lang="ko-KR" altLang="en-US" b="1" dirty="0" smtClean="0"/>
              <a:t>   </a:t>
            </a:r>
            <a:r>
              <a:rPr lang="ko-KR" altLang="en-US" b="1" dirty="0" smtClean="0"/>
              <a:t> 오답노트와 연계하여</a:t>
            </a:r>
            <a:endParaRPr lang="ko-KR" altLang="en-US" dirty="0" smtClean="0"/>
          </a:p>
          <a:p>
            <a:r>
              <a:rPr lang="ko-KR" altLang="en-US" b="1" dirty="0" smtClean="0"/>
              <a:t>   </a:t>
            </a:r>
            <a:r>
              <a:rPr lang="ko-KR" altLang="en-US" b="1" dirty="0" smtClean="0"/>
              <a:t> 오</a:t>
            </a:r>
            <a:r>
              <a:rPr lang="en-US" altLang="ko-KR" b="1" dirty="0" smtClean="0"/>
              <a:t>!</a:t>
            </a:r>
            <a:r>
              <a:rPr lang="ko-KR" altLang="en-US" b="1" dirty="0" smtClean="0"/>
              <a:t>정답노트로 청색 파도 물결로 </a:t>
            </a:r>
            <a:endParaRPr lang="ko-KR" altLang="en-US" dirty="0" smtClean="0"/>
          </a:p>
          <a:p>
            <a:r>
              <a:rPr lang="ko-KR" altLang="en-US" b="1" dirty="0" smtClean="0"/>
              <a:t>   </a:t>
            </a:r>
            <a:r>
              <a:rPr lang="ko-KR" altLang="en-US" b="1" dirty="0" smtClean="0"/>
              <a:t> 수학문제의 </a:t>
            </a:r>
            <a:r>
              <a:rPr lang="en-US" altLang="ko-KR" b="1" dirty="0" smtClean="0"/>
              <a:t>5</a:t>
            </a:r>
            <a:r>
              <a:rPr lang="ko-KR" altLang="en-US" b="1" dirty="0" smtClean="0"/>
              <a:t>대양 </a:t>
            </a:r>
            <a:r>
              <a:rPr lang="en-US" altLang="ko-KR" b="1" dirty="0" smtClean="0"/>
              <a:t>6</a:t>
            </a:r>
            <a:r>
              <a:rPr lang="ko-KR" altLang="en-US" b="1" dirty="0" err="1" smtClean="0"/>
              <a:t>대주를</a:t>
            </a:r>
            <a:r>
              <a:rPr lang="ko-KR" altLang="en-US" b="1" dirty="0" smtClean="0"/>
              <a:t> 누빌 것</a:t>
            </a:r>
            <a:r>
              <a:rPr lang="en-US" altLang="ko-KR" b="1" dirty="0" smtClean="0"/>
              <a:t>!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아인쉬타인</a:t>
            </a:r>
            <a:r>
              <a:rPr lang="ko-KR" altLang="en-US" dirty="0" smtClean="0"/>
              <a:t>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콘도르 수학학습이론 </a:t>
            </a:r>
            <a:br>
              <a:rPr lang="ko-KR" altLang="en-US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altLang="ko-KR" b="1" dirty="0" smtClean="0"/>
              <a:t>3. </a:t>
            </a:r>
            <a:r>
              <a:rPr lang="ko-KR" altLang="en-US" b="1" dirty="0" err="1" smtClean="0"/>
              <a:t>비상전에</a:t>
            </a:r>
            <a:r>
              <a:rPr lang="ko-KR" altLang="en-US" b="1" dirty="0" smtClean="0"/>
              <a:t> 항문 </a:t>
            </a:r>
            <a:r>
              <a:rPr lang="ko-KR" altLang="en-US" b="1" dirty="0" smtClean="0"/>
              <a:t>기름으로</a:t>
            </a:r>
            <a:r>
              <a:rPr lang="ko-KR" altLang="en-US" b="1" dirty="0" smtClean="0"/>
              <a:t>  </a:t>
            </a:r>
            <a:endParaRPr lang="en-US" altLang="ko-KR" b="1" dirty="0" smtClean="0"/>
          </a:p>
          <a:p>
            <a:r>
              <a:rPr lang="en-US" altLang="ko-KR" b="1" dirty="0" smtClean="0"/>
              <a:t> </a:t>
            </a:r>
            <a:r>
              <a:rPr lang="en-US" altLang="ko-KR" b="1" dirty="0" smtClean="0"/>
              <a:t>  </a:t>
            </a:r>
            <a:r>
              <a:rPr lang="ko-KR" altLang="en-US" b="1" dirty="0" smtClean="0"/>
              <a:t>깃털 </a:t>
            </a:r>
            <a:r>
              <a:rPr lang="en-US" altLang="ko-KR" b="1" dirty="0" smtClean="0"/>
              <a:t>2</a:t>
            </a:r>
            <a:r>
              <a:rPr lang="ko-KR" altLang="en-US" b="1" dirty="0" smtClean="0"/>
              <a:t>시간 </a:t>
            </a:r>
            <a:r>
              <a:rPr lang="ko-KR" altLang="en-US" b="1" dirty="0" smtClean="0"/>
              <a:t>가다듬기</a:t>
            </a:r>
            <a:r>
              <a:rPr lang="ko-KR" altLang="en-US" dirty="0" smtClean="0"/>
              <a:t> </a:t>
            </a:r>
            <a:endParaRPr lang="ko-KR" altLang="en-US" dirty="0" smtClean="0"/>
          </a:p>
          <a:p>
            <a:r>
              <a:rPr lang="en-US" altLang="ko-KR" b="1" dirty="0" smtClean="0"/>
              <a:t>-- </a:t>
            </a:r>
            <a:r>
              <a:rPr lang="ko-KR" altLang="en-US" b="1" dirty="0" smtClean="0"/>
              <a:t>자신의 결손부위로 </a:t>
            </a:r>
            <a:endParaRPr lang="ko-KR" altLang="en-US" dirty="0" smtClean="0"/>
          </a:p>
          <a:p>
            <a:r>
              <a:rPr lang="ko-KR" altLang="en-US" b="1" dirty="0" smtClean="0"/>
              <a:t>   수학 웅덩이 메우고 다지기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b="1" dirty="0" smtClean="0"/>
              <a:t>   지진 대비 </a:t>
            </a:r>
            <a:r>
              <a:rPr lang="ko-KR" altLang="en-US" b="1" dirty="0" err="1" smtClean="0"/>
              <a:t>두바이</a:t>
            </a:r>
            <a:r>
              <a:rPr lang="ko-KR" altLang="en-US" b="1" dirty="0" smtClean="0"/>
              <a:t> 빌딩처럼 </a:t>
            </a:r>
            <a:endParaRPr lang="en-US" altLang="ko-KR" b="1" dirty="0" smtClean="0"/>
          </a:p>
          <a:p>
            <a:r>
              <a:rPr lang="en-US" altLang="ko-KR" b="1" dirty="0" smtClean="0"/>
              <a:t> </a:t>
            </a:r>
            <a:r>
              <a:rPr lang="en-US" altLang="ko-KR" b="1" dirty="0" smtClean="0"/>
              <a:t>  </a:t>
            </a:r>
            <a:r>
              <a:rPr lang="ko-KR" altLang="en-US" b="1" dirty="0" smtClean="0"/>
              <a:t>기초 </a:t>
            </a:r>
            <a:r>
              <a:rPr lang="ko-KR" altLang="en-US" b="1" dirty="0" smtClean="0"/>
              <a:t>다지기</a:t>
            </a:r>
            <a:r>
              <a:rPr lang="en-US" altLang="ko-KR" b="1" dirty="0" smtClean="0"/>
              <a:t>,</a:t>
            </a:r>
            <a:r>
              <a:rPr lang="ko-KR" altLang="en-US" dirty="0" smtClean="0"/>
              <a:t>  </a:t>
            </a:r>
          </a:p>
          <a:p>
            <a:r>
              <a:rPr lang="en-US" altLang="ko-KR" b="1" dirty="0" smtClean="0"/>
              <a:t>-- </a:t>
            </a:r>
            <a:r>
              <a:rPr lang="ko-KR" altLang="en-US" b="1" dirty="0" smtClean="0"/>
              <a:t>깃털 사이 사이 공기주머니 </a:t>
            </a:r>
            <a:endParaRPr lang="ko-KR" altLang="en-US" dirty="0" smtClean="0"/>
          </a:p>
          <a:p>
            <a:r>
              <a:rPr lang="ko-KR" altLang="en-US" b="1" dirty="0" smtClean="0"/>
              <a:t>    확보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활공성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된 두 날개 형성 </a:t>
            </a:r>
            <a:endParaRPr lang="ko-KR" altLang="en-US" b="1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아인쉬타인</a:t>
            </a:r>
            <a:r>
              <a:rPr lang="ko-KR" altLang="en-US" dirty="0" smtClean="0"/>
              <a:t>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콘도르 수학학습이론 </a:t>
            </a:r>
            <a:br>
              <a:rPr lang="ko-KR" altLang="en-US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altLang="ko-KR" b="1" dirty="0" smtClean="0"/>
              <a:t>4. </a:t>
            </a:r>
            <a:r>
              <a:rPr lang="ko-KR" altLang="en-US" b="1" dirty="0" smtClean="0"/>
              <a:t>대장 지시대로 </a:t>
            </a:r>
            <a:r>
              <a:rPr lang="ko-KR" altLang="en-US" b="1" dirty="0" smtClean="0"/>
              <a:t>물웅덩이에서 목욕</a:t>
            </a:r>
            <a:r>
              <a:rPr lang="ko-KR" altLang="en-US" dirty="0" smtClean="0"/>
              <a:t>  </a:t>
            </a:r>
          </a:p>
          <a:p>
            <a:r>
              <a:rPr lang="en-US" altLang="ko-KR" b="1" dirty="0" smtClean="0"/>
              <a:t>-- </a:t>
            </a:r>
            <a:r>
              <a:rPr lang="ko-KR" altLang="en-US" b="1" dirty="0" err="1" smtClean="0"/>
              <a:t>친수</a:t>
            </a:r>
            <a:r>
              <a:rPr lang="ko-KR" altLang="en-US" b="1" dirty="0" smtClean="0"/>
              <a:t> 공간에서 목욕 후 </a:t>
            </a:r>
            <a:endParaRPr lang="ko-KR" altLang="en-US" dirty="0" smtClean="0"/>
          </a:p>
          <a:p>
            <a:r>
              <a:rPr lang="ko-KR" altLang="en-US" b="1" dirty="0" smtClean="0"/>
              <a:t>   </a:t>
            </a:r>
            <a:r>
              <a:rPr lang="ko-KR" altLang="en-US" b="1" dirty="0" smtClean="0"/>
              <a:t>사냥 식사 후 </a:t>
            </a:r>
            <a:r>
              <a:rPr lang="ko-KR" altLang="en-US" b="1" dirty="0" smtClean="0"/>
              <a:t>피비린내 버리기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b="1" dirty="0" smtClean="0"/>
              <a:t>   친숙</a:t>
            </a:r>
            <a:r>
              <a:rPr lang="en-US" altLang="ko-KR" b="1" dirty="0" smtClean="0"/>
              <a:t>, </a:t>
            </a:r>
            <a:r>
              <a:rPr lang="ko-KR" altLang="en-US" b="1" dirty="0" err="1" smtClean="0"/>
              <a:t>익숙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능숙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달인적 </a:t>
            </a:r>
            <a:endParaRPr lang="ko-KR" altLang="en-US" dirty="0" smtClean="0"/>
          </a:p>
          <a:p>
            <a:r>
              <a:rPr lang="ko-KR" altLang="en-US" b="1" dirty="0" smtClean="0"/>
              <a:t>   수학단계별 학습의 압축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결정화 단계 </a:t>
            </a:r>
            <a:r>
              <a:rPr lang="ko-KR" altLang="en-US" dirty="0" smtClean="0"/>
              <a:t> </a:t>
            </a:r>
            <a:endParaRPr lang="ko-KR" altLang="en-US" dirty="0" smtClean="0"/>
          </a:p>
          <a:p>
            <a:r>
              <a:rPr lang="ko-KR" altLang="en-US" dirty="0" smtClean="0"/>
              <a:t>  </a:t>
            </a:r>
          </a:p>
          <a:p>
            <a:r>
              <a:rPr lang="en-US" altLang="ko-KR" dirty="0" smtClean="0"/>
              <a:t>-</a:t>
            </a:r>
            <a:r>
              <a:rPr lang="en-US" altLang="ko-KR" b="1" dirty="0" smtClean="0"/>
              <a:t>- </a:t>
            </a:r>
            <a:r>
              <a:rPr lang="ko-KR" altLang="en-US" b="1" dirty="0" smtClean="0"/>
              <a:t>학습과정상 교육자 및 </a:t>
            </a:r>
            <a:endParaRPr lang="ko-KR" altLang="en-US" dirty="0" smtClean="0"/>
          </a:p>
          <a:p>
            <a:r>
              <a:rPr lang="ko-KR" altLang="en-US" b="1" dirty="0" smtClean="0"/>
              <a:t>   </a:t>
            </a:r>
            <a:r>
              <a:rPr lang="ko-KR" altLang="en-US" b="1" dirty="0" smtClean="0"/>
              <a:t>교육백서 </a:t>
            </a:r>
            <a:r>
              <a:rPr lang="ko-KR" altLang="en-US" b="1" dirty="0" smtClean="0"/>
              <a:t>반영한 </a:t>
            </a:r>
            <a:r>
              <a:rPr lang="ko-KR" altLang="en-US" b="1" dirty="0" smtClean="0"/>
              <a:t>학습에다</a:t>
            </a:r>
            <a:endParaRPr lang="ko-KR" altLang="en-US" dirty="0" smtClean="0"/>
          </a:p>
          <a:p>
            <a:r>
              <a:rPr lang="ko-KR" altLang="en-US" b="1" dirty="0" smtClean="0"/>
              <a:t>   </a:t>
            </a:r>
            <a:r>
              <a:rPr lang="ko-KR" altLang="en-US" b="1" dirty="0" smtClean="0"/>
              <a:t>창의적이고 </a:t>
            </a:r>
            <a:r>
              <a:rPr lang="ko-KR" altLang="en-US" b="1" dirty="0" smtClean="0"/>
              <a:t>자립적인 탐구정신 학습  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아인쉬타인</a:t>
            </a:r>
            <a:r>
              <a:rPr lang="ko-KR" altLang="en-US" dirty="0" smtClean="0"/>
              <a:t>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콘도르 수학학습이론 </a:t>
            </a:r>
            <a:br>
              <a:rPr lang="ko-KR" altLang="en-US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altLang="ko-KR" b="1" dirty="0" smtClean="0"/>
              <a:t>5. </a:t>
            </a:r>
            <a:r>
              <a:rPr lang="ko-KR" altLang="en-US" b="1" dirty="0" smtClean="0"/>
              <a:t>상승기류를 </a:t>
            </a:r>
            <a:r>
              <a:rPr lang="ko-KR" altLang="en-US" b="1" dirty="0" smtClean="0"/>
              <a:t>기다림</a:t>
            </a:r>
            <a:r>
              <a:rPr lang="en-US" altLang="ko-KR" b="1" dirty="0" smtClean="0"/>
              <a:t>+</a:t>
            </a:r>
            <a:r>
              <a:rPr lang="ko-KR" altLang="en-US" b="1" dirty="0" smtClean="0"/>
              <a:t>미세한 </a:t>
            </a:r>
            <a:r>
              <a:rPr lang="ko-KR" altLang="en-US" b="1" dirty="0" smtClean="0"/>
              <a:t>각막구조</a:t>
            </a:r>
            <a:endParaRPr lang="ko-KR" altLang="en-US" dirty="0" smtClean="0"/>
          </a:p>
          <a:p>
            <a:r>
              <a:rPr lang="ko-KR" altLang="en-US" dirty="0" smtClean="0"/>
              <a:t>  </a:t>
            </a:r>
          </a:p>
          <a:p>
            <a:r>
              <a:rPr lang="en-US" altLang="ko-KR" b="1" dirty="0" smtClean="0"/>
              <a:t>-- </a:t>
            </a:r>
            <a:r>
              <a:rPr lang="ko-KR" altLang="en-US" b="1" dirty="0" smtClean="0"/>
              <a:t>문제 지문 읽으면서 동시에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b="1" dirty="0" smtClean="0"/>
              <a:t>    그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단순 혹은 복잡</a:t>
            </a:r>
            <a:r>
              <a:rPr lang="en-US" altLang="ko-KR" b="1" dirty="0" smtClean="0"/>
              <a:t>) </a:t>
            </a:r>
            <a:r>
              <a:rPr lang="ko-KR" altLang="en-US" b="1" dirty="0" smtClean="0"/>
              <a:t>문제를 해결하는 </a:t>
            </a:r>
            <a:endParaRPr lang="ko-KR" altLang="en-US" dirty="0" smtClean="0"/>
          </a:p>
          <a:p>
            <a:r>
              <a:rPr lang="ko-KR" altLang="en-US" b="1" dirty="0" smtClean="0"/>
              <a:t>    </a:t>
            </a:r>
            <a:r>
              <a:rPr lang="ko-KR" altLang="en-US" b="1" dirty="0" err="1" smtClean="0"/>
              <a:t>랜드마크를</a:t>
            </a:r>
            <a:r>
              <a:rPr lang="ko-KR" altLang="en-US" b="1" dirty="0" smtClean="0"/>
              <a:t> 입체적으로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b="1" dirty="0" smtClean="0"/>
              <a:t>    </a:t>
            </a:r>
            <a:r>
              <a:rPr lang="ko-KR" altLang="en-US" b="1" dirty="0" err="1" smtClean="0"/>
              <a:t>인포그래픽적으로</a:t>
            </a:r>
            <a:r>
              <a:rPr lang="ko-KR" altLang="en-US" b="1" dirty="0" smtClean="0"/>
              <a:t> 파악하여 </a:t>
            </a:r>
            <a:endParaRPr lang="ko-KR" altLang="en-US" dirty="0" smtClean="0"/>
          </a:p>
          <a:p>
            <a:r>
              <a:rPr lang="ko-KR" altLang="en-US" b="1" dirty="0" smtClean="0"/>
              <a:t>    </a:t>
            </a:r>
            <a:r>
              <a:rPr lang="ko-KR" altLang="en-US" b="1" dirty="0" err="1" smtClean="0"/>
              <a:t>다방향</a:t>
            </a:r>
            <a:r>
              <a:rPr lang="ko-KR" altLang="en-US" b="1" dirty="0" smtClean="0"/>
              <a:t> 접근 조감도 </a:t>
            </a:r>
            <a:r>
              <a:rPr lang="ko-KR" altLang="en-US" b="1" dirty="0" smtClean="0"/>
              <a:t>구축하여</a:t>
            </a:r>
            <a:endParaRPr lang="ko-KR" altLang="en-US" dirty="0" smtClean="0"/>
          </a:p>
          <a:p>
            <a:r>
              <a:rPr lang="ko-KR" altLang="en-US" b="1" dirty="0" smtClean="0"/>
              <a:t>    비상하기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아인쉬타인</a:t>
            </a:r>
            <a:r>
              <a:rPr lang="ko-KR" altLang="en-US" dirty="0" smtClean="0"/>
              <a:t>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콘도르 수학학습이론 </a:t>
            </a:r>
            <a:br>
              <a:rPr lang="ko-KR" altLang="en-US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en-US" altLang="ko-KR" b="1" dirty="0" smtClean="0"/>
              <a:t>- </a:t>
            </a:r>
            <a:r>
              <a:rPr lang="ko-KR" altLang="en-US" b="1" dirty="0" smtClean="0"/>
              <a:t>적외선감지장치에다 </a:t>
            </a:r>
            <a:endParaRPr lang="ko-KR" altLang="en-US" dirty="0" smtClean="0"/>
          </a:p>
          <a:p>
            <a:r>
              <a:rPr lang="ko-KR" altLang="en-US" b="1" dirty="0" smtClean="0"/>
              <a:t>    미세한 각막에 기름필터가 형성되어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b="1" dirty="0" smtClean="0"/>
              <a:t>    구름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안개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문제 함정 극복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에도 </a:t>
            </a:r>
            <a:endParaRPr lang="ko-KR" altLang="en-US" dirty="0" smtClean="0"/>
          </a:p>
          <a:p>
            <a:r>
              <a:rPr lang="ko-KR" altLang="en-US" b="1" dirty="0" smtClean="0"/>
              <a:t>    시야 확보하여 문제를 </a:t>
            </a:r>
            <a:endParaRPr lang="ko-KR" altLang="en-US" dirty="0" smtClean="0"/>
          </a:p>
          <a:p>
            <a:r>
              <a:rPr lang="ko-KR" altLang="en-US" b="1" dirty="0" smtClean="0"/>
              <a:t>    교과서의 개념과 예제에 적용하던</a:t>
            </a:r>
            <a:endParaRPr lang="ko-KR" altLang="en-US" dirty="0" smtClean="0"/>
          </a:p>
          <a:p>
            <a:r>
              <a:rPr lang="ko-KR" altLang="en-US" b="1" dirty="0" smtClean="0"/>
              <a:t>    </a:t>
            </a:r>
            <a:r>
              <a:rPr lang="ko-KR" altLang="en-US" b="1" dirty="0" smtClean="0"/>
              <a:t>원리가 </a:t>
            </a:r>
            <a:r>
              <a:rPr lang="ko-KR" altLang="en-US" b="1" dirty="0" smtClean="0"/>
              <a:t>질적으로 </a:t>
            </a:r>
            <a:r>
              <a:rPr lang="ko-KR" altLang="en-US" b="1" dirty="0" smtClean="0"/>
              <a:t>전환 축적되어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b="1" dirty="0" smtClean="0"/>
              <a:t>    개념과 원리 학습유통기간과 품질이 </a:t>
            </a:r>
            <a:endParaRPr lang="ko-KR" altLang="en-US" dirty="0" smtClean="0"/>
          </a:p>
          <a:p>
            <a:r>
              <a:rPr lang="ko-KR" altLang="en-US" b="1" dirty="0" smtClean="0"/>
              <a:t>    시험학습 </a:t>
            </a:r>
            <a:r>
              <a:rPr lang="ko-KR" altLang="en-US" b="1" dirty="0" smtClean="0"/>
              <a:t>목적 별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학교공부 혹은 경시대회</a:t>
            </a:r>
            <a:r>
              <a:rPr lang="en-US" altLang="ko-KR" b="1" dirty="0" smtClean="0"/>
              <a:t>)</a:t>
            </a:r>
            <a:endParaRPr lang="ko-KR" altLang="en-US" dirty="0" smtClean="0"/>
          </a:p>
          <a:p>
            <a:r>
              <a:rPr lang="ko-KR" altLang="en-US" b="1" dirty="0" smtClean="0"/>
              <a:t>    예측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분석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응용하여 거동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활공하는 </a:t>
            </a:r>
            <a:endParaRPr lang="ko-KR" altLang="en-US" dirty="0" smtClean="0"/>
          </a:p>
          <a:p>
            <a:r>
              <a:rPr lang="ko-KR" altLang="en-US" b="1" dirty="0" smtClean="0"/>
              <a:t>    우아하게 장거리 서술도 가능하고 </a:t>
            </a:r>
            <a:endParaRPr lang="ko-KR" altLang="en-US" dirty="0" smtClean="0"/>
          </a:p>
          <a:p>
            <a:r>
              <a:rPr lang="ko-KR" altLang="en-US" b="1" dirty="0" smtClean="0"/>
              <a:t>    단축된 시간절약 풀이과정으로  </a:t>
            </a:r>
            <a:endParaRPr lang="ko-KR" altLang="en-US" dirty="0" smtClean="0"/>
          </a:p>
          <a:p>
            <a:r>
              <a:rPr lang="ko-KR" altLang="en-US" b="1" dirty="0" smtClean="0"/>
              <a:t>    미리 알아 낚아채는 실마리 비행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아인쉬타인</a:t>
            </a:r>
            <a:r>
              <a:rPr lang="ko-KR" altLang="en-US" dirty="0" smtClean="0"/>
              <a:t>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콘도르 수학학습이론 </a:t>
            </a:r>
            <a:br>
              <a:rPr lang="ko-KR" altLang="en-US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altLang="ko-KR" b="1" dirty="0" smtClean="0"/>
              <a:t>6. </a:t>
            </a:r>
            <a:r>
              <a:rPr lang="ko-KR" altLang="en-US" b="1" dirty="0" smtClean="0"/>
              <a:t>상공 </a:t>
            </a:r>
            <a:r>
              <a:rPr lang="en-US" altLang="ko-KR" b="1" dirty="0" smtClean="0"/>
              <a:t>9000m</a:t>
            </a:r>
            <a:r>
              <a:rPr lang="ko-KR" altLang="en-US" b="1" dirty="0" smtClean="0"/>
              <a:t>까지 활공하여 </a:t>
            </a:r>
            <a:r>
              <a:rPr lang="ko-KR" altLang="en-US" b="1" dirty="0" smtClean="0"/>
              <a:t>  </a:t>
            </a:r>
            <a:r>
              <a:rPr lang="ko-KR" altLang="en-US" b="1" dirty="0" smtClean="0"/>
              <a:t>타인에게 </a:t>
            </a:r>
            <a:endParaRPr lang="ko-KR" altLang="en-US" dirty="0" smtClean="0"/>
          </a:p>
          <a:p>
            <a:r>
              <a:rPr lang="ko-KR" altLang="en-US" b="1" dirty="0" smtClean="0"/>
              <a:t>   벤치마킹 </a:t>
            </a:r>
            <a:r>
              <a:rPr lang="ko-KR" altLang="en-US" b="1" dirty="0" err="1" smtClean="0"/>
              <a:t>롤</a:t>
            </a:r>
            <a:r>
              <a:rPr lang="ko-KR" altLang="en-US" b="1" dirty="0" smtClean="0"/>
              <a:t> 모델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귀감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이 </a:t>
            </a:r>
            <a:r>
              <a:rPr lang="ko-KR" altLang="en-US" b="1" dirty="0" smtClean="0"/>
              <a:t>됨</a:t>
            </a:r>
            <a:r>
              <a:rPr lang="ko-KR" altLang="en-US" dirty="0" smtClean="0"/>
              <a:t>  </a:t>
            </a:r>
          </a:p>
          <a:p>
            <a:r>
              <a:rPr lang="en-US" altLang="ko-KR" b="1" dirty="0" smtClean="0"/>
              <a:t>-- </a:t>
            </a:r>
            <a:r>
              <a:rPr lang="ko-KR" altLang="en-US" b="1" dirty="0" smtClean="0"/>
              <a:t>최상위 난제를 다 아래 </a:t>
            </a:r>
            <a:r>
              <a:rPr lang="ko-KR" altLang="en-US" b="1" dirty="0" smtClean="0"/>
              <a:t>두고</a:t>
            </a:r>
            <a:endParaRPr lang="ko-KR" altLang="en-US" dirty="0" smtClean="0"/>
          </a:p>
          <a:p>
            <a:r>
              <a:rPr lang="ko-KR" altLang="en-US" b="1" dirty="0" smtClean="0"/>
              <a:t>    비상하면서 해결하고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b="1" dirty="0" smtClean="0"/>
              <a:t>    </a:t>
            </a:r>
            <a:r>
              <a:rPr lang="ko-KR" altLang="en-US" b="1" dirty="0" smtClean="0"/>
              <a:t>대학 합격 후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b="1" dirty="0" smtClean="0"/>
              <a:t>    용산구 </a:t>
            </a:r>
            <a:r>
              <a:rPr lang="ko-KR" altLang="en-US" b="1" dirty="0" smtClean="0"/>
              <a:t>배나사 형 </a:t>
            </a:r>
            <a:endParaRPr lang="en-US" altLang="ko-KR" b="1" dirty="0" smtClean="0"/>
          </a:p>
          <a:p>
            <a:r>
              <a:rPr lang="en-US" altLang="ko-KR" b="1" dirty="0" smtClean="0"/>
              <a:t> </a:t>
            </a:r>
            <a:r>
              <a:rPr lang="en-US" altLang="ko-KR" b="1" dirty="0" smtClean="0"/>
              <a:t>   </a:t>
            </a:r>
            <a:r>
              <a:rPr lang="ko-KR" altLang="en-US" b="1" dirty="0" smtClean="0"/>
              <a:t>사회 공헌 형 교육사업에</a:t>
            </a:r>
            <a:endParaRPr lang="ko-KR" altLang="en-US" dirty="0" smtClean="0"/>
          </a:p>
          <a:p>
            <a:r>
              <a:rPr lang="ko-KR" altLang="en-US" b="1" dirty="0" smtClean="0"/>
              <a:t>    관심을 기울이고 </a:t>
            </a:r>
            <a:r>
              <a:rPr lang="ko-KR" altLang="en-US" b="1" dirty="0" smtClean="0"/>
              <a:t>봉사 형 창업</a:t>
            </a:r>
            <a:r>
              <a:rPr lang="en-US" altLang="ko-KR" b="1" dirty="0" smtClean="0"/>
              <a:t>!!!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o-KR" altLang="en-US" dirty="0" err="1" smtClean="0"/>
              <a:t>아인쉬타인</a:t>
            </a:r>
            <a:r>
              <a:rPr lang="ko-KR" altLang="en-US" dirty="0" smtClean="0"/>
              <a:t>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콘도르 수학학습이론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altLang="ko-KR" b="1" dirty="0" smtClean="0"/>
              <a:t>7. The important thing is </a:t>
            </a:r>
            <a:endParaRPr lang="ko-KR" altLang="en-US" dirty="0" smtClean="0"/>
          </a:p>
          <a:p>
            <a:r>
              <a:rPr lang="ko-KR" altLang="en-US" b="1" dirty="0" smtClean="0"/>
              <a:t>    </a:t>
            </a:r>
            <a:r>
              <a:rPr lang="en-US" altLang="ko-KR" b="1" dirty="0" smtClean="0"/>
              <a:t>do not stop questioning</a:t>
            </a:r>
            <a:r>
              <a:rPr lang="en-US" altLang="ko-KR" b="1" dirty="0" smtClean="0"/>
              <a:t>!</a:t>
            </a:r>
            <a:r>
              <a:rPr lang="ko-KR" altLang="en-US" dirty="0" smtClean="0"/>
              <a:t>  </a:t>
            </a:r>
          </a:p>
          <a:p>
            <a:r>
              <a:rPr lang="ko-KR" altLang="en-US" b="1" dirty="0" smtClean="0"/>
              <a:t>   </a:t>
            </a:r>
            <a:r>
              <a:rPr lang="ko-KR" altLang="en-US" b="1" dirty="0" err="1" smtClean="0"/>
              <a:t>학습시</a:t>
            </a:r>
            <a:r>
              <a:rPr lang="en-US" altLang="ko-KR" b="1" dirty="0" smtClean="0"/>
              <a:t>, </a:t>
            </a:r>
            <a:r>
              <a:rPr lang="ko-KR" altLang="en-US" b="1" dirty="0" err="1" smtClean="0"/>
              <a:t>학교수업시</a:t>
            </a:r>
            <a:r>
              <a:rPr lang="ko-KR" altLang="en-US" b="1" dirty="0" smtClean="0"/>
              <a:t> </a:t>
            </a:r>
            <a:r>
              <a:rPr lang="ko-KR" altLang="en-US" b="1" dirty="0" smtClean="0"/>
              <a:t>항상 </a:t>
            </a:r>
            <a:r>
              <a:rPr lang="ko-KR" altLang="en-US" b="1" dirty="0" smtClean="0"/>
              <a:t>질문하고 </a:t>
            </a:r>
            <a:endParaRPr lang="ko-KR" altLang="en-US" dirty="0" smtClean="0"/>
          </a:p>
          <a:p>
            <a:r>
              <a:rPr lang="ko-KR" altLang="en-US" b="1" dirty="0" smtClean="0"/>
              <a:t>   또 질문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비판적사고로</a:t>
            </a:r>
            <a:r>
              <a:rPr lang="ko-KR" altLang="en-US" b="1" dirty="0" smtClean="0"/>
              <a:t> 생각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하고</a:t>
            </a:r>
            <a:endParaRPr lang="ko-KR" altLang="en-US" dirty="0" smtClean="0"/>
          </a:p>
          <a:p>
            <a:r>
              <a:rPr lang="ko-KR" altLang="en-US" b="1" dirty="0" smtClean="0"/>
              <a:t>  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아직도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학원가서 배우라고 </a:t>
            </a:r>
            <a:endParaRPr lang="ko-KR" altLang="en-US" dirty="0" smtClean="0"/>
          </a:p>
          <a:p>
            <a:r>
              <a:rPr lang="ko-KR" altLang="en-US" b="1" dirty="0" smtClean="0"/>
              <a:t>   말하는 공교육 교사는 퇴출 </a:t>
            </a:r>
            <a:r>
              <a:rPr lang="en-US" altLang="ko-KR" b="1" dirty="0" smtClean="0"/>
              <a:t>0</a:t>
            </a:r>
            <a:r>
              <a:rPr lang="ko-KR" altLang="en-US" b="1" dirty="0" smtClean="0"/>
              <a:t>순위</a:t>
            </a:r>
            <a:r>
              <a:rPr lang="en-US" altLang="ko-KR" b="1" dirty="0" smtClean="0"/>
              <a:t>)</a:t>
            </a:r>
            <a:endParaRPr lang="ko-KR" altLang="en-US" dirty="0" smtClean="0"/>
          </a:p>
          <a:p>
            <a:r>
              <a:rPr lang="ko-KR" altLang="en-US" b="1" dirty="0" smtClean="0"/>
              <a:t>  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아인쉬타인의</a:t>
            </a:r>
            <a:r>
              <a:rPr lang="ko-KR" altLang="en-US" b="1" dirty="0" smtClean="0"/>
              <a:t> </a:t>
            </a:r>
            <a:r>
              <a:rPr lang="ko-KR" altLang="en-US" b="1" dirty="0" smtClean="0"/>
              <a:t>연설처럼 </a:t>
            </a:r>
            <a:endParaRPr lang="ko-KR" altLang="en-US" dirty="0" smtClean="0"/>
          </a:p>
          <a:p>
            <a:r>
              <a:rPr lang="ko-KR" altLang="en-US" b="1" dirty="0" smtClean="0"/>
              <a:t>  문제의 핵심실마리여행</a:t>
            </a:r>
            <a:r>
              <a:rPr lang="en-US" altLang="ko-KR" b="1" dirty="0" smtClean="0"/>
              <a:t>(CLUE TOURISM)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3200" dirty="0" smtClean="0"/>
              <a:t>수학점수예정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豫定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 혹은 예지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豫知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ko-KR" altLang="en-US" b="1" dirty="0" smtClean="0"/>
              <a:t>수재학당의 한의사 원장님이</a:t>
            </a:r>
            <a:endParaRPr lang="ko-KR" altLang="en-US" dirty="0" smtClean="0"/>
          </a:p>
          <a:p>
            <a:r>
              <a:rPr lang="ko-KR" altLang="en-US" b="1" dirty="0" smtClean="0"/>
              <a:t>수학성적은 </a:t>
            </a:r>
            <a:r>
              <a:rPr lang="ko-KR" altLang="en-US" b="1" dirty="0" smtClean="0"/>
              <a:t>고 </a:t>
            </a:r>
            <a:r>
              <a:rPr lang="en-US" altLang="ko-KR" b="1" dirty="0" smtClean="0"/>
              <a:t>1</a:t>
            </a:r>
            <a:r>
              <a:rPr lang="ko-KR" altLang="en-US" b="1" dirty="0" smtClean="0"/>
              <a:t>학년 </a:t>
            </a:r>
            <a:r>
              <a:rPr lang="en-US" altLang="ko-KR" b="1" dirty="0" smtClean="0"/>
              <a:t>2</a:t>
            </a:r>
            <a:r>
              <a:rPr lang="ko-KR" altLang="en-US" b="1" dirty="0" smtClean="0"/>
              <a:t>학기 </a:t>
            </a:r>
            <a:r>
              <a:rPr lang="en-US" altLang="ko-KR" b="1" dirty="0" smtClean="0"/>
              <a:t>~ </a:t>
            </a:r>
            <a:endParaRPr lang="ko-KR" altLang="en-US" dirty="0" smtClean="0"/>
          </a:p>
          <a:p>
            <a:r>
              <a:rPr lang="ko-KR" altLang="en-US" b="1" dirty="0" smtClean="0"/>
              <a:t>고 </a:t>
            </a:r>
            <a:r>
              <a:rPr lang="en-US" altLang="ko-KR" b="1" dirty="0" smtClean="0"/>
              <a:t>2</a:t>
            </a:r>
            <a:r>
              <a:rPr lang="ko-KR" altLang="en-US" b="1" dirty="0" smtClean="0"/>
              <a:t>학년 </a:t>
            </a:r>
            <a:r>
              <a:rPr lang="en-US" altLang="ko-KR" b="1" dirty="0" smtClean="0"/>
              <a:t>1</a:t>
            </a:r>
            <a:r>
              <a:rPr lang="ko-KR" altLang="en-US" b="1" dirty="0" smtClean="0"/>
              <a:t>학기에서</a:t>
            </a:r>
            <a:endParaRPr lang="ko-KR" altLang="en-US" dirty="0" smtClean="0"/>
          </a:p>
          <a:p>
            <a:r>
              <a:rPr lang="ko-KR" altLang="en-US" b="1" dirty="0" smtClean="0"/>
              <a:t>결정되어 고 </a:t>
            </a:r>
            <a:r>
              <a:rPr lang="en-US" altLang="ko-KR" b="1" dirty="0" smtClean="0"/>
              <a:t>3</a:t>
            </a:r>
            <a:r>
              <a:rPr lang="ko-KR" altLang="en-US" b="1" dirty="0" smtClean="0"/>
              <a:t>까지 </a:t>
            </a:r>
            <a:r>
              <a:rPr lang="ko-KR" altLang="en-US" b="1" dirty="0" smtClean="0"/>
              <a:t>그대로 </a:t>
            </a:r>
            <a:r>
              <a:rPr lang="ko-KR" altLang="en-US" b="1" dirty="0" smtClean="0"/>
              <a:t>갈 수도 있다고</a:t>
            </a:r>
            <a:endParaRPr lang="ko-KR" altLang="en-US" dirty="0" smtClean="0"/>
          </a:p>
          <a:p>
            <a:r>
              <a:rPr lang="ko-KR" altLang="en-US" b="1" dirty="0" smtClean="0"/>
              <a:t>다음</a:t>
            </a:r>
            <a:r>
              <a:rPr lang="en-US" altLang="ko-KR" b="1" dirty="0" smtClean="0"/>
              <a:t>TV</a:t>
            </a:r>
            <a:r>
              <a:rPr lang="ko-KR" altLang="en-US" b="1" dirty="0" smtClean="0"/>
              <a:t>에서 강의하였다고 합니다</a:t>
            </a:r>
            <a:r>
              <a:rPr lang="en-US" altLang="ko-KR" b="1" dirty="0" smtClean="0"/>
              <a:t>.</a:t>
            </a:r>
            <a:endParaRPr lang="ko-KR" altLang="en-US" dirty="0" smtClean="0"/>
          </a:p>
          <a:p>
            <a:r>
              <a:rPr lang="ko-KR" altLang="en-US" b="1" dirty="0" smtClean="0"/>
              <a:t>중학교 </a:t>
            </a:r>
            <a:r>
              <a:rPr lang="en-US" altLang="ko-KR" b="1" dirty="0" smtClean="0"/>
              <a:t>3</a:t>
            </a:r>
            <a:r>
              <a:rPr lang="ko-KR" altLang="en-US" b="1" dirty="0" smtClean="0"/>
              <a:t>학년 </a:t>
            </a:r>
            <a:r>
              <a:rPr lang="en-US" altLang="ko-KR" b="1" dirty="0" smtClean="0"/>
              <a:t>~</a:t>
            </a:r>
            <a:r>
              <a:rPr lang="ko-KR" altLang="en-US" b="1" dirty="0" smtClean="0"/>
              <a:t>고 </a:t>
            </a:r>
            <a:r>
              <a:rPr lang="en-US" altLang="ko-KR" b="1" dirty="0" smtClean="0"/>
              <a:t>1</a:t>
            </a:r>
            <a:r>
              <a:rPr lang="ko-KR" altLang="en-US" b="1" dirty="0" smtClean="0"/>
              <a:t>학년 </a:t>
            </a:r>
            <a:r>
              <a:rPr lang="en-US" altLang="ko-KR" b="1" dirty="0" smtClean="0"/>
              <a:t>1</a:t>
            </a:r>
            <a:r>
              <a:rPr lang="ko-KR" altLang="en-US" b="1" dirty="0" smtClean="0"/>
              <a:t>학기에서 </a:t>
            </a:r>
            <a:endParaRPr lang="ko-KR" altLang="en-US" dirty="0" smtClean="0"/>
          </a:p>
          <a:p>
            <a:r>
              <a:rPr lang="ko-KR" altLang="en-US" b="1" dirty="0" smtClean="0"/>
              <a:t>결정이 되는 몇몇의 학생도 </a:t>
            </a:r>
            <a:endParaRPr lang="ko-KR" altLang="en-US" dirty="0" smtClean="0"/>
          </a:p>
          <a:p>
            <a:r>
              <a:rPr lang="ko-KR" altLang="en-US" b="1" dirty="0" smtClean="0"/>
              <a:t>있다고 합니다</a:t>
            </a:r>
            <a:r>
              <a:rPr lang="en-US" altLang="ko-KR" b="1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b="1" dirty="0" smtClean="0"/>
              <a:t>우리아이 </a:t>
            </a:r>
            <a:r>
              <a:rPr lang="en-US" altLang="ko-KR" b="1" dirty="0" smtClean="0"/>
              <a:t>1</a:t>
            </a:r>
            <a:r>
              <a:rPr lang="ko-KR" altLang="en-US" b="1" dirty="0" smtClean="0"/>
              <a:t>등 만들기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55000" lnSpcReduction="20000"/>
          </a:bodyPr>
          <a:lstStyle/>
          <a:p>
            <a:r>
              <a:rPr lang="ko-KR" altLang="en-US" dirty="0" smtClean="0">
                <a:hlinkClick r:id="rId2"/>
              </a:rPr>
              <a:t>신나는 상상</a:t>
            </a:r>
            <a:r>
              <a:rPr lang="en-US" altLang="ko-KR" dirty="0" smtClean="0">
                <a:hlinkClick r:id="rId2"/>
              </a:rPr>
              <a:t>, </a:t>
            </a:r>
            <a:r>
              <a:rPr lang="ko-KR" altLang="en-US" dirty="0" smtClean="0">
                <a:hlinkClick r:id="rId2"/>
              </a:rPr>
              <a:t>즐거운 변화 재능</a:t>
            </a:r>
            <a:r>
              <a:rPr lang="en-US" altLang="ko-KR" dirty="0" smtClean="0">
                <a:hlinkClick r:id="rId2"/>
              </a:rPr>
              <a:t>TV</a:t>
            </a:r>
            <a:endParaRPr lang="ko-KR" altLang="en-US" dirty="0" smtClean="0"/>
          </a:p>
          <a:p>
            <a:r>
              <a:rPr lang="en-US" altLang="ko-KR" dirty="0" smtClean="0">
                <a:hlinkClick r:id="rId2"/>
              </a:rPr>
              <a:t>http://www.jei-tv.com/skin/momszone/momszone.php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>
                <a:hlinkClick r:id="rId3"/>
              </a:rPr>
              <a:t>작은 교실 </a:t>
            </a:r>
            <a:r>
              <a:rPr lang="en-US" altLang="ko-KR" b="1" dirty="0" smtClean="0">
                <a:hlinkClick r:id="rId3"/>
              </a:rPr>
              <a:t>:: </a:t>
            </a:r>
            <a:r>
              <a:rPr lang="ko-KR" altLang="en-US" b="1" dirty="0" smtClean="0">
                <a:hlinkClick r:id="rId3"/>
              </a:rPr>
              <a:t>평범한 아이를 공교육만으로 전교</a:t>
            </a:r>
            <a:r>
              <a:rPr lang="en-US" altLang="ko-KR" b="1" dirty="0" smtClean="0">
                <a:hlinkClick r:id="rId3"/>
              </a:rPr>
              <a:t>1</a:t>
            </a:r>
            <a:r>
              <a:rPr lang="ko-KR" altLang="en-US" b="1" dirty="0" smtClean="0">
                <a:hlinkClick r:id="rId3"/>
              </a:rPr>
              <a:t>등 만들기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전교 </a:t>
            </a:r>
            <a:r>
              <a:rPr lang="en-US" altLang="ko-KR" dirty="0" smtClean="0"/>
              <a:t>1</a:t>
            </a:r>
            <a:r>
              <a:rPr lang="ko-KR" altLang="en-US" dirty="0" err="1" smtClean="0"/>
              <a:t>등노트비법</a:t>
            </a:r>
            <a:r>
              <a:rPr lang="ko-KR" altLang="en-US" dirty="0" smtClean="0"/>
              <a:t> 김은실 </a:t>
            </a:r>
          </a:p>
          <a:p>
            <a:r>
              <a:rPr lang="en-US" altLang="ko-KR" dirty="0" smtClean="0">
                <a:hlinkClick r:id="rId4"/>
              </a:rPr>
              <a:t>http://www.7mentor.net/publicity/?menu=2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en-US" altLang="ko-KR" b="1" dirty="0" smtClean="0">
                <a:hlinkClick r:id="rId5"/>
              </a:rPr>
              <a:t>[</a:t>
            </a:r>
            <a:r>
              <a:rPr lang="ko-KR" altLang="en-US" b="1" dirty="0" smtClean="0">
                <a:hlinkClick r:id="rId5"/>
              </a:rPr>
              <a:t>수도권</a:t>
            </a:r>
            <a:r>
              <a:rPr lang="en-US" altLang="ko-KR" b="1" dirty="0" smtClean="0">
                <a:hlinkClick r:id="rId5"/>
              </a:rPr>
              <a:t>] </a:t>
            </a:r>
            <a:r>
              <a:rPr lang="ko-KR" altLang="en-US" b="1" dirty="0" smtClean="0">
                <a:hlinkClick r:id="rId5"/>
              </a:rPr>
              <a:t>우리아이 여름방학</a:t>
            </a:r>
            <a:r>
              <a:rPr lang="en-US" altLang="ko-KR" b="1" dirty="0" smtClean="0">
                <a:hlinkClick r:id="rId5"/>
              </a:rPr>
              <a:t>, </a:t>
            </a:r>
            <a:r>
              <a:rPr lang="ko-KR" altLang="en-US" b="1" dirty="0" smtClean="0">
                <a:hlinkClick r:id="rId5"/>
              </a:rPr>
              <a:t>박물관으로 가볼까 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>
                <a:hlinkClick r:id="rId6"/>
              </a:rPr>
              <a:t>소년한국 </a:t>
            </a:r>
            <a:r>
              <a:rPr lang="en-US" altLang="ko-KR" b="1" dirty="0" smtClean="0">
                <a:hlinkClick r:id="rId6"/>
              </a:rPr>
              <a:t>: [</a:t>
            </a:r>
            <a:r>
              <a:rPr lang="ko-KR" altLang="en-US" b="1" dirty="0" smtClean="0">
                <a:hlinkClick r:id="rId6"/>
              </a:rPr>
              <a:t>교육신간</a:t>
            </a:r>
            <a:r>
              <a:rPr lang="en-US" altLang="ko-KR" b="1" dirty="0" smtClean="0">
                <a:hlinkClick r:id="rId6"/>
              </a:rPr>
              <a:t>] </a:t>
            </a:r>
            <a:r>
              <a:rPr lang="ko-KR" altLang="en-US" b="1" dirty="0" smtClean="0">
                <a:hlinkClick r:id="rId6"/>
              </a:rPr>
              <a:t>우리 아이 공부 머리 만들기 外</a:t>
            </a:r>
            <a:endParaRPr lang="ko-KR" altLang="en-US" dirty="0" smtClean="0"/>
          </a:p>
          <a:p>
            <a:r>
              <a:rPr lang="ko-KR" altLang="en-US" dirty="0" smtClean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3200" dirty="0" smtClean="0"/>
              <a:t>수학점수예정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豫定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 혹은 예지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豫知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ko-KR" altLang="en-US" b="1" dirty="0" smtClean="0"/>
              <a:t>몇몇 학생 외에는 </a:t>
            </a:r>
            <a:r>
              <a:rPr lang="ko-KR" altLang="en-US" b="1" dirty="0" smtClean="0"/>
              <a:t>다 </a:t>
            </a:r>
            <a:r>
              <a:rPr lang="ko-KR" altLang="en-US" b="1" dirty="0" smtClean="0"/>
              <a:t>이런 </a:t>
            </a:r>
            <a:endParaRPr lang="en-US" altLang="ko-KR" b="1" dirty="0" smtClean="0"/>
          </a:p>
          <a:p>
            <a:r>
              <a:rPr lang="ko-KR" altLang="en-US" b="1" dirty="0" smtClean="0"/>
              <a:t>수학 </a:t>
            </a:r>
            <a:r>
              <a:rPr lang="en-US" altLang="ko-KR" b="1" dirty="0" smtClean="0"/>
              <a:t>Level(</a:t>
            </a:r>
            <a:r>
              <a:rPr lang="ko-KR" altLang="en-US" b="1" dirty="0" smtClean="0"/>
              <a:t>벽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을 헤치고 </a:t>
            </a:r>
            <a:endParaRPr lang="en-US" altLang="ko-KR" b="1" dirty="0" smtClean="0"/>
          </a:p>
          <a:p>
            <a:r>
              <a:rPr lang="ko-KR" altLang="en-US" b="1" dirty="0" smtClean="0"/>
              <a:t>뚫고 </a:t>
            </a:r>
            <a:r>
              <a:rPr lang="ko-KR" altLang="en-US" b="1" dirty="0" smtClean="0"/>
              <a:t>나가는 </a:t>
            </a:r>
            <a:r>
              <a:rPr lang="ko-KR" altLang="en-US" b="1" dirty="0" smtClean="0"/>
              <a:t>부단한 </a:t>
            </a:r>
            <a:r>
              <a:rPr lang="ko-KR" altLang="en-US" b="1" dirty="0" smtClean="0"/>
              <a:t>노력이 </a:t>
            </a:r>
            <a:r>
              <a:rPr lang="ko-KR" altLang="en-US" b="1" dirty="0" smtClean="0"/>
              <a:t>필요하답니다</a:t>
            </a:r>
            <a:r>
              <a:rPr lang="en-US" altLang="ko-KR" b="1" dirty="0" smtClean="0"/>
              <a:t>.</a:t>
            </a:r>
            <a:endParaRPr lang="ko-KR" altLang="en-US" dirty="0" smtClean="0"/>
          </a:p>
          <a:p>
            <a:r>
              <a:rPr lang="ko-KR" altLang="en-US" b="1" dirty="0" err="1" smtClean="0"/>
              <a:t>전단계의</a:t>
            </a:r>
            <a:r>
              <a:rPr lang="ko-KR" altLang="en-US" b="1" dirty="0" smtClean="0"/>
              <a:t> </a:t>
            </a:r>
            <a:r>
              <a:rPr lang="ko-KR" altLang="en-US" b="1" dirty="0" smtClean="0"/>
              <a:t>바탕이나 기초가 </a:t>
            </a:r>
            <a:r>
              <a:rPr lang="ko-KR" altLang="en-US" b="1" dirty="0" smtClean="0"/>
              <a:t>흐리거나 </a:t>
            </a:r>
            <a:endParaRPr lang="en-US" altLang="ko-KR" b="1" dirty="0" smtClean="0"/>
          </a:p>
          <a:p>
            <a:r>
              <a:rPr lang="ko-KR" altLang="en-US" b="1" dirty="0" smtClean="0"/>
              <a:t>약하고 부실하면 그 </a:t>
            </a:r>
            <a:r>
              <a:rPr lang="ko-KR" altLang="en-US" b="1" dirty="0" smtClean="0"/>
              <a:t>다음 단계의 점수가 </a:t>
            </a:r>
            <a:endParaRPr lang="ko-KR" altLang="en-US" dirty="0" smtClean="0"/>
          </a:p>
          <a:p>
            <a:r>
              <a:rPr lang="ko-KR" altLang="en-US" b="1" dirty="0" smtClean="0"/>
              <a:t>갑자기 푹 떨어지는 </a:t>
            </a:r>
            <a:r>
              <a:rPr lang="ko-KR" altLang="en-US" b="1" dirty="0" smtClean="0"/>
              <a:t>게 수학점수이기에 </a:t>
            </a:r>
            <a:endParaRPr lang="ko-KR" altLang="en-US" dirty="0" smtClean="0"/>
          </a:p>
          <a:p>
            <a:r>
              <a:rPr lang="ko-KR" altLang="en-US" b="1" dirty="0" smtClean="0"/>
              <a:t>주의를 기울여야 합니다</a:t>
            </a:r>
            <a:r>
              <a:rPr lang="en-US" altLang="ko-KR" b="1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800" dirty="0" smtClean="0"/>
              <a:t>수학점수예정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豫定</a:t>
            </a:r>
            <a:r>
              <a:rPr lang="en-US" altLang="ko-KR" sz="2800" dirty="0" smtClean="0"/>
              <a:t>)</a:t>
            </a:r>
            <a:r>
              <a:rPr lang="ko-KR" altLang="en-US" sz="2800" dirty="0" smtClean="0"/>
              <a:t>론 혹은 예지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豫知</a:t>
            </a:r>
            <a:r>
              <a:rPr lang="en-US" altLang="ko-KR" sz="2800" dirty="0" smtClean="0"/>
              <a:t>)</a:t>
            </a:r>
            <a:r>
              <a:rPr lang="ko-KR" altLang="en-US" sz="2800" dirty="0" smtClean="0"/>
              <a:t>론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ko-KR" altLang="en-US" b="1" dirty="0" smtClean="0"/>
              <a:t>이제 열심히 </a:t>
            </a:r>
            <a:r>
              <a:rPr lang="ko-KR" altLang="en-US" b="1" dirty="0" smtClean="0"/>
              <a:t>공부해서 </a:t>
            </a:r>
            <a:r>
              <a:rPr lang="en-US" altLang="ko-KR" b="1" dirty="0" smtClean="0"/>
              <a:t>40</a:t>
            </a:r>
            <a:r>
              <a:rPr lang="ko-KR" altLang="en-US" b="1" dirty="0" smtClean="0"/>
              <a:t>점에서 </a:t>
            </a:r>
            <a:r>
              <a:rPr lang="en-US" altLang="ko-KR" b="1" dirty="0" smtClean="0"/>
              <a:t>60</a:t>
            </a:r>
            <a:r>
              <a:rPr lang="ko-KR" altLang="en-US" b="1" dirty="0" smtClean="0"/>
              <a:t>점</a:t>
            </a:r>
            <a:endParaRPr lang="ko-KR" altLang="en-US" dirty="0" smtClean="0"/>
          </a:p>
          <a:p>
            <a:r>
              <a:rPr lang="en-US" altLang="ko-KR" b="1" dirty="0" smtClean="0"/>
              <a:t> (</a:t>
            </a:r>
            <a:r>
              <a:rPr lang="ko-KR" altLang="en-US" b="1" dirty="0" smtClean="0"/>
              <a:t>암기를 더하고  </a:t>
            </a:r>
            <a:endParaRPr lang="en-US" altLang="ko-KR" b="1" dirty="0" smtClean="0"/>
          </a:p>
          <a:p>
            <a:r>
              <a:rPr lang="en-US" altLang="ko-KR" b="1" dirty="0" smtClean="0"/>
              <a:t> </a:t>
            </a:r>
            <a:r>
              <a:rPr lang="en-US" altLang="ko-KR" b="1" dirty="0" smtClean="0"/>
              <a:t> </a:t>
            </a:r>
            <a:r>
              <a:rPr lang="ko-KR" altLang="en-US" b="1" dirty="0" smtClean="0"/>
              <a:t>실수만 </a:t>
            </a:r>
            <a:r>
              <a:rPr lang="ko-KR" altLang="en-US" b="1" dirty="0" err="1" smtClean="0"/>
              <a:t>안하면</a:t>
            </a:r>
            <a:r>
              <a:rPr lang="ko-KR" altLang="en-US" b="1" dirty="0" smtClean="0"/>
              <a:t> 무난히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으로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b="1" dirty="0" smtClean="0"/>
              <a:t>또 기어코 노력하고 노력</a:t>
            </a:r>
            <a:r>
              <a:rPr lang="en-US" altLang="ko-KR" b="1" dirty="0" smtClean="0"/>
              <a:t>, </a:t>
            </a:r>
            <a:endParaRPr lang="ko-KR" altLang="en-US" dirty="0" smtClean="0"/>
          </a:p>
          <a:p>
            <a:r>
              <a:rPr lang="ko-KR" altLang="en-US" b="1" dirty="0" smtClean="0"/>
              <a:t>최선에 최선을 다하니까 </a:t>
            </a:r>
            <a:endParaRPr lang="ko-KR" altLang="en-US" dirty="0" smtClean="0"/>
          </a:p>
          <a:p>
            <a:r>
              <a:rPr lang="en-US" altLang="ko-KR" b="1" dirty="0" smtClean="0"/>
              <a:t>60</a:t>
            </a:r>
            <a:r>
              <a:rPr lang="ko-KR" altLang="en-US" b="1" dirty="0" smtClean="0"/>
              <a:t>점에서 </a:t>
            </a:r>
            <a:r>
              <a:rPr lang="en-US" altLang="ko-KR" b="1" dirty="0" smtClean="0"/>
              <a:t>80</a:t>
            </a:r>
            <a:r>
              <a:rPr lang="ko-KR" altLang="en-US" b="1" dirty="0" smtClean="0"/>
              <a:t>점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원리를 깨우치기에 </a:t>
            </a:r>
            <a:endParaRPr lang="ko-KR" altLang="en-US" dirty="0" smtClean="0"/>
          </a:p>
          <a:p>
            <a:r>
              <a:rPr lang="ko-KR" altLang="en-US" b="1" dirty="0" smtClean="0"/>
              <a:t>  몇 년 걸린다고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으로 아찔하게 </a:t>
            </a:r>
            <a:r>
              <a:rPr lang="ko-KR" altLang="en-US" b="1" dirty="0" smtClean="0"/>
              <a:t>도달</a:t>
            </a:r>
            <a:endParaRPr lang="ko-KR" altLang="en-US" dirty="0" smtClean="0"/>
          </a:p>
          <a:p>
            <a:r>
              <a:rPr lang="en-US" altLang="ko-KR" b="1" dirty="0" smtClean="0"/>
              <a:t>(</a:t>
            </a:r>
            <a:r>
              <a:rPr lang="ko-KR" altLang="en-US" b="1" dirty="0" smtClean="0"/>
              <a:t>아직 정상이 아니지만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하기도 하지만</a:t>
            </a:r>
            <a:r>
              <a:rPr lang="en-US" altLang="ko-KR" b="1" dirty="0" smtClean="0"/>
              <a:t>,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3200" dirty="0" smtClean="0"/>
              <a:t>수학점수예정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豫定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 혹은 예지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豫知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b="1" dirty="0" smtClean="0"/>
              <a:t>또 다시 </a:t>
            </a:r>
            <a:r>
              <a:rPr lang="en-US" altLang="ko-KR" b="1" dirty="0" smtClean="0"/>
              <a:t>80</a:t>
            </a:r>
            <a:r>
              <a:rPr lang="ko-KR" altLang="en-US" b="1" dirty="0" smtClean="0"/>
              <a:t>점에서 </a:t>
            </a:r>
            <a:r>
              <a:rPr lang="en-US" altLang="ko-KR" b="1" dirty="0" smtClean="0"/>
              <a:t>90</a:t>
            </a:r>
            <a:r>
              <a:rPr lang="ko-KR" altLang="en-US" b="1" dirty="0" smtClean="0"/>
              <a:t>점대로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en-US" altLang="ko-KR" b="1" dirty="0" smtClean="0"/>
              <a:t>90</a:t>
            </a:r>
            <a:r>
              <a:rPr lang="ko-KR" altLang="en-US" b="1" dirty="0" smtClean="0"/>
              <a:t>점에서 </a:t>
            </a:r>
            <a:r>
              <a:rPr lang="en-US" altLang="ko-KR" b="1" dirty="0" smtClean="0"/>
              <a:t>100</a:t>
            </a:r>
            <a:r>
              <a:rPr lang="ko-KR" altLang="en-US" b="1" dirty="0" smtClean="0"/>
              <a:t>점</a:t>
            </a:r>
            <a:endParaRPr lang="ko-KR" altLang="en-US" dirty="0" smtClean="0"/>
          </a:p>
          <a:p>
            <a:r>
              <a:rPr lang="en-US" altLang="ko-KR" b="1" dirty="0" smtClean="0"/>
              <a:t>(</a:t>
            </a:r>
            <a:r>
              <a:rPr lang="ko-KR" altLang="en-US" b="1" dirty="0" smtClean="0"/>
              <a:t>고지가 바로 저긴데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까지 </a:t>
            </a:r>
            <a:endParaRPr lang="ko-KR" altLang="en-US" dirty="0" smtClean="0"/>
          </a:p>
          <a:p>
            <a:r>
              <a:rPr lang="ko-KR" altLang="en-US" b="1" dirty="0" smtClean="0"/>
              <a:t>승리의 함성을 포효하기 위해서는</a:t>
            </a:r>
            <a:endParaRPr lang="ko-KR" altLang="en-US" dirty="0" smtClean="0"/>
          </a:p>
          <a:p>
            <a:r>
              <a:rPr lang="ko-KR" altLang="en-US" b="1" dirty="0" smtClean="0"/>
              <a:t>아주 두터운 </a:t>
            </a:r>
            <a:r>
              <a:rPr lang="ko-KR" altLang="en-US" b="1" dirty="0" err="1" smtClean="0"/>
              <a:t>유리벽</a:t>
            </a:r>
            <a:endParaRPr lang="ko-KR" altLang="en-US" dirty="0" smtClean="0"/>
          </a:p>
          <a:p>
            <a:r>
              <a:rPr lang="en-US" altLang="ko-KR" b="1" dirty="0" smtClean="0"/>
              <a:t>(90~100</a:t>
            </a:r>
            <a:r>
              <a:rPr lang="ko-KR" altLang="en-US" b="1" dirty="0" err="1" smtClean="0"/>
              <a:t>점대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이 있다고 합니다</a:t>
            </a:r>
            <a:r>
              <a:rPr lang="en-US" altLang="ko-KR" b="1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3200" dirty="0" smtClean="0"/>
              <a:t>수학점수예정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豫定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 혹은 예지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豫知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ko-KR" altLang="en-US" b="1" dirty="0" smtClean="0"/>
              <a:t>왜 </a:t>
            </a:r>
            <a:r>
              <a:rPr lang="ko-KR" altLang="en-US" b="1" dirty="0" err="1" smtClean="0"/>
              <a:t>유리벽일까요</a:t>
            </a:r>
            <a:r>
              <a:rPr lang="en-US" altLang="ko-KR" b="1" dirty="0" smtClean="0"/>
              <a:t>?</a:t>
            </a:r>
            <a:endParaRPr lang="ko-KR" altLang="en-US" dirty="0" smtClean="0"/>
          </a:p>
          <a:p>
            <a:r>
              <a:rPr lang="ko-KR" altLang="en-US" b="1" dirty="0" err="1" smtClean="0"/>
              <a:t>유리벽</a:t>
            </a:r>
            <a:r>
              <a:rPr lang="ko-KR" altLang="en-US" b="1" dirty="0" smtClean="0"/>
              <a:t> 안의 점수만 </a:t>
            </a:r>
            <a:endParaRPr lang="ko-KR" altLang="en-US" dirty="0" smtClean="0"/>
          </a:p>
          <a:p>
            <a:r>
              <a:rPr lang="ko-KR" altLang="en-US" b="1" dirty="0" smtClean="0"/>
              <a:t>동경만 하고 </a:t>
            </a:r>
            <a:r>
              <a:rPr lang="ko-KR" altLang="en-US" b="1" dirty="0" smtClean="0"/>
              <a:t>쳐다보기만 하고</a:t>
            </a:r>
            <a:endParaRPr lang="ko-KR" altLang="en-US" dirty="0" smtClean="0"/>
          </a:p>
          <a:p>
            <a:r>
              <a:rPr lang="ko-KR" altLang="en-US" b="1" dirty="0" smtClean="0"/>
              <a:t>그만큼의 노력과 </a:t>
            </a:r>
            <a:r>
              <a:rPr lang="ko-KR" altLang="en-US" b="1" dirty="0" smtClean="0"/>
              <a:t>반추와</a:t>
            </a:r>
            <a:r>
              <a:rPr lang="ko-KR" altLang="en-US" b="1" dirty="0" smtClean="0"/>
              <a:t> </a:t>
            </a:r>
            <a:endParaRPr lang="en-US" altLang="ko-KR" b="1" dirty="0" smtClean="0"/>
          </a:p>
          <a:p>
            <a:r>
              <a:rPr lang="ko-KR" altLang="en-US" b="1" dirty="0" smtClean="0"/>
              <a:t>와신상담을 </a:t>
            </a:r>
            <a:r>
              <a:rPr lang="ko-KR" altLang="en-US" b="1" dirty="0" smtClean="0"/>
              <a:t>안하고 </a:t>
            </a:r>
            <a:endParaRPr lang="ko-KR" altLang="en-US" dirty="0" smtClean="0"/>
          </a:p>
          <a:p>
            <a:r>
              <a:rPr lang="ko-KR" altLang="en-US" b="1" dirty="0" smtClean="0"/>
              <a:t>아깝게도 </a:t>
            </a:r>
            <a:r>
              <a:rPr lang="en-US" altLang="ko-KR" b="1" dirty="0" smtClean="0"/>
              <a:t>1</a:t>
            </a:r>
            <a:r>
              <a:rPr lang="ko-KR" altLang="en-US" b="1" dirty="0" smtClean="0"/>
              <a:t>점이 모자라거나 등등</a:t>
            </a:r>
            <a:endParaRPr lang="ko-KR" altLang="en-US" dirty="0" smtClean="0"/>
          </a:p>
          <a:p>
            <a:r>
              <a:rPr lang="ko-KR" altLang="en-US" b="1" dirty="0" smtClean="0"/>
              <a:t>그 위치에 </a:t>
            </a:r>
            <a:r>
              <a:rPr lang="ko-KR" altLang="en-US" b="1" dirty="0" smtClean="0"/>
              <a:t>여전히 못 서기에 </a:t>
            </a:r>
            <a:r>
              <a:rPr lang="ko-KR" altLang="en-US" b="1" dirty="0" smtClean="0"/>
              <a:t>그러합니다</a:t>
            </a:r>
            <a:r>
              <a:rPr lang="en-US" altLang="ko-KR" b="1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3200" dirty="0" smtClean="0"/>
              <a:t>수학점수예정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豫定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 혹은 예지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豫知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ko-KR" altLang="en-US" b="1" dirty="0" err="1" smtClean="0"/>
              <a:t>오바마</a:t>
            </a:r>
            <a:r>
              <a:rPr lang="ko-KR" altLang="en-US" b="1" dirty="0" smtClean="0"/>
              <a:t> 대통령이 당선되자</a:t>
            </a:r>
            <a:endParaRPr lang="ko-KR" altLang="en-US" dirty="0" smtClean="0"/>
          </a:p>
          <a:p>
            <a:r>
              <a:rPr lang="ko-KR" altLang="en-US" b="1" dirty="0" smtClean="0"/>
              <a:t>네덜란드의 한 </a:t>
            </a:r>
            <a:r>
              <a:rPr lang="ko-KR" altLang="en-US" b="1" dirty="0" err="1" smtClean="0"/>
              <a:t>쇼윈도우에서</a:t>
            </a:r>
            <a:endParaRPr lang="ko-KR" altLang="en-US" dirty="0" smtClean="0"/>
          </a:p>
          <a:p>
            <a:r>
              <a:rPr lang="ko-KR" altLang="en-US" b="1" dirty="0" err="1" smtClean="0"/>
              <a:t>부시</a:t>
            </a:r>
            <a:r>
              <a:rPr lang="ko-KR" altLang="en-US" b="1" dirty="0" smtClean="0"/>
              <a:t> 대통령 밀랍인형은 </a:t>
            </a:r>
            <a:endParaRPr lang="ko-KR" altLang="en-US" dirty="0" smtClean="0"/>
          </a:p>
          <a:p>
            <a:r>
              <a:rPr lang="ko-KR" altLang="en-US" b="1" dirty="0" smtClean="0"/>
              <a:t>딸랑 두 사람에 의해 </a:t>
            </a:r>
            <a:r>
              <a:rPr lang="ko-KR" altLang="en-US" b="1" dirty="0" err="1" smtClean="0"/>
              <a:t>퇴장당하고</a:t>
            </a:r>
            <a:endParaRPr lang="ko-KR" altLang="en-US" dirty="0" smtClean="0"/>
          </a:p>
          <a:p>
            <a:r>
              <a:rPr lang="ko-KR" altLang="en-US" b="1" dirty="0" err="1" smtClean="0"/>
              <a:t>오바마</a:t>
            </a:r>
            <a:r>
              <a:rPr lang="ko-KR" altLang="en-US" b="1" dirty="0" smtClean="0"/>
              <a:t> 대통령 밀랍인형이 </a:t>
            </a:r>
            <a:endParaRPr lang="ko-KR" altLang="en-US" dirty="0" smtClean="0"/>
          </a:p>
          <a:p>
            <a:r>
              <a:rPr lang="ko-KR" altLang="en-US" b="1" dirty="0" smtClean="0"/>
              <a:t>그 자리를 차지하게 되었다고 합니다</a:t>
            </a:r>
            <a:r>
              <a:rPr lang="en-US" altLang="ko-KR" b="1" dirty="0" smtClean="0"/>
              <a:t>.</a:t>
            </a:r>
            <a:endParaRPr lang="ko-KR" altLang="en-US" dirty="0" smtClean="0"/>
          </a:p>
          <a:p>
            <a:r>
              <a:rPr lang="ko-KR" altLang="en-US" b="1" dirty="0" smtClean="0"/>
              <a:t>지금 현재 어느 위치인지 </a:t>
            </a:r>
            <a:endParaRPr lang="ko-KR" altLang="en-US" dirty="0" smtClean="0"/>
          </a:p>
          <a:p>
            <a:r>
              <a:rPr lang="ko-KR" altLang="en-US" b="1" dirty="0" smtClean="0"/>
              <a:t>아이스크림 하나 드시면서</a:t>
            </a:r>
            <a:endParaRPr lang="ko-KR" altLang="en-US" dirty="0" smtClean="0"/>
          </a:p>
          <a:p>
            <a:r>
              <a:rPr lang="ko-KR" altLang="en-US" b="1" dirty="0" smtClean="0"/>
              <a:t>냉정히 분석해야 되겠습니다</a:t>
            </a:r>
            <a:r>
              <a:rPr lang="en-US" altLang="ko-KR" b="1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3200" dirty="0" smtClean="0"/>
              <a:t>수학점수예정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豫定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 혹은 예지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豫知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ko-KR" altLang="en-US" b="1" dirty="0" smtClean="0"/>
              <a:t>상대적인 학습숙달속도로</a:t>
            </a:r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비교진단하기를</a:t>
            </a:r>
            <a:endParaRPr lang="ko-KR" altLang="en-US" dirty="0" smtClean="0"/>
          </a:p>
          <a:p>
            <a:r>
              <a:rPr lang="ko-KR" altLang="en-US" b="1" dirty="0" smtClean="0"/>
              <a:t>수학을 </a:t>
            </a:r>
            <a:r>
              <a:rPr lang="en-US" altLang="ko-KR" b="1" dirty="0" smtClean="0"/>
              <a:t>6</a:t>
            </a:r>
            <a:r>
              <a:rPr lang="ko-KR" altLang="en-US" b="1" dirty="0" smtClean="0"/>
              <a:t>개월에 마치는 학생은</a:t>
            </a:r>
            <a:endParaRPr lang="ko-KR" altLang="en-US" dirty="0" smtClean="0"/>
          </a:p>
          <a:p>
            <a:r>
              <a:rPr lang="en-US" altLang="ko-KR" b="1" dirty="0" smtClean="0"/>
              <a:t>3</a:t>
            </a:r>
            <a:r>
              <a:rPr lang="ko-KR" altLang="en-US" b="1" dirty="0" smtClean="0"/>
              <a:t>개월에 마치는 </a:t>
            </a:r>
            <a:endParaRPr lang="ko-KR" altLang="en-US" dirty="0" smtClean="0"/>
          </a:p>
          <a:p>
            <a:r>
              <a:rPr lang="ko-KR" altLang="en-US" b="1" dirty="0" smtClean="0"/>
              <a:t>학생에게 지는 것이고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en-US" altLang="ko-KR" b="1" dirty="0" smtClean="0"/>
              <a:t>3</a:t>
            </a:r>
            <a:r>
              <a:rPr lang="ko-KR" altLang="en-US" b="1" dirty="0" smtClean="0"/>
              <a:t>개월에 마치는 학생은 </a:t>
            </a:r>
            <a:endParaRPr lang="ko-KR" altLang="en-US" dirty="0" smtClean="0"/>
          </a:p>
          <a:p>
            <a:r>
              <a:rPr lang="en-US" altLang="ko-KR" b="1" dirty="0" smtClean="0"/>
              <a:t>1</a:t>
            </a:r>
            <a:r>
              <a:rPr lang="ko-KR" altLang="en-US" b="1" dirty="0" smtClean="0"/>
              <a:t>개월에 마치는 학생에게 </a:t>
            </a:r>
            <a:endParaRPr lang="ko-KR" altLang="en-US" dirty="0" smtClean="0"/>
          </a:p>
          <a:p>
            <a:r>
              <a:rPr lang="ko-KR" altLang="en-US" b="1" dirty="0" smtClean="0"/>
              <a:t>진다는 것입니다</a:t>
            </a:r>
            <a:r>
              <a:rPr lang="en-US" altLang="ko-KR" b="1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sz="3600" dirty="0" smtClean="0"/>
              <a:t>수학점수예정</a:t>
            </a:r>
            <a:r>
              <a:rPr lang="en-US" altLang="ko-KR" sz="3600" dirty="0" smtClean="0"/>
              <a:t>(</a:t>
            </a:r>
            <a:r>
              <a:rPr lang="ko-KR" altLang="en-US" sz="3600" dirty="0" smtClean="0"/>
              <a:t>豫定</a:t>
            </a:r>
            <a:r>
              <a:rPr lang="en-US" altLang="ko-KR" sz="3600" dirty="0" smtClean="0"/>
              <a:t>)</a:t>
            </a:r>
            <a:r>
              <a:rPr lang="ko-KR" altLang="en-US" sz="3600" dirty="0" smtClean="0"/>
              <a:t>론 혹은 예지</a:t>
            </a:r>
            <a:r>
              <a:rPr lang="en-US" altLang="ko-KR" sz="3600" dirty="0" smtClean="0"/>
              <a:t>(</a:t>
            </a:r>
            <a:r>
              <a:rPr lang="ko-KR" altLang="en-US" sz="3600" dirty="0" smtClean="0"/>
              <a:t>豫知</a:t>
            </a:r>
            <a:r>
              <a:rPr lang="en-US" altLang="ko-KR" sz="3600" dirty="0" smtClean="0"/>
              <a:t>)</a:t>
            </a:r>
            <a:r>
              <a:rPr lang="ko-KR" altLang="en-US" sz="3600" dirty="0" smtClean="0"/>
              <a:t>론 </a:t>
            </a:r>
            <a:r>
              <a:rPr lang="en-US" altLang="ko-KR" sz="3600" dirty="0" smtClean="0"/>
              <a:t/>
            </a:r>
            <a:br>
              <a:rPr lang="en-US" altLang="ko-KR" sz="3600" dirty="0" smtClean="0"/>
            </a:b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ko-KR" b="1" dirty="0" smtClean="0"/>
              <a:t>1</a:t>
            </a:r>
            <a:r>
              <a:rPr lang="ko-KR" altLang="en-US" b="1" dirty="0" smtClean="0"/>
              <a:t>개월에 마치는 학생은 </a:t>
            </a:r>
            <a:endParaRPr lang="ko-KR" altLang="en-US" dirty="0" smtClean="0"/>
          </a:p>
          <a:p>
            <a:r>
              <a:rPr lang="en-US" altLang="ko-KR" b="1" dirty="0" smtClean="0"/>
              <a:t>3</a:t>
            </a:r>
            <a:r>
              <a:rPr lang="ko-KR" altLang="en-US" b="1" dirty="0" smtClean="0"/>
              <a:t>개월의 학생보다</a:t>
            </a:r>
            <a:endParaRPr lang="ko-KR" altLang="en-US" dirty="0" smtClean="0"/>
          </a:p>
          <a:p>
            <a:r>
              <a:rPr lang="en-US" altLang="ko-KR" b="1" dirty="0" smtClean="0"/>
              <a:t>3</a:t>
            </a:r>
            <a:r>
              <a:rPr lang="ko-KR" altLang="en-US" b="1" dirty="0" smtClean="0"/>
              <a:t>배 학습을 할 수 있기에 그러합니다</a:t>
            </a:r>
            <a:r>
              <a:rPr lang="en-US" altLang="ko-KR" b="1" dirty="0" smtClean="0"/>
              <a:t>.</a:t>
            </a:r>
            <a:endParaRPr lang="ko-KR" altLang="en-US" dirty="0" smtClean="0"/>
          </a:p>
          <a:p>
            <a:r>
              <a:rPr lang="ko-KR" altLang="en-US" b="1" dirty="0" smtClean="0"/>
              <a:t>아니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더 심화발전학습단계로 </a:t>
            </a:r>
            <a:endParaRPr lang="ko-KR" altLang="en-US" dirty="0" smtClean="0"/>
          </a:p>
          <a:p>
            <a:r>
              <a:rPr lang="ko-KR" altLang="en-US" b="1" dirty="0" smtClean="0"/>
              <a:t>진행하기에</a:t>
            </a:r>
            <a:endParaRPr lang="ko-KR" altLang="en-US" dirty="0" smtClean="0"/>
          </a:p>
          <a:p>
            <a:r>
              <a:rPr lang="ko-KR" altLang="en-US" b="1" dirty="0" smtClean="0"/>
              <a:t>단순히 생각해도 </a:t>
            </a:r>
            <a:r>
              <a:rPr lang="en-US" altLang="ko-KR" b="1" dirty="0" smtClean="0"/>
              <a:t>3</a:t>
            </a:r>
            <a:r>
              <a:rPr lang="ko-KR" altLang="en-US" b="1" dirty="0" smtClean="0"/>
              <a:t>배 </a:t>
            </a:r>
            <a:endParaRPr lang="ko-KR" altLang="en-US" dirty="0" smtClean="0"/>
          </a:p>
          <a:p>
            <a:r>
              <a:rPr lang="ko-KR" altLang="en-US" b="1" dirty="0" smtClean="0"/>
              <a:t>그 이상의 능력을 갖게 될 것입니다</a:t>
            </a:r>
            <a:r>
              <a:rPr lang="en-US" altLang="ko-KR" b="1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3200" dirty="0" smtClean="0"/>
              <a:t>수학점수예정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豫定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 혹은 예지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豫知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b="1" dirty="0" smtClean="0"/>
              <a:t>또한</a:t>
            </a:r>
            <a:r>
              <a:rPr lang="en-US" altLang="ko-KR" b="1" dirty="0" smtClean="0"/>
              <a:t>, 1</a:t>
            </a:r>
            <a:r>
              <a:rPr lang="ko-KR" altLang="en-US" b="1" dirty="0" smtClean="0"/>
              <a:t>주일에 마치는 학생이 </a:t>
            </a:r>
            <a:endParaRPr lang="ko-KR" altLang="en-US" dirty="0" smtClean="0"/>
          </a:p>
          <a:p>
            <a:r>
              <a:rPr lang="ko-KR" altLang="en-US" b="1" dirty="0" smtClean="0"/>
              <a:t>있는가 하면</a:t>
            </a:r>
            <a:endParaRPr lang="ko-KR" altLang="en-US" dirty="0" smtClean="0"/>
          </a:p>
          <a:p>
            <a:r>
              <a:rPr lang="ko-KR" altLang="en-US" b="1" dirty="0" smtClean="0"/>
              <a:t>수학을 </a:t>
            </a:r>
            <a:r>
              <a:rPr lang="en-US" altLang="ko-KR" b="1" dirty="0" smtClean="0"/>
              <a:t>1</a:t>
            </a:r>
            <a:r>
              <a:rPr lang="ko-KR" altLang="en-US" b="1" dirty="0" smtClean="0"/>
              <a:t>일에 마치는 학생도 </a:t>
            </a:r>
            <a:endParaRPr lang="ko-KR" altLang="en-US" dirty="0" smtClean="0"/>
          </a:p>
          <a:p>
            <a:r>
              <a:rPr lang="ko-KR" altLang="en-US" b="1" dirty="0" smtClean="0"/>
              <a:t>있다고 합니다</a:t>
            </a:r>
            <a:r>
              <a:rPr lang="en-US" altLang="ko-KR" b="1" dirty="0" smtClean="0"/>
              <a:t>.</a:t>
            </a:r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수학을 </a:t>
            </a:r>
            <a:r>
              <a:rPr lang="en-US" altLang="ko-KR" b="1" dirty="0" smtClean="0"/>
              <a:t>1</a:t>
            </a:r>
            <a:r>
              <a:rPr lang="ko-KR" altLang="en-US" b="1" dirty="0" smtClean="0"/>
              <a:t>일에 마치는 학생은 </a:t>
            </a:r>
            <a:endParaRPr lang="ko-KR" altLang="en-US" dirty="0" smtClean="0"/>
          </a:p>
          <a:p>
            <a:r>
              <a:rPr lang="ko-KR" altLang="en-US" b="1" dirty="0" smtClean="0"/>
              <a:t>수학 공부를 </a:t>
            </a:r>
            <a:endParaRPr lang="ko-KR" altLang="en-US" dirty="0" smtClean="0"/>
          </a:p>
          <a:p>
            <a:r>
              <a:rPr lang="ko-KR" altLang="en-US" b="1" dirty="0" smtClean="0"/>
              <a:t>따로 하지 </a:t>
            </a:r>
            <a:r>
              <a:rPr lang="ko-KR" altLang="en-US" b="1" dirty="0" err="1" smtClean="0"/>
              <a:t>않는다는군요</a:t>
            </a:r>
            <a:r>
              <a:rPr lang="en-US" altLang="ko-KR" b="1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3200" dirty="0" smtClean="0"/>
              <a:t>수학점수예정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豫定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 혹은 예지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豫知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ko-KR" altLang="en-US" b="1" dirty="0" smtClean="0"/>
              <a:t>이미 자기주도학습법에 의해서 </a:t>
            </a:r>
            <a:endParaRPr lang="ko-KR" altLang="en-US" dirty="0" smtClean="0"/>
          </a:p>
          <a:p>
            <a:r>
              <a:rPr lang="ko-KR" altLang="en-US" b="1" dirty="0" smtClean="0"/>
              <a:t>학교 수업 시간에 집중하여 학습을</a:t>
            </a:r>
            <a:endParaRPr lang="ko-KR" altLang="en-US" dirty="0" smtClean="0"/>
          </a:p>
          <a:p>
            <a:r>
              <a:rPr lang="ko-KR" altLang="en-US" b="1" dirty="0" smtClean="0"/>
              <a:t>그날 그날 완료한다고 합니다</a:t>
            </a:r>
            <a:r>
              <a:rPr lang="en-US" altLang="ko-KR" b="1" dirty="0" smtClean="0"/>
              <a:t>.</a:t>
            </a:r>
            <a:endParaRPr lang="ko-KR" altLang="en-US" dirty="0" smtClean="0"/>
          </a:p>
          <a:p>
            <a:r>
              <a:rPr lang="ko-KR" altLang="en-US" b="1" dirty="0" smtClean="0"/>
              <a:t>따라서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시험 치는 그 순간이 </a:t>
            </a:r>
            <a:endParaRPr lang="ko-KR" altLang="en-US" dirty="0" smtClean="0"/>
          </a:p>
          <a:p>
            <a:r>
              <a:rPr lang="ko-KR" altLang="en-US" b="1" dirty="0" smtClean="0"/>
              <a:t>공부시간이라고 합니다</a:t>
            </a:r>
            <a:r>
              <a:rPr lang="en-US" altLang="ko-KR" b="1" dirty="0" smtClean="0"/>
              <a:t>.</a:t>
            </a:r>
            <a:endParaRPr lang="ko-KR" altLang="en-US" dirty="0" smtClean="0"/>
          </a:p>
          <a:p>
            <a:r>
              <a:rPr lang="ko-KR" altLang="en-US" b="1" dirty="0" smtClean="0"/>
              <a:t>시험 볼 때</a:t>
            </a:r>
            <a:r>
              <a:rPr lang="en-US" altLang="ko-KR" b="1" dirty="0" smtClean="0"/>
              <a:t>, </a:t>
            </a:r>
            <a:endParaRPr lang="ko-KR" altLang="en-US" dirty="0" smtClean="0"/>
          </a:p>
          <a:p>
            <a:r>
              <a:rPr lang="ko-KR" altLang="en-US" b="1" dirty="0" smtClean="0"/>
              <a:t>개념과 문제를 </a:t>
            </a:r>
            <a:r>
              <a:rPr lang="en-US" altLang="ko-KR" b="1" dirty="0" smtClean="0"/>
              <a:t>10</a:t>
            </a:r>
            <a:r>
              <a:rPr lang="ko-KR" altLang="en-US" b="1" dirty="0" err="1" smtClean="0"/>
              <a:t>초내에</a:t>
            </a:r>
            <a:endParaRPr lang="ko-KR" altLang="en-US" dirty="0" smtClean="0"/>
          </a:p>
          <a:p>
            <a:r>
              <a:rPr lang="ko-KR" altLang="en-US" b="1" dirty="0" smtClean="0"/>
              <a:t>파악하고 해결한다고 합니다</a:t>
            </a:r>
            <a:r>
              <a:rPr lang="en-US" altLang="ko-KR" b="1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3200" dirty="0" smtClean="0"/>
              <a:t>수학점수예정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豫定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 혹은 예지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豫知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en-US" altLang="ko-KR" b="1" dirty="0" smtClean="0"/>
              <a:t>(</a:t>
            </a:r>
            <a:r>
              <a:rPr lang="ko-KR" altLang="en-US" b="1" dirty="0" smtClean="0"/>
              <a:t>문제 풀면서 동시에 </a:t>
            </a:r>
            <a:endParaRPr lang="ko-KR" altLang="en-US" dirty="0" smtClean="0"/>
          </a:p>
          <a:p>
            <a:r>
              <a:rPr lang="ko-KR" altLang="en-US" b="1" dirty="0" smtClean="0"/>
              <a:t> 개념정립 여부 확인 및 정리</a:t>
            </a:r>
            <a:r>
              <a:rPr lang="en-US" altLang="ko-KR" b="1" dirty="0" smtClean="0"/>
              <a:t>:</a:t>
            </a:r>
            <a:endParaRPr lang="ko-KR" altLang="en-US" dirty="0" smtClean="0"/>
          </a:p>
          <a:p>
            <a:r>
              <a:rPr lang="ko-KR" altLang="en-US" b="1" dirty="0" smtClean="0"/>
              <a:t> 풀이과정단계별 </a:t>
            </a:r>
            <a:r>
              <a:rPr lang="en-US" altLang="ko-KR" b="1" dirty="0" smtClean="0"/>
              <a:t>2~3</a:t>
            </a:r>
            <a:r>
              <a:rPr lang="ko-KR" altLang="en-US" b="1" dirty="0" smtClean="0"/>
              <a:t>개의</a:t>
            </a:r>
            <a:endParaRPr lang="ko-KR" altLang="en-US" dirty="0" smtClean="0"/>
          </a:p>
          <a:p>
            <a:r>
              <a:rPr lang="ko-KR" altLang="en-US" b="1" dirty="0" smtClean="0"/>
              <a:t> 관계된 개념으로 잘 적용하기</a:t>
            </a:r>
            <a:r>
              <a:rPr lang="en-US" altLang="ko-KR" b="1" dirty="0" smtClean="0"/>
              <a:t>)</a:t>
            </a:r>
            <a:endParaRPr lang="ko-KR" altLang="en-US" dirty="0" smtClean="0"/>
          </a:p>
          <a:p>
            <a:r>
              <a:rPr lang="ko-KR" altLang="en-US" b="1" dirty="0" smtClean="0"/>
              <a:t>혹 </a:t>
            </a:r>
            <a:r>
              <a:rPr lang="en-US" altLang="ko-KR" b="1" dirty="0" smtClean="0"/>
              <a:t>1</a:t>
            </a:r>
            <a:r>
              <a:rPr lang="ko-KR" altLang="en-US" b="1" dirty="0" smtClean="0"/>
              <a:t>개 틀리면 시험 마친 후 </a:t>
            </a:r>
            <a:endParaRPr lang="ko-KR" altLang="en-US" dirty="0" smtClean="0"/>
          </a:p>
          <a:p>
            <a:r>
              <a:rPr lang="ko-KR" altLang="en-US" b="1" dirty="0" smtClean="0"/>
              <a:t>바로 친구들에게 </a:t>
            </a:r>
            <a:endParaRPr lang="ko-KR" altLang="en-US" dirty="0" smtClean="0"/>
          </a:p>
          <a:p>
            <a:r>
              <a:rPr lang="ko-KR" altLang="en-US" b="1" dirty="0" smtClean="0"/>
              <a:t>답을 물어본다고 합니다</a:t>
            </a:r>
            <a:r>
              <a:rPr lang="en-US" altLang="ko-KR" b="1" dirty="0" smtClean="0"/>
              <a:t>.</a:t>
            </a:r>
            <a:endParaRPr lang="ko-KR" altLang="en-US" dirty="0" smtClean="0"/>
          </a:p>
          <a:p>
            <a:r>
              <a:rPr lang="en-US" altLang="ko-KR" b="1" dirty="0" smtClean="0"/>
              <a:t>(</a:t>
            </a:r>
            <a:r>
              <a:rPr lang="ko-KR" altLang="en-US" b="1" dirty="0" smtClean="0"/>
              <a:t>전교 </a:t>
            </a:r>
            <a:r>
              <a:rPr lang="en-US" altLang="ko-KR" b="1" dirty="0" smtClean="0"/>
              <a:t>1</a:t>
            </a:r>
            <a:r>
              <a:rPr lang="ko-KR" altLang="en-US" b="1" dirty="0" smtClean="0"/>
              <a:t>등이라도 </a:t>
            </a:r>
            <a:endParaRPr lang="ko-KR" altLang="en-US" dirty="0" smtClean="0"/>
          </a:p>
          <a:p>
            <a:r>
              <a:rPr lang="ko-KR" altLang="en-US" b="1" dirty="0" smtClean="0"/>
              <a:t> 친구에게 물어 볼 수 있지요</a:t>
            </a:r>
            <a:r>
              <a:rPr lang="en-US" altLang="ko-KR" b="1" dirty="0" smtClean="0"/>
              <a:t>)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ko-KR" altLang="en-US" b="1" dirty="0" smtClean="0"/>
              <a:t>우리아이 </a:t>
            </a:r>
            <a:r>
              <a:rPr lang="en-US" altLang="ko-KR" b="1" dirty="0" smtClean="0"/>
              <a:t>1</a:t>
            </a:r>
            <a:r>
              <a:rPr lang="ko-KR" altLang="en-US" b="1" dirty="0" smtClean="0"/>
              <a:t>등 만들기 </a:t>
            </a:r>
            <a:r>
              <a:rPr lang="ko-KR" altLang="en-US" b="1" dirty="0" smtClean="0"/>
              <a:t/>
            </a:r>
            <a:br>
              <a:rPr lang="ko-KR" altLang="en-US" b="1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55000" lnSpcReduction="20000"/>
          </a:bodyPr>
          <a:lstStyle/>
          <a:p>
            <a:r>
              <a:rPr lang="ko-KR" altLang="en-US" b="1" dirty="0" smtClean="0">
                <a:hlinkClick r:id="rId2"/>
              </a:rPr>
              <a:t>우리 아이</a:t>
            </a:r>
            <a:r>
              <a:rPr lang="en-US" altLang="ko-KR" b="1" dirty="0" smtClean="0">
                <a:hlinkClick r:id="rId2"/>
              </a:rPr>
              <a:t>, </a:t>
            </a:r>
            <a:r>
              <a:rPr lang="ko-KR" altLang="en-US" b="1" dirty="0" smtClean="0">
                <a:hlinkClick r:id="rId2"/>
              </a:rPr>
              <a:t>또래 집단에서 인기 있는 친구 만들기 </a:t>
            </a:r>
            <a:r>
              <a:rPr lang="en-US" altLang="ko-KR" b="1" dirty="0" smtClean="0">
                <a:hlinkClick r:id="rId2"/>
              </a:rPr>
              <a:t>- </a:t>
            </a:r>
            <a:r>
              <a:rPr lang="ko-KR" altLang="en-US" b="1" dirty="0" smtClean="0">
                <a:hlinkClick r:id="rId2"/>
              </a:rPr>
              <a:t>브레인월드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en-US" altLang="ko-KR" b="1" dirty="0" smtClean="0">
                <a:hlinkClick r:id="rId3"/>
              </a:rPr>
              <a:t>1</a:t>
            </a:r>
            <a:r>
              <a:rPr lang="ko-KR" altLang="en-US" b="1" dirty="0" smtClean="0">
                <a:hlinkClick r:id="rId3"/>
              </a:rPr>
              <a:t>등 만들기 교육이 사교육의 주범 </a:t>
            </a:r>
            <a:r>
              <a:rPr lang="en-US" altLang="ko-KR" b="1" dirty="0" smtClean="0">
                <a:hlinkClick r:id="rId3"/>
              </a:rPr>
              <a:t>- </a:t>
            </a:r>
            <a:r>
              <a:rPr lang="ko-KR" altLang="en-US" b="1" dirty="0" err="1" smtClean="0">
                <a:hlinkClick r:id="rId3"/>
              </a:rPr>
              <a:t>아름다운교육신문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err="1" smtClean="0">
                <a:hlinkClick r:id="rId4"/>
              </a:rPr>
              <a:t>윤스맘의</a:t>
            </a:r>
            <a:r>
              <a:rPr lang="ko-KR" altLang="en-US" b="1" dirty="0" smtClean="0">
                <a:hlinkClick r:id="rId4"/>
              </a:rPr>
              <a:t> 우리아이 영어고수 만들기 </a:t>
            </a:r>
            <a:r>
              <a:rPr lang="en-US" altLang="ko-KR" b="1" dirty="0" smtClean="0">
                <a:hlinkClick r:id="rId4"/>
              </a:rPr>
              <a:t>:: </a:t>
            </a:r>
            <a:r>
              <a:rPr lang="ko-KR" altLang="en-US" b="1" dirty="0" err="1" smtClean="0">
                <a:hlinkClick r:id="rId4"/>
              </a:rPr>
              <a:t>네이버</a:t>
            </a:r>
            <a:r>
              <a:rPr lang="ko-KR" altLang="en-US" b="1" dirty="0" smtClean="0">
                <a:hlinkClick r:id="rId4"/>
              </a:rPr>
              <a:t> 카페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en-US" altLang="ko-KR" b="1" dirty="0" smtClean="0">
                <a:hlinkClick r:id="rId5"/>
              </a:rPr>
              <a:t>STUDYCODE :: </a:t>
            </a:r>
            <a:r>
              <a:rPr lang="ko-KR" altLang="en-US" b="1" dirty="0" smtClean="0">
                <a:hlinkClick r:id="rId5"/>
              </a:rPr>
              <a:t>서울대 </a:t>
            </a:r>
            <a:r>
              <a:rPr lang="en-US" altLang="ko-KR" b="1" dirty="0" smtClean="0">
                <a:hlinkClick r:id="rId5"/>
              </a:rPr>
              <a:t>3121</a:t>
            </a:r>
            <a:r>
              <a:rPr lang="ko-KR" altLang="en-US" b="1" dirty="0" smtClean="0">
                <a:hlinkClick r:id="rId5"/>
              </a:rPr>
              <a:t>명의 진실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err="1" smtClean="0">
                <a:hlinkClick r:id="rId6"/>
              </a:rPr>
              <a:t>베타맘</a:t>
            </a:r>
            <a:r>
              <a:rPr lang="ko-KR" altLang="en-US" b="1" dirty="0" smtClean="0">
                <a:hlinkClick r:id="rId6"/>
              </a:rPr>
              <a:t> 자기주도학습법</a:t>
            </a:r>
            <a:r>
              <a:rPr lang="en-US" altLang="ko-KR" b="1" dirty="0" smtClean="0">
                <a:hlinkClick r:id="rId6"/>
              </a:rPr>
              <a:t>-</a:t>
            </a:r>
            <a:r>
              <a:rPr lang="ko-KR" altLang="en-US" b="1" dirty="0" smtClean="0">
                <a:hlinkClick r:id="rId6"/>
              </a:rPr>
              <a:t>우리아이 </a:t>
            </a:r>
            <a:r>
              <a:rPr lang="en-US" altLang="ko-KR" b="1" dirty="0" smtClean="0">
                <a:hlinkClick r:id="rId6"/>
              </a:rPr>
              <a:t>1</a:t>
            </a:r>
            <a:r>
              <a:rPr lang="ko-KR" altLang="en-US" b="1" dirty="0" err="1" smtClean="0">
                <a:hlinkClick r:id="rId6"/>
              </a:rPr>
              <a:t>등만들기</a:t>
            </a:r>
            <a:r>
              <a:rPr lang="ko-KR" altLang="en-US" b="1" dirty="0" smtClean="0">
                <a:hlinkClick r:id="rId6"/>
              </a:rPr>
              <a:t> 프로젝트 </a:t>
            </a:r>
            <a:r>
              <a:rPr lang="en-US" altLang="ko-KR" b="1" dirty="0" smtClean="0">
                <a:hlinkClick r:id="rId6"/>
              </a:rPr>
              <a:t>- AOL Video</a:t>
            </a:r>
            <a:endParaRPr lang="ko-KR" altLang="en-US" dirty="0" smtClean="0"/>
          </a:p>
          <a:p>
            <a:r>
              <a:rPr lang="en-US" altLang="ko-KR" b="1" dirty="0" smtClean="0">
                <a:hlinkClick r:id="rId7"/>
              </a:rPr>
              <a:t>http://tvpot.daum.net/my/ClipView.do?clipid=14172461</a:t>
            </a:r>
            <a:endParaRPr lang="ko-KR" altLang="en-US" dirty="0" smtClean="0"/>
          </a:p>
          <a:p>
            <a:r>
              <a:rPr lang="ko-KR" altLang="en-US" dirty="0" smtClean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3200" dirty="0" smtClean="0"/>
              <a:t>수학점수예정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豫定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 혹은 예지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豫知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ko-KR" altLang="en-US" b="1" dirty="0" smtClean="0"/>
              <a:t>아</a:t>
            </a:r>
            <a:r>
              <a:rPr lang="en-US" altLang="ko-KR" b="1" dirty="0" smtClean="0"/>
              <a:t>!(</a:t>
            </a:r>
            <a:r>
              <a:rPr lang="ko-KR" altLang="en-US" b="1" dirty="0" smtClean="0"/>
              <a:t>퍼뜩 직관적으로 떠올려서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b="1" dirty="0" smtClean="0"/>
              <a:t>     단계적으로 차분히 </a:t>
            </a:r>
            <a:endParaRPr lang="ko-KR" altLang="en-US" dirty="0" smtClean="0"/>
          </a:p>
          <a:p>
            <a:r>
              <a:rPr lang="ko-KR" altLang="en-US" b="1" dirty="0" smtClean="0"/>
              <a:t>     빠짐 없이 객관적으로 서술</a:t>
            </a:r>
            <a:r>
              <a:rPr lang="en-US" altLang="ko-KR" b="1" dirty="0" smtClean="0"/>
              <a:t>) </a:t>
            </a:r>
            <a:endParaRPr lang="ko-KR" altLang="en-US" dirty="0" smtClean="0"/>
          </a:p>
          <a:p>
            <a:r>
              <a:rPr lang="ko-KR" altLang="en-US" b="1" dirty="0" smtClean="0"/>
              <a:t>그렇게 </a:t>
            </a:r>
            <a:r>
              <a:rPr lang="ko-KR" altLang="en-US" b="1" dirty="0" err="1" smtClean="0"/>
              <a:t>푸는거구나하고</a:t>
            </a:r>
            <a:r>
              <a:rPr lang="ko-KR" altLang="en-US" b="1" dirty="0" smtClean="0"/>
              <a:t> </a:t>
            </a:r>
            <a:endParaRPr lang="ko-KR" altLang="en-US" dirty="0" smtClean="0"/>
          </a:p>
          <a:p>
            <a:r>
              <a:rPr lang="ko-KR" altLang="en-US" b="1" dirty="0" smtClean="0"/>
              <a:t>생각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다른 문제나 예상 외 </a:t>
            </a:r>
            <a:endParaRPr lang="ko-KR" altLang="en-US" dirty="0" smtClean="0"/>
          </a:p>
          <a:p>
            <a:r>
              <a:rPr lang="ko-KR" altLang="en-US" b="1" dirty="0" smtClean="0"/>
              <a:t>      문제에 대한 대응력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하면서</a:t>
            </a:r>
            <a:endParaRPr lang="ko-KR" altLang="en-US" dirty="0" smtClean="0"/>
          </a:p>
          <a:p>
            <a:r>
              <a:rPr lang="ko-KR" altLang="en-US" b="1" dirty="0" smtClean="0"/>
              <a:t>수학공부는 마친다고 합니다</a:t>
            </a:r>
            <a:r>
              <a:rPr lang="en-US" altLang="ko-KR" b="1" dirty="0" smtClean="0"/>
              <a:t>.</a:t>
            </a:r>
            <a:endParaRPr lang="ko-KR" altLang="en-US" dirty="0" smtClean="0"/>
          </a:p>
          <a:p>
            <a:r>
              <a:rPr lang="ko-KR" altLang="en-US" b="1" dirty="0" smtClean="0"/>
              <a:t>여기까지가 </a:t>
            </a:r>
            <a:endParaRPr lang="ko-KR" altLang="en-US" dirty="0" smtClean="0"/>
          </a:p>
          <a:p>
            <a:r>
              <a:rPr lang="ko-KR" altLang="en-US" b="1" dirty="0" smtClean="0"/>
              <a:t>수학점수 </a:t>
            </a:r>
            <a:r>
              <a:rPr lang="ko-KR" altLang="en-US" b="1" dirty="0" err="1" smtClean="0"/>
              <a:t>예정론</a:t>
            </a:r>
            <a:r>
              <a:rPr lang="ko-KR" altLang="en-US" b="1" dirty="0" smtClean="0"/>
              <a:t> 입니다</a:t>
            </a:r>
            <a:r>
              <a:rPr lang="en-US" altLang="ko-KR" b="1" dirty="0" smtClean="0"/>
              <a:t>! </a:t>
            </a:r>
            <a:endParaRPr lang="en-US" altLang="ko-KR" b="1" dirty="0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3200" dirty="0" smtClean="0"/>
              <a:t>수학점수예정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豫定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 혹은 예지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豫知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ko-KR" altLang="en-US" b="1" dirty="0" smtClean="0"/>
              <a:t>수학 점수를 예지하기 위해서 </a:t>
            </a:r>
            <a:endParaRPr lang="ko-KR" altLang="en-US" dirty="0" smtClean="0"/>
          </a:p>
          <a:p>
            <a:r>
              <a:rPr lang="ko-KR" altLang="en-US" b="1" dirty="0" smtClean="0"/>
              <a:t>시험 후 </a:t>
            </a:r>
            <a:r>
              <a:rPr lang="ko-KR" altLang="en-US" b="1" dirty="0" smtClean="0"/>
              <a:t>관리시간이 필요합니다</a:t>
            </a:r>
            <a:r>
              <a:rPr lang="en-US" altLang="ko-KR" b="1" dirty="0" smtClean="0"/>
              <a:t>!</a:t>
            </a:r>
            <a:endParaRPr lang="ko-KR" altLang="en-US" dirty="0" smtClean="0"/>
          </a:p>
          <a:p>
            <a:r>
              <a:rPr lang="en-US" altLang="ko-KR" b="1" dirty="0" smtClean="0"/>
              <a:t>80</a:t>
            </a:r>
            <a:r>
              <a:rPr lang="ko-KR" altLang="en-US" b="1" dirty="0" err="1" smtClean="0"/>
              <a:t>점대의</a:t>
            </a:r>
            <a:r>
              <a:rPr lang="ko-KR" altLang="en-US" b="1" dirty="0" smtClean="0"/>
              <a:t> 학생은 </a:t>
            </a:r>
            <a:r>
              <a:rPr lang="ko-KR" altLang="en-US" b="1" dirty="0" smtClean="0"/>
              <a:t>자신의 </a:t>
            </a:r>
            <a:r>
              <a:rPr lang="ko-KR" altLang="en-US" b="1" dirty="0" smtClean="0"/>
              <a:t>아킬레스건을 </a:t>
            </a:r>
            <a:endParaRPr lang="ko-KR" altLang="en-US" dirty="0" smtClean="0"/>
          </a:p>
          <a:p>
            <a:r>
              <a:rPr lang="ko-KR" altLang="en-US" b="1" dirty="0" smtClean="0"/>
              <a:t>꼼꼼히 이해하고 보강하는데 </a:t>
            </a:r>
            <a:endParaRPr lang="ko-KR" altLang="en-US" dirty="0" smtClean="0"/>
          </a:p>
          <a:p>
            <a:r>
              <a:rPr lang="ko-KR" altLang="en-US" b="1" dirty="0" smtClean="0"/>
              <a:t>몇 일이 </a:t>
            </a:r>
            <a:r>
              <a:rPr lang="ko-KR" altLang="en-US" b="1" dirty="0" smtClean="0"/>
              <a:t>걸립니다</a:t>
            </a:r>
            <a:r>
              <a:rPr lang="en-US" altLang="ko-KR" b="1" dirty="0" smtClean="0"/>
              <a:t>.</a:t>
            </a:r>
            <a:endParaRPr lang="ko-KR" altLang="en-US" dirty="0" smtClean="0"/>
          </a:p>
          <a:p>
            <a:r>
              <a:rPr lang="en-US" altLang="ko-KR" b="1" dirty="0" smtClean="0"/>
              <a:t>60 </a:t>
            </a:r>
            <a:r>
              <a:rPr lang="ko-KR" altLang="en-US" b="1" dirty="0" smtClean="0"/>
              <a:t>점 대의 </a:t>
            </a:r>
            <a:r>
              <a:rPr lang="ko-KR" altLang="en-US" b="1" dirty="0" smtClean="0"/>
              <a:t>학생은 오답문제라도</a:t>
            </a:r>
            <a:endParaRPr lang="ko-KR" altLang="en-US" dirty="0" smtClean="0"/>
          </a:p>
          <a:p>
            <a:r>
              <a:rPr lang="ko-KR" altLang="en-US" b="1" dirty="0" smtClean="0"/>
              <a:t>답지를 보고도 </a:t>
            </a:r>
            <a:r>
              <a:rPr lang="ko-KR" altLang="en-US" b="1" dirty="0" smtClean="0"/>
              <a:t>한참 </a:t>
            </a:r>
            <a:r>
              <a:rPr lang="ko-KR" altLang="en-US" b="1" dirty="0" smtClean="0"/>
              <a:t>이해해야 할 경우도 </a:t>
            </a:r>
            <a:endParaRPr lang="en-US" altLang="ko-KR" b="1" dirty="0" smtClean="0"/>
          </a:p>
          <a:p>
            <a:r>
              <a:rPr lang="ko-KR" altLang="en-US" b="1" dirty="0" smtClean="0"/>
              <a:t>있</a:t>
            </a:r>
            <a:r>
              <a:rPr lang="ko-KR" altLang="en-US" b="1" dirty="0" smtClean="0"/>
              <a:t>어서 </a:t>
            </a:r>
            <a:r>
              <a:rPr lang="ko-KR" altLang="en-US" b="1" dirty="0" smtClean="0"/>
              <a:t> </a:t>
            </a:r>
            <a:r>
              <a:rPr lang="en-US" altLang="ko-KR" b="1" dirty="0" smtClean="0"/>
              <a:t>15</a:t>
            </a:r>
            <a:r>
              <a:rPr lang="ko-KR" altLang="en-US" b="1" dirty="0" smtClean="0"/>
              <a:t>일은 다시 </a:t>
            </a:r>
            <a:endParaRPr lang="ko-KR" altLang="en-US" dirty="0" smtClean="0"/>
          </a:p>
          <a:p>
            <a:r>
              <a:rPr lang="ko-KR" altLang="en-US" b="1" dirty="0" smtClean="0"/>
              <a:t>공부해야 한다고 합니다</a:t>
            </a:r>
            <a:r>
              <a:rPr lang="en-US" altLang="ko-KR" b="1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3200" dirty="0" smtClean="0"/>
              <a:t>수학점수예정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豫定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 혹은 예지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豫知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r>
              <a:rPr lang="ko-KR" altLang="en-US" b="1" dirty="0" smtClean="0"/>
              <a:t>즉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시험 후 </a:t>
            </a:r>
            <a:r>
              <a:rPr lang="ko-KR" altLang="en-US" b="1" dirty="0" smtClean="0"/>
              <a:t>암기 및 </a:t>
            </a:r>
            <a:r>
              <a:rPr lang="ko-KR" altLang="en-US" b="1" dirty="0" smtClean="0"/>
              <a:t>이해해야 할</a:t>
            </a:r>
            <a:endParaRPr lang="ko-KR" altLang="en-US" dirty="0" smtClean="0"/>
          </a:p>
          <a:p>
            <a:r>
              <a:rPr lang="ko-KR" altLang="en-US" b="1" dirty="0" smtClean="0"/>
              <a:t>개념과 공식 보충과 </a:t>
            </a:r>
            <a:r>
              <a:rPr lang="ko-KR" altLang="en-US" b="1" dirty="0" smtClean="0"/>
              <a:t>재 오답 </a:t>
            </a:r>
            <a:r>
              <a:rPr lang="ko-KR" altLang="en-US" b="1" dirty="0" smtClean="0"/>
              <a:t>극복용 </a:t>
            </a:r>
            <a:endParaRPr lang="ko-KR" altLang="en-US" dirty="0" smtClean="0"/>
          </a:p>
          <a:p>
            <a:r>
              <a:rPr lang="ko-KR" altLang="en-US" b="1" dirty="0" smtClean="0"/>
              <a:t>최다 </a:t>
            </a:r>
            <a:r>
              <a:rPr lang="ko-KR" altLang="en-US" b="1" dirty="0" err="1" smtClean="0"/>
              <a:t>빈출</a:t>
            </a:r>
            <a:r>
              <a:rPr lang="ko-KR" altLang="en-US" b="1" dirty="0" smtClean="0"/>
              <a:t> </a:t>
            </a:r>
            <a:r>
              <a:rPr lang="ko-KR" altLang="en-US" b="1" dirty="0" smtClean="0"/>
              <a:t>문제에 대하여</a:t>
            </a:r>
            <a:endParaRPr lang="ko-KR" altLang="en-US" dirty="0" smtClean="0"/>
          </a:p>
          <a:p>
            <a:r>
              <a:rPr lang="ko-KR" altLang="en-US" b="1" dirty="0" smtClean="0"/>
              <a:t>틈새전략공략학습을 하는지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b="1" dirty="0" smtClean="0"/>
              <a:t>즉</a:t>
            </a:r>
            <a:r>
              <a:rPr lang="en-US" altLang="ko-KR" b="1" dirty="0" smtClean="0"/>
              <a:t>, 1</a:t>
            </a:r>
            <a:r>
              <a:rPr lang="ko-KR" altLang="en-US" b="1" dirty="0" smtClean="0"/>
              <a:t>단계로 주어진 문제를</a:t>
            </a:r>
            <a:endParaRPr lang="ko-KR" altLang="en-US" dirty="0" smtClean="0"/>
          </a:p>
          <a:p>
            <a:r>
              <a:rPr lang="ko-KR" altLang="en-US" b="1" dirty="0" smtClean="0"/>
              <a:t>식으로 바꾸는 번역 작업으로</a:t>
            </a:r>
            <a:endParaRPr lang="ko-KR" altLang="en-US" dirty="0" smtClean="0"/>
          </a:p>
          <a:p>
            <a:r>
              <a:rPr lang="ko-KR" altLang="en-US" b="1" dirty="0" smtClean="0"/>
              <a:t>숫자와 변수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주어진 것들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의 관계를</a:t>
            </a:r>
            <a:endParaRPr lang="ko-KR" altLang="en-US" dirty="0" smtClean="0"/>
          </a:p>
          <a:p>
            <a:r>
              <a:rPr lang="ko-KR" altLang="en-US" b="1" dirty="0" smtClean="0"/>
              <a:t>뻔히 파악하여 알고 </a:t>
            </a:r>
            <a:endParaRPr lang="ko-KR" altLang="en-US" dirty="0" smtClean="0"/>
          </a:p>
          <a:p>
            <a:r>
              <a:rPr lang="ko-KR" altLang="en-US" b="1" dirty="0" smtClean="0"/>
              <a:t>수식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구하는 것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을 세워서</a:t>
            </a:r>
            <a:endParaRPr lang="ko-KR" altLang="en-US" dirty="0" smtClean="0"/>
          </a:p>
          <a:p>
            <a:r>
              <a:rPr lang="ko-KR" altLang="en-US" b="1" dirty="0" smtClean="0"/>
              <a:t>등호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부등호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를 취한 후에</a:t>
            </a:r>
            <a:r>
              <a:rPr lang="en-US" altLang="ko-KR" b="1" dirty="0" smtClean="0"/>
              <a:t>,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3200" dirty="0" smtClean="0"/>
              <a:t>수학점수예정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豫定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 혹은 예지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豫知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ko-KR" b="1" dirty="0" smtClean="0"/>
              <a:t>2</a:t>
            </a:r>
            <a:r>
              <a:rPr lang="ko-KR" altLang="en-US" b="1" dirty="0" smtClean="0"/>
              <a:t>단계로 속산향상 위한</a:t>
            </a:r>
            <a:endParaRPr lang="ko-KR" altLang="en-US" dirty="0" smtClean="0"/>
          </a:p>
          <a:p>
            <a:r>
              <a:rPr lang="ko-KR" altLang="en-US" b="1" dirty="0" smtClean="0"/>
              <a:t>수학적 표현과 이해력을 </a:t>
            </a:r>
            <a:endParaRPr lang="ko-KR" altLang="en-US" dirty="0" smtClean="0"/>
          </a:p>
          <a:p>
            <a:r>
              <a:rPr lang="ko-KR" altLang="en-US" b="1" dirty="0" smtClean="0"/>
              <a:t>배운 바탕으로 하여</a:t>
            </a:r>
            <a:endParaRPr lang="ko-KR" altLang="en-US" dirty="0" smtClean="0"/>
          </a:p>
          <a:p>
            <a:r>
              <a:rPr lang="ko-KR" altLang="en-US" b="1" dirty="0" err="1" smtClean="0"/>
              <a:t>수리력을</a:t>
            </a:r>
            <a:r>
              <a:rPr lang="ko-KR" altLang="en-US" b="1" dirty="0" smtClean="0"/>
              <a:t> 향상시키는</a:t>
            </a:r>
            <a:endParaRPr lang="ko-KR" altLang="en-US" dirty="0" smtClean="0"/>
          </a:p>
          <a:p>
            <a:r>
              <a:rPr lang="ko-KR" altLang="en-US" b="1" dirty="0" smtClean="0"/>
              <a:t>단계가 있습니다</a:t>
            </a:r>
            <a:r>
              <a:rPr lang="en-US" altLang="ko-KR" b="1" dirty="0" smtClean="0"/>
              <a:t>!</a:t>
            </a:r>
            <a:endParaRPr lang="ko-KR" altLang="en-US" dirty="0" smtClean="0"/>
          </a:p>
          <a:p>
            <a:r>
              <a:rPr lang="en-US" altLang="ko-KR" b="1" dirty="0" smtClean="0"/>
              <a:t>1~2</a:t>
            </a:r>
            <a:r>
              <a:rPr lang="ko-KR" altLang="en-US" b="1" dirty="0" smtClean="0"/>
              <a:t>단계별 실력을 </a:t>
            </a:r>
            <a:r>
              <a:rPr lang="en-US" altLang="ko-KR" b="1" dirty="0" smtClean="0"/>
              <a:t>2</a:t>
            </a:r>
            <a:r>
              <a:rPr lang="ko-KR" altLang="en-US" b="1" dirty="0" smtClean="0"/>
              <a:t>배로 키워야</a:t>
            </a:r>
            <a:endParaRPr lang="ko-KR" altLang="en-US" dirty="0" smtClean="0"/>
          </a:p>
          <a:p>
            <a:r>
              <a:rPr lang="ko-KR" altLang="en-US" b="1" dirty="0" smtClean="0"/>
              <a:t>점수가 오르게 됩니다</a:t>
            </a:r>
            <a:r>
              <a:rPr lang="en-US" altLang="ko-KR" b="1" dirty="0" smtClean="0"/>
              <a:t>!</a:t>
            </a:r>
            <a:r>
              <a:rPr lang="ko-KR" altLang="en-US" dirty="0" smtClean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3200" dirty="0" smtClean="0"/>
              <a:t>수학점수예정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豫定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 혹은 예지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豫知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ko-KR" altLang="en-US" b="1" dirty="0" smtClean="0"/>
              <a:t>약점을 지고 가는 것이 아니라</a:t>
            </a:r>
            <a:endParaRPr lang="ko-KR" altLang="en-US" dirty="0" smtClean="0"/>
          </a:p>
          <a:p>
            <a:r>
              <a:rPr lang="ko-KR" altLang="en-US" b="1" dirty="0" smtClean="0"/>
              <a:t>해결하여 다음 단계를</a:t>
            </a:r>
            <a:endParaRPr lang="ko-KR" altLang="en-US" dirty="0" smtClean="0"/>
          </a:p>
          <a:p>
            <a:r>
              <a:rPr lang="ko-KR" altLang="en-US" b="1" dirty="0" smtClean="0"/>
              <a:t>준비하는 태도가 중요합니다</a:t>
            </a:r>
            <a:r>
              <a:rPr lang="en-US" altLang="ko-KR" b="1" dirty="0" smtClean="0"/>
              <a:t>!</a:t>
            </a:r>
            <a:endParaRPr lang="ko-KR" altLang="en-US" dirty="0" smtClean="0"/>
          </a:p>
          <a:p>
            <a:r>
              <a:rPr lang="ko-KR" altLang="en-US" b="1" dirty="0" smtClean="0"/>
              <a:t>즉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이것은 </a:t>
            </a:r>
            <a:r>
              <a:rPr lang="en-US" altLang="ko-KR" b="1" dirty="0" smtClean="0"/>
              <a:t>7</a:t>
            </a:r>
            <a:r>
              <a:rPr lang="ko-KR" altLang="en-US" b="1" dirty="0" err="1" smtClean="0"/>
              <a:t>차과정의</a:t>
            </a:r>
            <a:r>
              <a:rPr lang="ko-KR" altLang="en-US" b="1" dirty="0" smtClean="0"/>
              <a:t> 핵심인</a:t>
            </a:r>
            <a:endParaRPr lang="ko-KR" altLang="en-US" dirty="0" smtClean="0"/>
          </a:p>
          <a:p>
            <a:r>
              <a:rPr lang="ko-KR" altLang="en-US" b="1" dirty="0" smtClean="0"/>
              <a:t>자기주도적인 학습에 대한</a:t>
            </a:r>
            <a:endParaRPr lang="ko-KR" altLang="en-US" dirty="0" smtClean="0"/>
          </a:p>
          <a:p>
            <a:r>
              <a:rPr lang="ko-KR" altLang="en-US" b="1" dirty="0" smtClean="0"/>
              <a:t>관심과 열정으로</a:t>
            </a:r>
            <a:endParaRPr lang="ko-KR" altLang="en-US" dirty="0" smtClean="0"/>
          </a:p>
          <a:p>
            <a:r>
              <a:rPr lang="ko-KR" altLang="en-US" b="1" dirty="0" smtClean="0"/>
              <a:t>수학학습에 효과적으로 투자했는지</a:t>
            </a:r>
            <a:endParaRPr lang="ko-KR" altLang="en-US" dirty="0" smtClean="0"/>
          </a:p>
          <a:p>
            <a:r>
              <a:rPr lang="ko-KR" altLang="en-US" b="1" dirty="0" smtClean="0"/>
              <a:t>그 유효성을 반추하는 것입니다</a:t>
            </a:r>
            <a:r>
              <a:rPr lang="en-US" altLang="ko-KR" b="1" dirty="0" smtClean="0"/>
              <a:t>!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3200" dirty="0" smtClean="0"/>
              <a:t>수학점수예정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豫定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 혹은 예지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豫知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b="1" dirty="0" smtClean="0"/>
              <a:t>학교공부이든 </a:t>
            </a:r>
            <a:r>
              <a:rPr lang="ko-KR" altLang="en-US" b="1" dirty="0" err="1" smtClean="0"/>
              <a:t>대수능이든</a:t>
            </a:r>
            <a:endParaRPr lang="ko-KR" altLang="en-US" dirty="0" smtClean="0"/>
          </a:p>
          <a:p>
            <a:r>
              <a:rPr lang="ko-KR" altLang="en-US" b="1" dirty="0" smtClean="0"/>
              <a:t>시험에 단골로 나오는 </a:t>
            </a:r>
            <a:endParaRPr lang="ko-KR" altLang="en-US" dirty="0" smtClean="0"/>
          </a:p>
          <a:p>
            <a:r>
              <a:rPr lang="ko-KR" altLang="en-US" b="1" dirty="0" smtClean="0"/>
              <a:t>평민핵심개념들이 중요합니다</a:t>
            </a:r>
            <a:r>
              <a:rPr lang="en-US" altLang="ko-KR" b="1" dirty="0" smtClean="0"/>
              <a:t>!</a:t>
            </a:r>
            <a:endParaRPr lang="ko-KR" altLang="en-US" dirty="0" smtClean="0"/>
          </a:p>
          <a:p>
            <a:r>
              <a:rPr lang="ko-KR" altLang="en-US" b="1" dirty="0" smtClean="0"/>
              <a:t>경찰대나 사관학교의 경우</a:t>
            </a:r>
            <a:endParaRPr lang="ko-KR" altLang="en-US" dirty="0" smtClean="0"/>
          </a:p>
          <a:p>
            <a:r>
              <a:rPr lang="ko-KR" altLang="en-US" b="1" dirty="0" err="1" smtClean="0"/>
              <a:t>고난이도의</a:t>
            </a:r>
            <a:r>
              <a:rPr lang="ko-KR" altLang="en-US" b="1" dirty="0" smtClean="0"/>
              <a:t> 수능 </a:t>
            </a:r>
            <a:r>
              <a:rPr lang="en-US" altLang="ko-KR" b="1" dirty="0" smtClean="0"/>
              <a:t>4</a:t>
            </a:r>
            <a:r>
              <a:rPr lang="ko-KR" altLang="en-US" b="1" dirty="0" err="1" smtClean="0"/>
              <a:t>점대</a:t>
            </a:r>
            <a:r>
              <a:rPr lang="ko-KR" altLang="en-US" b="1" dirty="0" smtClean="0"/>
              <a:t> 문제를 </a:t>
            </a:r>
            <a:endParaRPr lang="ko-KR" altLang="en-US" dirty="0" smtClean="0"/>
          </a:p>
          <a:p>
            <a:r>
              <a:rPr lang="ko-KR" altLang="en-US" b="1" dirty="0" smtClean="0"/>
              <a:t>주로 </a:t>
            </a:r>
            <a:r>
              <a:rPr lang="ko-KR" altLang="en-US" b="1" dirty="0" err="1" smtClean="0"/>
              <a:t>공략공부하여</a:t>
            </a:r>
            <a:endParaRPr lang="ko-KR" altLang="en-US" dirty="0" smtClean="0"/>
          </a:p>
          <a:p>
            <a:r>
              <a:rPr lang="ko-KR" altLang="en-US" b="1" dirty="0" smtClean="0"/>
              <a:t>대비해야 한다고 하는군요</a:t>
            </a:r>
            <a:r>
              <a:rPr lang="en-US" altLang="ko-KR" b="1" dirty="0" smtClean="0"/>
              <a:t>!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3200" dirty="0" smtClean="0"/>
              <a:t>수학점수예정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豫定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 혹은 예지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豫知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ko-KR" altLang="en-US" b="1" dirty="0" smtClean="0"/>
              <a:t>단순한 공식의 암기를 넘어 서서</a:t>
            </a:r>
            <a:endParaRPr lang="ko-KR" altLang="en-US" dirty="0" smtClean="0"/>
          </a:p>
          <a:p>
            <a:r>
              <a:rPr lang="ko-KR" altLang="en-US" b="1" dirty="0" smtClean="0"/>
              <a:t>학년</a:t>
            </a:r>
            <a:r>
              <a:rPr lang="en-US" altLang="ko-KR" b="1" dirty="0" smtClean="0"/>
              <a:t>(3~12</a:t>
            </a:r>
            <a:r>
              <a:rPr lang="ko-KR" altLang="en-US" b="1" dirty="0" smtClean="0"/>
              <a:t>년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의 연계성에 </a:t>
            </a:r>
            <a:r>
              <a:rPr lang="ko-KR" altLang="en-US" b="1" dirty="0" smtClean="0"/>
              <a:t>입각하여</a:t>
            </a:r>
            <a:endParaRPr lang="ko-KR" altLang="en-US" dirty="0" smtClean="0"/>
          </a:p>
          <a:p>
            <a:r>
              <a:rPr lang="ko-KR" altLang="en-US" b="1" dirty="0" smtClean="0"/>
              <a:t>개념의 확장방향과 </a:t>
            </a:r>
            <a:endParaRPr lang="ko-KR" altLang="en-US" dirty="0" smtClean="0"/>
          </a:p>
          <a:p>
            <a:r>
              <a:rPr lang="ko-KR" altLang="en-US" b="1" dirty="0" smtClean="0"/>
              <a:t>강조 학습범위가 어디인지</a:t>
            </a:r>
            <a:endParaRPr lang="ko-KR" altLang="en-US" dirty="0" smtClean="0"/>
          </a:p>
          <a:p>
            <a:r>
              <a:rPr lang="ko-KR" altLang="en-US" b="1" dirty="0" smtClean="0"/>
              <a:t>이해가 완료된 상태에서</a:t>
            </a:r>
            <a:r>
              <a:rPr lang="en-US" altLang="ko-KR" b="1" dirty="0" smtClean="0"/>
              <a:t>,</a:t>
            </a:r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즉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예를 들어 중</a:t>
            </a:r>
            <a:r>
              <a:rPr lang="en-US" altLang="ko-KR" b="1" dirty="0" smtClean="0"/>
              <a:t>3</a:t>
            </a:r>
            <a:r>
              <a:rPr lang="ko-KR" altLang="en-US" b="1" dirty="0" smtClean="0"/>
              <a:t>에서 배운</a:t>
            </a:r>
            <a:endParaRPr lang="ko-KR" altLang="en-US" dirty="0" smtClean="0"/>
          </a:p>
          <a:p>
            <a:r>
              <a:rPr lang="ko-KR" altLang="en-US" b="1" dirty="0" smtClean="0"/>
              <a:t>인수분해 공식이</a:t>
            </a:r>
            <a:endParaRPr lang="ko-KR" altLang="en-US" dirty="0" smtClean="0"/>
          </a:p>
          <a:p>
            <a:r>
              <a:rPr lang="ko-KR" altLang="en-US" b="1" dirty="0" smtClean="0"/>
              <a:t>고</a:t>
            </a:r>
            <a:r>
              <a:rPr lang="en-US" altLang="ko-KR" b="1" dirty="0" smtClean="0"/>
              <a:t>1</a:t>
            </a:r>
            <a:r>
              <a:rPr lang="ko-KR" altLang="en-US" b="1" dirty="0" smtClean="0"/>
              <a:t>에서는 얼만큼 확장되는지</a:t>
            </a:r>
            <a:r>
              <a:rPr lang="en-US" altLang="ko-KR" b="1" dirty="0" smtClean="0"/>
              <a:t>,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3200" dirty="0" smtClean="0"/>
              <a:t>수학점수예정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豫定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 혹은 예지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豫知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r>
              <a:rPr lang="en-US" altLang="ko-KR" b="1" dirty="0" smtClean="0"/>
              <a:t>   (</a:t>
            </a:r>
            <a:r>
              <a:rPr lang="en-US" altLang="ko-KR" b="1" dirty="0" smtClean="0"/>
              <a:t>1</a:t>
            </a:r>
            <a:r>
              <a:rPr lang="ko-KR" altLang="en-US" b="1" dirty="0" smtClean="0"/>
              <a:t>시간 넘게 공부해서</a:t>
            </a:r>
            <a:endParaRPr lang="ko-KR" altLang="en-US" dirty="0" smtClean="0"/>
          </a:p>
          <a:p>
            <a:r>
              <a:rPr lang="ko-KR" altLang="en-US" b="1" dirty="0" smtClean="0"/>
              <a:t> </a:t>
            </a:r>
            <a:r>
              <a:rPr lang="ko-KR" altLang="en-US" b="1" dirty="0" smtClean="0"/>
              <a:t>   </a:t>
            </a:r>
            <a:r>
              <a:rPr lang="en-US" altLang="ko-KR" b="1" dirty="0" smtClean="0"/>
              <a:t>5~10</a:t>
            </a:r>
            <a:r>
              <a:rPr lang="ko-KR" altLang="en-US" b="1" dirty="0" smtClean="0"/>
              <a:t>초 내 </a:t>
            </a:r>
            <a:r>
              <a:rPr lang="ko-KR" altLang="en-US" b="1" dirty="0" smtClean="0"/>
              <a:t>해결하기 위함</a:t>
            </a:r>
            <a:r>
              <a:rPr lang="en-US" altLang="ko-KR" b="1" dirty="0" smtClean="0"/>
              <a:t>)</a:t>
            </a:r>
            <a:endParaRPr lang="ko-KR" altLang="en-US" dirty="0" smtClean="0"/>
          </a:p>
          <a:p>
            <a:r>
              <a:rPr lang="ko-KR" altLang="en-US" b="1" dirty="0" smtClean="0"/>
              <a:t>또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마치 계주하듯이 </a:t>
            </a:r>
            <a:endParaRPr lang="ko-KR" altLang="en-US" dirty="0" smtClean="0"/>
          </a:p>
          <a:p>
            <a:r>
              <a:rPr lang="ko-KR" altLang="en-US" b="1" dirty="0" smtClean="0"/>
              <a:t>고</a:t>
            </a:r>
            <a:r>
              <a:rPr lang="en-US" altLang="ko-KR" b="1" dirty="0" smtClean="0"/>
              <a:t>1&lt;</a:t>
            </a:r>
            <a:r>
              <a:rPr lang="ko-KR" altLang="en-US" b="1" dirty="0" smtClean="0"/>
              <a:t>수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도형</a:t>
            </a:r>
            <a:r>
              <a:rPr lang="en-US" altLang="ko-KR" b="1" dirty="0" smtClean="0"/>
              <a:t>(50%</a:t>
            </a:r>
            <a:r>
              <a:rPr lang="ko-KR" altLang="en-US" b="1" dirty="0" smtClean="0"/>
              <a:t>가 닮음</a:t>
            </a:r>
            <a:r>
              <a:rPr lang="en-US" altLang="ko-KR" b="1" dirty="0" smtClean="0"/>
              <a:t>),</a:t>
            </a:r>
            <a:r>
              <a:rPr lang="ko-KR" altLang="en-US" b="1" dirty="0" smtClean="0"/>
              <a:t>함수</a:t>
            </a:r>
            <a:r>
              <a:rPr lang="en-US" altLang="ko-KR" b="1" dirty="0" smtClean="0"/>
              <a:t>&gt; </a:t>
            </a:r>
            <a:r>
              <a:rPr lang="ko-KR" altLang="en-US" b="1" dirty="0" smtClean="0"/>
              <a:t>개념이 </a:t>
            </a:r>
            <a:endParaRPr lang="ko-KR" altLang="en-US" dirty="0" smtClean="0"/>
          </a:p>
          <a:p>
            <a:r>
              <a:rPr lang="ko-KR" altLang="en-US" b="1" dirty="0" smtClean="0"/>
              <a:t>수 </a:t>
            </a:r>
            <a:r>
              <a:rPr lang="en-US" altLang="ko-KR" b="1" dirty="0" smtClean="0"/>
              <a:t>Ι, </a:t>
            </a:r>
            <a:r>
              <a:rPr lang="ko-KR" altLang="en-US" b="1" dirty="0" smtClean="0"/>
              <a:t>수</a:t>
            </a:r>
            <a:r>
              <a:rPr lang="en-US" altLang="ko-KR" b="1" dirty="0" smtClean="0"/>
              <a:t>ΙΙ(</a:t>
            </a:r>
            <a:r>
              <a:rPr lang="ko-KR" altLang="en-US" b="1" dirty="0" smtClean="0"/>
              <a:t>관련 있는 학과는</a:t>
            </a:r>
            <a:endParaRPr lang="ko-KR" altLang="en-US" dirty="0" smtClean="0"/>
          </a:p>
          <a:p>
            <a:r>
              <a:rPr lang="ko-KR" altLang="en-US" b="1" dirty="0" smtClean="0"/>
              <a:t> </a:t>
            </a:r>
            <a:r>
              <a:rPr lang="ko-KR" altLang="en-US" b="1" dirty="0" smtClean="0"/>
              <a:t>          대학 </a:t>
            </a:r>
            <a:r>
              <a:rPr lang="ko-KR" altLang="en-US" b="1" dirty="0" smtClean="0"/>
              <a:t>가서도 또 배워요</a:t>
            </a:r>
            <a:r>
              <a:rPr lang="en-US" altLang="ko-KR" b="1" dirty="0" smtClean="0"/>
              <a:t>!)</a:t>
            </a:r>
            <a:r>
              <a:rPr lang="ko-KR" altLang="en-US" b="1" dirty="0" smtClean="0"/>
              <a:t>로는 </a:t>
            </a:r>
            <a:endParaRPr lang="ko-KR" altLang="en-US" dirty="0" smtClean="0"/>
          </a:p>
          <a:p>
            <a:r>
              <a:rPr lang="ko-KR" altLang="en-US" b="1" dirty="0" smtClean="0"/>
              <a:t>어떻게 </a:t>
            </a:r>
            <a:r>
              <a:rPr lang="ko-KR" altLang="en-US" b="1" dirty="0" smtClean="0"/>
              <a:t>연결 구축되어가는지를 </a:t>
            </a:r>
            <a:endParaRPr lang="ko-KR" altLang="en-US" dirty="0" smtClean="0"/>
          </a:p>
          <a:p>
            <a:r>
              <a:rPr lang="ko-KR" altLang="en-US" b="1" dirty="0" smtClean="0"/>
              <a:t>전후 좌우 </a:t>
            </a:r>
            <a:r>
              <a:rPr lang="ko-KR" altLang="en-US" b="1" dirty="0" smtClean="0"/>
              <a:t>및 </a:t>
            </a:r>
            <a:r>
              <a:rPr lang="ko-KR" altLang="en-US" b="1" dirty="0" smtClean="0"/>
              <a:t>그 </a:t>
            </a:r>
            <a:r>
              <a:rPr lang="ko-KR" altLang="en-US" b="1" dirty="0" smtClean="0"/>
              <a:t>각각의 변형을 알아야 하고</a:t>
            </a:r>
            <a:r>
              <a:rPr lang="en-US" altLang="ko-KR" b="1" dirty="0" smtClean="0"/>
              <a:t>,</a:t>
            </a:r>
            <a:r>
              <a:rPr lang="ko-KR" altLang="en-US" dirty="0" smtClean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3200" dirty="0" smtClean="0"/>
              <a:t>수학점수예정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豫定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 혹은 예지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豫知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ko-KR" altLang="en-US" b="1" dirty="0" smtClean="0"/>
              <a:t>중 </a:t>
            </a:r>
            <a:r>
              <a:rPr lang="en-US" altLang="ko-KR" b="1" dirty="0" smtClean="0"/>
              <a:t>1 </a:t>
            </a:r>
            <a:r>
              <a:rPr lang="ko-KR" altLang="en-US" b="1" dirty="0" smtClean="0"/>
              <a:t>때 배운 지수법칙이</a:t>
            </a:r>
            <a:endParaRPr lang="ko-KR" altLang="en-US" dirty="0" smtClean="0"/>
          </a:p>
          <a:p>
            <a:r>
              <a:rPr lang="ko-KR" altLang="en-US" b="1" dirty="0" smtClean="0"/>
              <a:t>고교 수 </a:t>
            </a:r>
            <a:r>
              <a:rPr lang="en-US" altLang="ko-KR" b="1" dirty="0" smtClean="0"/>
              <a:t>Ι </a:t>
            </a:r>
            <a:r>
              <a:rPr lang="ko-KR" altLang="en-US" b="1" dirty="0" smtClean="0"/>
              <a:t>때는 </a:t>
            </a:r>
            <a:r>
              <a:rPr lang="ko-KR" altLang="en-US" b="1" dirty="0" smtClean="0"/>
              <a:t>어떻게 </a:t>
            </a:r>
            <a:r>
              <a:rPr lang="ko-KR" altLang="en-US" b="1" dirty="0" smtClean="0"/>
              <a:t>지수로그 및 </a:t>
            </a:r>
            <a:endParaRPr lang="ko-KR" altLang="en-US" dirty="0" smtClean="0"/>
          </a:p>
          <a:p>
            <a:r>
              <a:rPr lang="ko-KR" altLang="en-US" b="1" dirty="0" smtClean="0"/>
              <a:t>상용로그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지진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전파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음파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와 </a:t>
            </a:r>
            <a:endParaRPr lang="ko-KR" altLang="en-US" dirty="0" smtClean="0"/>
          </a:p>
          <a:p>
            <a:r>
              <a:rPr lang="ko-KR" altLang="en-US" b="1" dirty="0" smtClean="0"/>
              <a:t>관련되어 확장변화 되는지를 </a:t>
            </a:r>
            <a:endParaRPr lang="ko-KR" altLang="en-US" dirty="0" smtClean="0"/>
          </a:p>
          <a:p>
            <a:r>
              <a:rPr lang="ko-KR" altLang="en-US" b="1" dirty="0" smtClean="0"/>
              <a:t>알고 있어야 합니다</a:t>
            </a:r>
            <a:r>
              <a:rPr lang="en-US" altLang="ko-KR" b="1" dirty="0" smtClean="0"/>
              <a:t>!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en-US" altLang="ko-KR" b="1" dirty="0" smtClean="0"/>
              <a:t>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또 하나의 예</a:t>
            </a:r>
            <a:r>
              <a:rPr lang="en-US" altLang="ko-KR" b="1" dirty="0" smtClean="0"/>
              <a:t>:</a:t>
            </a:r>
            <a:endParaRPr lang="ko-KR" altLang="en-US" dirty="0" smtClean="0"/>
          </a:p>
          <a:p>
            <a:r>
              <a:rPr lang="ko-KR" altLang="en-US" b="1" dirty="0" smtClean="0"/>
              <a:t> 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초중고</a:t>
            </a:r>
            <a:r>
              <a:rPr lang="ko-KR" altLang="en-US" b="1" dirty="0" smtClean="0"/>
              <a:t> </a:t>
            </a:r>
            <a:r>
              <a:rPr lang="ko-KR" altLang="en-US" b="1" dirty="0" smtClean="0"/>
              <a:t>통계의 계보를 그리고</a:t>
            </a:r>
            <a:endParaRPr lang="ko-KR" altLang="en-US" dirty="0" smtClean="0"/>
          </a:p>
          <a:p>
            <a:r>
              <a:rPr lang="ko-KR" altLang="en-US" b="1" dirty="0" smtClean="0"/>
              <a:t> </a:t>
            </a:r>
            <a:r>
              <a:rPr lang="ko-KR" altLang="en-US" b="1" dirty="0" smtClean="0"/>
              <a:t> 개념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공식을 暗記하고 </a:t>
            </a:r>
            <a:r>
              <a:rPr lang="en-US" altLang="ko-KR" b="1" dirty="0" smtClean="0"/>
              <a:t>10</a:t>
            </a:r>
            <a:r>
              <a:rPr lang="ko-KR" altLang="en-US" b="1" dirty="0" smtClean="0"/>
              <a:t>회 明記</a:t>
            </a:r>
            <a:r>
              <a:rPr lang="en-US" altLang="ko-KR" b="1" dirty="0" smtClean="0"/>
              <a:t>!)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3200" dirty="0" smtClean="0"/>
              <a:t>수학점수예정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豫定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 혹은 예지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豫知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론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ko-KR" altLang="en-US" b="1" dirty="0" smtClean="0"/>
              <a:t>경시대회나</a:t>
            </a:r>
            <a:r>
              <a:rPr lang="en-US" altLang="ko-KR" b="1" dirty="0" smtClean="0"/>
              <a:t>, </a:t>
            </a:r>
            <a:r>
              <a:rPr lang="ko-KR" altLang="en-US" b="1" dirty="0" err="1" smtClean="0"/>
              <a:t>특목고</a:t>
            </a:r>
            <a:r>
              <a:rPr lang="ko-KR" altLang="en-US" b="1" dirty="0" smtClean="0"/>
              <a:t> 문제는</a:t>
            </a:r>
            <a:endParaRPr lang="ko-KR" altLang="en-US" dirty="0" smtClean="0"/>
          </a:p>
          <a:p>
            <a:r>
              <a:rPr lang="ko-KR" altLang="en-US" b="1" dirty="0" smtClean="0"/>
              <a:t>경향보다 더 높게</a:t>
            </a:r>
            <a:endParaRPr lang="ko-KR" altLang="en-US" dirty="0" smtClean="0"/>
          </a:p>
          <a:p>
            <a:r>
              <a:rPr lang="ko-KR" altLang="en-US" b="1" dirty="0" smtClean="0"/>
              <a:t>국제 대회 수준으로 학습해야</a:t>
            </a:r>
            <a:endParaRPr lang="ko-KR" altLang="en-US" dirty="0" smtClean="0"/>
          </a:p>
          <a:p>
            <a:r>
              <a:rPr lang="ko-KR" altLang="en-US" b="1" dirty="0" smtClean="0"/>
              <a:t>국내 대회에서는</a:t>
            </a:r>
            <a:endParaRPr lang="ko-KR" altLang="en-US" dirty="0" smtClean="0"/>
          </a:p>
          <a:p>
            <a:r>
              <a:rPr lang="ko-KR" altLang="en-US" b="1" dirty="0" smtClean="0"/>
              <a:t>상대적으로 유리한 점수가 </a:t>
            </a:r>
            <a:endParaRPr lang="ko-KR" altLang="en-US" dirty="0" smtClean="0"/>
          </a:p>
          <a:p>
            <a:r>
              <a:rPr lang="ko-KR" altLang="en-US" b="1" dirty="0" smtClean="0"/>
              <a:t>단 하나의 상장처럼 나오게 됩니다</a:t>
            </a:r>
            <a:r>
              <a:rPr lang="en-US" altLang="ko-KR" b="1" dirty="0" smtClean="0"/>
              <a:t>!</a:t>
            </a:r>
            <a:endParaRPr lang="ko-KR" altLang="en-US" dirty="0" smtClean="0"/>
          </a:p>
          <a:p>
            <a:r>
              <a:rPr lang="ko-KR" altLang="en-US" b="1" dirty="0" smtClean="0"/>
              <a:t>굳은 땅을 파 본 사람만이</a:t>
            </a:r>
            <a:endParaRPr lang="ko-KR" altLang="en-US" dirty="0" smtClean="0"/>
          </a:p>
          <a:p>
            <a:r>
              <a:rPr lang="ko-KR" altLang="en-US" b="1" dirty="0" smtClean="0"/>
              <a:t>무른 땅을 파기가 쉬운 이치입니다</a:t>
            </a:r>
            <a:r>
              <a:rPr lang="en-US" altLang="ko-KR" b="1" dirty="0" smtClean="0"/>
              <a:t>!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5597</Words>
  <Application>Microsoft Office PowerPoint</Application>
  <PresentationFormat>화면 슬라이드 쇼(4:3)</PresentationFormat>
  <Paragraphs>2765</Paragraphs>
  <Slides>260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260</vt:i4>
      </vt:variant>
    </vt:vector>
  </HeadingPairs>
  <TitlesOfParts>
    <vt:vector size="261" baseType="lpstr">
      <vt:lpstr>Office 테마</vt:lpstr>
      <vt:lpstr>MY 自記主導愼獨學習資料</vt:lpstr>
      <vt:lpstr> 학습 압축 패러다임 </vt:lpstr>
      <vt:lpstr>1박 2일 시청률 40% 예능의 정석에 답이 있다! </vt:lpstr>
      <vt:lpstr>1박 2일 시청률 40% 예능의 정석에 답이 있다!</vt:lpstr>
      <vt:lpstr>1박 2일 시청률 40% 예능의 정석에 답이 있다!</vt:lpstr>
      <vt:lpstr>1박 2일 시청률 40% 예능의 정석에 답이 있다!</vt:lpstr>
      <vt:lpstr>1박 2일 시청률 40% 예능의 정석에 답이 있다!</vt:lpstr>
      <vt:lpstr>우리아이 1등 만들기</vt:lpstr>
      <vt:lpstr> 우리아이 1등 만들기  </vt:lpstr>
      <vt:lpstr> 소크라테스 산파술  </vt:lpstr>
      <vt:lpstr> 소크라테스 산파술  </vt:lpstr>
      <vt:lpstr> 소크라테스 산파술  </vt:lpstr>
      <vt:lpstr>위인,철학자(사상) 100</vt:lpstr>
      <vt:lpstr> 위인,철학자(사상) 100 </vt:lpstr>
      <vt:lpstr>위인,철학자(사상) 100</vt:lpstr>
      <vt:lpstr>위인,철학자(사상) 100</vt:lpstr>
      <vt:lpstr> 16년간공부달인~수학 자기주도학습조사양식 및 방법  </vt:lpstr>
      <vt:lpstr> 16년간공부달인~수학 자기주도학습조사양식 및 방법  </vt:lpstr>
      <vt:lpstr>16년간공부달인~수학 자기주도학습조사양식 및 방법</vt:lpstr>
      <vt:lpstr>16년간공부달인~수학 자기주도학습조사양식 및 방법</vt:lpstr>
      <vt:lpstr>16년간공부달인~수학 자기주도학습조사양식 및 방법</vt:lpstr>
      <vt:lpstr>16년간공부달인~수학 자기주도학습조사양식 및 방법</vt:lpstr>
      <vt:lpstr>16년간공부달인~수학 자기주도학습조사양식 및 방법</vt:lpstr>
      <vt:lpstr>16년간공부달인~수학 자기주도학습조사양식 및 방법</vt:lpstr>
      <vt:lpstr>16년간공부달인~수학 자기주도학습조사양식 및 방법</vt:lpstr>
      <vt:lpstr>&lt;&lt;&lt;학습동기 부여의 힘!&gt;&gt;&gt;</vt:lpstr>
      <vt:lpstr>&lt;&lt;&lt;학습동기 부여의 힘!&gt;&gt;&gt;</vt:lpstr>
      <vt:lpstr>&lt;&lt;&lt;학습동기 부여의 힘!&gt;&gt;&gt;</vt:lpstr>
      <vt:lpstr>&lt;&lt;&lt;학습동기 부여의 힘!&gt;&gt;&gt;</vt:lpstr>
      <vt:lpstr>&lt;&lt;&lt;학습동기 부여의 힘!&gt;&gt;&gt;</vt:lpstr>
      <vt:lpstr>&lt;&lt;&lt;학습동기 부여의 힘!&gt;&gt;&gt;</vt:lpstr>
      <vt:lpstr>&lt;&lt;&lt;학습동기 부여의 힘!&gt;&gt;&gt;</vt:lpstr>
      <vt:lpstr>&lt;&lt;&lt;학습동기 부여의 힘!&gt;&gt;&gt;</vt:lpstr>
      <vt:lpstr>&lt;&lt;&lt;학습동기 부여의 힘!&gt;&gt;&gt;</vt:lpstr>
      <vt:lpstr>&lt;&lt;&lt; 동기부여와 관련된 단어 &gt;&gt;&gt;</vt:lpstr>
      <vt:lpstr>&lt;&lt;&lt; 동기부여와 관련된 단어 &gt;&gt;&gt;</vt:lpstr>
      <vt:lpstr>&lt;&lt;&lt; 동기부여와 관련된 단어 &gt;&gt;&gt;</vt:lpstr>
      <vt:lpstr>&lt;&lt;&lt; 동기부여와 관련된 단어 &gt;&gt;&gt;</vt:lpstr>
      <vt:lpstr>&lt;&lt;&lt; 동기부여와 관련된 단어 &gt;&gt;&gt;</vt:lpstr>
      <vt:lpstr>&lt;&lt;&lt; 동기부여와 관련된 단어 &gt;&gt;&gt;</vt:lpstr>
      <vt:lpstr>&lt;&lt;&lt; 동기부여와 관련된 단어 &gt;&gt;&gt;</vt:lpstr>
      <vt:lpstr>&lt;&lt;&lt; 동기부여와 관련된 단어 &gt;&gt;&gt;</vt:lpstr>
      <vt:lpstr>&lt;&lt;&lt;학습 슬럼프 극복&gt;&gt;&gt;</vt:lpstr>
      <vt:lpstr>&lt;&lt;&lt;학습 슬럼프 극복&gt;&gt;&gt;</vt:lpstr>
      <vt:lpstr>&lt;&lt;&lt;학습 슬럼프 극복&gt;&gt;&gt;</vt:lpstr>
      <vt:lpstr>&lt;&lt;&lt;학습 슬럼프 극복&gt;&gt;&gt;</vt:lpstr>
      <vt:lpstr>&lt;&lt;&lt;학습 슬럼프 극복&gt;&gt;&gt;</vt:lpstr>
      <vt:lpstr>&lt;&lt;&lt;학습 슬럼프 극복&gt;&gt;&gt;</vt:lpstr>
      <vt:lpstr>&lt;&lt;&lt;학습 슬럼프 극복&gt;&gt;&gt;</vt:lpstr>
      <vt:lpstr>&lt;&lt;&lt;학습 슬럼프 극복&gt;&gt;&gt;</vt:lpstr>
      <vt:lpstr>&lt;&lt;&lt;학습 슬럼프 극복&gt;&gt;&gt;</vt:lpstr>
      <vt:lpstr>&lt;&lt;&lt;학습 슬럼프 극복&gt;&gt;&gt;</vt:lpstr>
      <vt:lpstr>&lt;&lt;&lt;학습 슬럼프 극복&gt;&gt;&gt;</vt:lpstr>
      <vt:lpstr>&lt;&lt;&lt;학습 슬럼프 극복&gt;&gt;&gt;</vt:lpstr>
      <vt:lpstr>&lt;&lt;&lt; 자기주도학습능력조사&gt;&gt;&gt;  </vt:lpstr>
      <vt:lpstr>&lt;&lt;&lt; 자기주도학습능력조사&gt;&gt;&gt;  </vt:lpstr>
      <vt:lpstr>&lt;&lt;&lt; 자기주도학습능력조사&gt;&gt;&gt;  </vt:lpstr>
      <vt:lpstr>&lt;&lt;&lt; 자기주도학습능력조사&gt;&gt;&gt;  </vt:lpstr>
      <vt:lpstr>&lt;&lt;&lt; 자기주도학습능력조사&gt;&gt;&gt;  </vt:lpstr>
      <vt:lpstr>&lt;&lt;&lt; 자기주도학습능력조사&gt;&gt;&gt;  </vt:lpstr>
      <vt:lpstr>&lt;&lt;&lt; 자기주도학습능력조사&gt;&gt;&gt;</vt:lpstr>
      <vt:lpstr>&lt;&lt;&lt; 자기주도학습능력조사&gt;&gt;&gt;</vt:lpstr>
      <vt:lpstr>&lt;&lt;&lt; 나의 수학 이력서 조사  &gt;&gt;&gt;  </vt:lpstr>
      <vt:lpstr>&lt;&lt;&lt; 나의 수학 이력서 조사  &gt;&gt;&gt;</vt:lpstr>
      <vt:lpstr>&lt;&lt;&lt; 나의 수학 이력서 조사  &gt;&gt;&gt;</vt:lpstr>
      <vt:lpstr>&lt;&lt;&lt; 나의 수학 이력서 조사  &gt;&gt;&gt;</vt:lpstr>
      <vt:lpstr>&lt;&lt;&lt; 나의 수학 이력서 조사  &gt;&gt;&gt;</vt:lpstr>
      <vt:lpstr>&lt;&lt;&lt; 나의 수학 이력서 조사  &gt;&gt;&gt;</vt:lpstr>
      <vt:lpstr> 아인쉬타인 - 콘도르 수학학습이론  </vt:lpstr>
      <vt:lpstr> 아인쉬타인 - 콘도르 수학학습이론  </vt:lpstr>
      <vt:lpstr> 아인쉬타인 - 콘도르 수학학습이론  </vt:lpstr>
      <vt:lpstr> 아인쉬타인 - 콘도르 수학학습이론  </vt:lpstr>
      <vt:lpstr> 아인쉬타인 - 콘도르 수학학습이론  </vt:lpstr>
      <vt:lpstr> 아인쉬타인 - 콘도르 수학학습이론  </vt:lpstr>
      <vt:lpstr> 아인쉬타인 - 콘도르 수학학습이론  </vt:lpstr>
      <vt:lpstr> 아인쉬타인 - 콘도르 수학학습이론  </vt:lpstr>
      <vt:lpstr> 아인쉬타인 - 콘도르 수학학습이론  </vt:lpstr>
      <vt:lpstr>아인쉬타인 - 콘도르 수학학습이론</vt:lpstr>
      <vt:lpstr>수학점수예정(豫定)론 혹은 예지(豫知)론</vt:lpstr>
      <vt:lpstr>수학점수예정(豫定)론 혹은 예지(豫知)론</vt:lpstr>
      <vt:lpstr>수학점수예정(豫定)론 혹은 예지(豫知)론</vt:lpstr>
      <vt:lpstr>수학점수예정(豫定)론 혹은 예지(豫知)론</vt:lpstr>
      <vt:lpstr>수학점수예정(豫定)론 혹은 예지(豫知)론</vt:lpstr>
      <vt:lpstr>수학점수예정(豫定)론 혹은 예지(豫知)론</vt:lpstr>
      <vt:lpstr>수학점수예정(豫定)론 혹은 예지(豫知)론</vt:lpstr>
      <vt:lpstr> 수학점수예정(豫定)론 혹은 예지(豫知)론  </vt:lpstr>
      <vt:lpstr>수학점수예정(豫定)론 혹은 예지(豫知)론</vt:lpstr>
      <vt:lpstr>수학점수예정(豫定)론 혹은 예지(豫知)론</vt:lpstr>
      <vt:lpstr>수학점수예정(豫定)론 혹은 예지(豫知)론</vt:lpstr>
      <vt:lpstr>수학점수예정(豫定)론 혹은 예지(豫知)론</vt:lpstr>
      <vt:lpstr>수학점수예정(豫定)론 혹은 예지(豫知)론</vt:lpstr>
      <vt:lpstr>수학점수예정(豫定)론 혹은 예지(豫知)론</vt:lpstr>
      <vt:lpstr>수학점수예정(豫定)론 혹은 예지(豫知)론</vt:lpstr>
      <vt:lpstr>수학점수예정(豫定)론 혹은 예지(豫知)론</vt:lpstr>
      <vt:lpstr>수학점수예정(豫定)론 혹은 예지(豫知)론</vt:lpstr>
      <vt:lpstr>수학점수예정(豫定)론 혹은 예지(豫知)론</vt:lpstr>
      <vt:lpstr>수학점수예정(豫定)론 혹은 예지(豫知)론</vt:lpstr>
      <vt:lpstr>수학점수예정(豫定)론 혹은 예지(豫知)론</vt:lpstr>
      <vt:lpstr>수학점수예정(豫定)론 혹은 예지(豫知)론</vt:lpstr>
      <vt:lpstr>수학점수예정(豫定)론 혹은 예지(豫知)론</vt:lpstr>
      <vt:lpstr>수학점수예정(豫定)론 혹은 예지(豫知)론</vt:lpstr>
      <vt:lpstr>수학점수예정(豫定)론 혹은 예지(豫知)론</vt:lpstr>
      <vt:lpstr>수학점수예정(豫定)론 혹은 예지(豫知)론</vt:lpstr>
      <vt:lpstr>수학점수예정(豫定)론 혹은 예지(豫知)론</vt:lpstr>
      <vt:lpstr>수학점수예정(豫定)론 혹은 예지(豫知)론</vt:lpstr>
      <vt:lpstr>수학점수예정(豫定)론 혹은 예지(豫知)론</vt:lpstr>
      <vt:lpstr>수학점수예정(豫定)론 혹은 예지(豫知)론</vt:lpstr>
      <vt:lpstr>수학점수예정(豫定)론 혹은 예지(豫知)론</vt:lpstr>
      <vt:lpstr>수학점수예정(豫定)론 혹은 예지(豫知)론</vt:lpstr>
      <vt:lpstr>수학점수예정(豫定)론 혹은 예지(豫知)론</vt:lpstr>
      <vt:lpstr>수학점수예정(豫定)론 혹은 예지(豫知)론</vt:lpstr>
      <vt:lpstr>수학점수예정(豫定)론 혹은 예지(豫知)론</vt:lpstr>
      <vt:lpstr>수학점수예정(豫定)론 혹은 예지(豫知)론</vt:lpstr>
      <vt:lpstr>수학점수예정(豫定)론 혹은 예지(豫知)론</vt:lpstr>
      <vt:lpstr>수학점수예정(豫定)론 혹은 예지(豫知)론</vt:lpstr>
      <vt:lpstr>수학점수예정(豫定)론 혹은 예지(豫知)론</vt:lpstr>
      <vt:lpstr>수학점수예정(豫定)론 혹은 예지(豫知)론</vt:lpstr>
      <vt:lpstr>수학점수예정(豫定)론 혹은 예지(豫知)론</vt:lpstr>
      <vt:lpstr>수학점수예정(豫定)론 혹은 예지(豫知)론</vt:lpstr>
      <vt:lpstr> &lt;&lt; 교육연산작동최고책임자 CEO &gt;&gt;  </vt:lpstr>
      <vt:lpstr>&lt;&lt; 교육연산작동최고책임자 CEO &gt;&gt;</vt:lpstr>
      <vt:lpstr>&lt;&lt; 교육연산작동최고책임자 CEO &gt;&gt;</vt:lpstr>
      <vt:lpstr>&lt;&lt; 교육연산작동최고책임자 CEO &gt;&gt;</vt:lpstr>
      <vt:lpstr>&lt;&lt; 교육연산작동최고책임자 CEO &gt;&gt;</vt:lpstr>
      <vt:lpstr> &lt;&lt; 교육연산작동최고책임자 CEO &gt;&gt; </vt:lpstr>
      <vt:lpstr>&lt;&lt; 교육연산작동최고책임자 CEO &gt;&gt;</vt:lpstr>
      <vt:lpstr>&lt;&lt; 교육연산작동최고책임자 CEO &gt;&gt;</vt:lpstr>
      <vt:lpstr>&lt;&lt; 교육연산작동최고책임자 CEO &gt;&gt;</vt:lpstr>
      <vt:lpstr>&lt;&lt;&lt; 스스로   공부하면   날 수 있다!  &gt;&gt;&gt;</vt:lpstr>
      <vt:lpstr>&lt;&lt;&lt; 스스로   공부하면   날 수 있다!  &gt;&gt;&gt;</vt:lpstr>
      <vt:lpstr>&lt;&lt;&lt; 스스로   공부하면   날 수 있다!  &gt;&gt;&gt;</vt:lpstr>
      <vt:lpstr>&lt;&lt;&lt; 스스로   공부하면   날 수 있다!  &gt;&gt;&gt;</vt:lpstr>
      <vt:lpstr>&lt;&lt;&lt; 스스로   공부하면   날 수 있다!  &gt;&gt;&gt;</vt:lpstr>
      <vt:lpstr>&lt;&lt;&lt; 스스로   공부하면   날 수 있다!  &gt;&gt;&gt;</vt:lpstr>
      <vt:lpstr>e러닝, U러닝</vt:lpstr>
      <vt:lpstr> &lt; ICT활용:그래픽,플래쉬(PPT)수학 &gt;  </vt:lpstr>
      <vt:lpstr> &lt; ICT활용:그래픽,플래쉬(PPT)수학 &gt;  </vt:lpstr>
      <vt:lpstr>음악사이트에서 정서도 키우세요! </vt:lpstr>
      <vt:lpstr> 독서 전,중,후 논구술</vt:lpstr>
      <vt:lpstr> OECD PISA   </vt:lpstr>
      <vt:lpstr>유익 사이트</vt:lpstr>
      <vt:lpstr>유익 사이트</vt:lpstr>
      <vt:lpstr> 수학 자기주도학습관련 링크사이트  </vt:lpstr>
      <vt:lpstr>﻿자기주도학습적 학생의 선언 </vt:lpstr>
      <vt:lpstr>자기주도학습적 학생의 선언</vt:lpstr>
      <vt:lpstr>자기주도학습적 학생의 선언</vt:lpstr>
      <vt:lpstr>자기주도학습을 이끌어내는   부모의 선언</vt:lpstr>
      <vt:lpstr> 자기주도학습을 이끌어내는   부모의 선언  </vt:lpstr>
      <vt:lpstr>자기주도학습을 이끌어내는   부모의 선언</vt:lpstr>
      <vt:lpstr> 자기주도학습의 종류와 방향  </vt:lpstr>
      <vt:lpstr> 자기주도학습전형 홍보자료  </vt:lpstr>
      <vt:lpstr> 초중고 자기주도학습코칭 도서 9권  </vt:lpstr>
      <vt:lpstr>자기주도 학습전형  </vt:lpstr>
      <vt:lpstr>자기주도 학습전형 </vt:lpstr>
      <vt:lpstr>조남호의 지능적인 스타디코드  5大 전과목 공부법</vt:lpstr>
      <vt:lpstr>조남호의 지능적인 스타디코드  5大 전과목 공부법</vt:lpstr>
      <vt:lpstr>조남호의 지능적인 스타디코드  5大 전과목 공부법</vt:lpstr>
      <vt:lpstr>조남호의 지능적인 스타디코드  5大 전과목 공부법</vt:lpstr>
      <vt:lpstr>조남호의 지능적인 스타디코드  5大 전과목 공부법</vt:lpstr>
      <vt:lpstr>조남호의 지능적인 스타디코드  5大 전과목 공부법</vt:lpstr>
      <vt:lpstr>조남호의 지능적인 스타디코드  5大 전과목 공부법</vt:lpstr>
      <vt:lpstr>조남호의 지능적인 스타디코드  5大 전과목 공부법</vt:lpstr>
      <vt:lpstr>조남호의 지능적인 스타디코드  5大 전과목 공부법</vt:lpstr>
      <vt:lpstr>조남호의 지능적인 스타디코드  5大 전과목 공부법</vt:lpstr>
      <vt:lpstr>조남호의 지능적인 스타디코드  5大 전과목 공부법</vt:lpstr>
      <vt:lpstr>조남호의 지능적인 스타디코드  5大 전과목 공부법</vt:lpstr>
      <vt:lpstr>조남호의 지능적인 스타디코드  5大 전과목 공부법</vt:lpstr>
      <vt:lpstr>조남호의 지능적인 스타디코드  5大 전과목 공부법</vt:lpstr>
      <vt:lpstr>조남호의 지능적인 스타디코드  5大 전과목 공부법</vt:lpstr>
      <vt:lpstr>조남호의 지능적인 스타디코드  5大 전과목 공부법</vt:lpstr>
      <vt:lpstr>조남호의 지능적인 스타디코드  5大 전과목 공부법</vt:lpstr>
      <vt:lpstr>조남호의 지능적인 스타디코드  5大 전과목 공부법</vt:lpstr>
      <vt:lpstr>조남호의 지능적인 스타디코드  5大 전과목 공부법</vt:lpstr>
      <vt:lpstr>조남호의 지능적인 스타디코드  5大 전과목 공부법</vt:lpstr>
      <vt:lpstr>조남호의 지능적인 스타디코드  5大 전과목 공부법</vt:lpstr>
      <vt:lpstr> 이병훈 자기주도학습법  </vt:lpstr>
      <vt:lpstr>이병훈 자기주도학습법</vt:lpstr>
      <vt:lpstr>이병훈 자기주도학습법</vt:lpstr>
      <vt:lpstr>이병훈 자기주도학습법</vt:lpstr>
      <vt:lpstr>이병훈 자기주도학습법</vt:lpstr>
      <vt:lpstr>이병훈 자기주도학습법</vt:lpstr>
      <vt:lpstr>이병훈 자기주도학습법</vt:lpstr>
      <vt:lpstr>이병훈 자기주도학습법</vt:lpstr>
      <vt:lpstr> 자기주도학습전문가 정철희교수님의 자기주도학습  21일 모드 만점공부법  </vt:lpstr>
      <vt:lpstr> 자기주도학습전문가 정철희교수님의 자기주도학습  21일 모드 만점공부법  </vt:lpstr>
      <vt:lpstr>자기주도학습전문가 정철희교수님의 자기주도학습  21일 모드 만점공부법</vt:lpstr>
      <vt:lpstr>자기주도학습전문가 정철희교수님의 자기주도학습  21일 모드 만점공부법</vt:lpstr>
      <vt:lpstr> 강남엄마 Edu 써포터  </vt:lpstr>
      <vt:lpstr>  교육방송 자기주도학습 플래너   </vt:lpstr>
      <vt:lpstr> 주제별 월간 수학 자기주도학습 &lt;&lt;&lt; 월간 수학동아  </vt:lpstr>
      <vt:lpstr> 자기주도학습배움이  self directed learner  </vt:lpstr>
      <vt:lpstr>자기주도학습이란 무엇인가?  what is self-directed learning? </vt:lpstr>
      <vt:lpstr>자기주도학습 계획  self-directed learning plan </vt:lpstr>
      <vt:lpstr>자기주도학습 기술  SKILLS for SELF-DIRECTED LEARNING</vt:lpstr>
      <vt:lpstr> 자기주도학습 주창자 Allen Tough 외,  self directed learning by Allen Tough&lt;1960s&gt;  </vt:lpstr>
      <vt:lpstr>교육방송 &amp; 방송 3사 보다 항상 앞서가는 재능TV  초중고 자기주도학습+진로지도  </vt:lpstr>
      <vt:lpstr>학교 알리미</vt:lpstr>
      <vt:lpstr>국제 자기주도학습모임  International Society for Self-Directed Learning </vt:lpstr>
      <vt:lpstr>자기주도 학습 관련 책</vt:lpstr>
      <vt:lpstr>공부습관 참조 사이트</vt:lpstr>
      <vt:lpstr>공부습관 참조 사이트</vt:lpstr>
      <vt:lpstr> 위인전CEO 융합 벤치마킹 학습법  </vt:lpstr>
      <vt:lpstr> 학습계획서 &amp; 추천서 교과부발표 내용  </vt:lpstr>
      <vt:lpstr>교육방송(2010.11.29.월. 밤 10시 55분 방영) 다큐프라임 TIE&lt;학교란 무엇인가? 0.1%의 비밀 키워드 12개  </vt:lpstr>
      <vt:lpstr>교육방송(2010.11.29.월. 밤 10시 55분 방영) 다큐프라임 TIE &lt;학교란 무엇인가? 0.1%의 비밀 키워드 12개  </vt:lpstr>
      <vt:lpstr> 한국집중력센터 이명경 박사  </vt:lpstr>
      <vt:lpstr>트렌드 전략 키워드</vt:lpstr>
      <vt:lpstr>트렌드 전략 키워드</vt:lpstr>
      <vt:lpstr>트렌드 전략 키워드</vt:lpstr>
      <vt:lpstr>트렌드 전략 키워드</vt:lpstr>
      <vt:lpstr>트렌드 전략 키워드</vt:lpstr>
      <vt:lpstr>트렌드 전략 키워드</vt:lpstr>
      <vt:lpstr>트렌드 전략 키워드</vt:lpstr>
      <vt:lpstr>트렌드 전략 키워드</vt:lpstr>
      <vt:lpstr>트렌드 전략 키워드</vt:lpstr>
      <vt:lpstr>트렌드 전략 키워드</vt:lpstr>
      <vt:lpstr>트렌드 전략 키워드</vt:lpstr>
      <vt:lpstr> 생각이 담긴(생각을 해내는) 자기주도학습적  초.중(고) 수학 시험, 평가 열공 방향  </vt:lpstr>
      <vt:lpstr>생각이 담긴(생각을 해내는) 자기주도학습적  초.중(고) 수학 시험, 평가 열공 방향</vt:lpstr>
      <vt:lpstr>생각이 담긴(생각을 해내는) 자기주도학습적  초.중(고) 수학 시험, 평가 열공 방향</vt:lpstr>
      <vt:lpstr>생각이 담긴(생각을 해내는) 자기주도학습적  초.중(고) 수학 시험, 평가 열공 방향</vt:lpstr>
      <vt:lpstr>생각이 담긴(생각을 해내는) 자기주도학습적  초.중(고) 수학 시험, 평가 열공 방향</vt:lpstr>
      <vt:lpstr>생각이 담긴(생각을 해내는) 자기주도학습적  초.중(고) 수학 시험, 평가 열공 방향</vt:lpstr>
      <vt:lpstr>생각이 담긴(생각을 해내는) 자기주도학습적  초.중(고) 수학 시험, 평가 열공 방향</vt:lpstr>
      <vt:lpstr>생각이 담긴(생각을 해내는) 자기주도학습적  초.중(고) 수학 시험, 평가 열공 방향</vt:lpstr>
      <vt:lpstr>생각이 담긴(생각을 해내는) 자기주도학습적  초.중(고) 수학 시험, 평가 열공 방향</vt:lpstr>
      <vt:lpstr> 생각이 담긴(생각을 해내는) 자기주도학습적  초.중(고) 수학 시험, 평가 열공 방향 </vt:lpstr>
      <vt:lpstr>생각이 담긴(생각을 해내는) 자기주도학습적  초.중(고) 수학 시험, 평가 열공 방향</vt:lpstr>
      <vt:lpstr>생각이 담긴(생각을 해내는) 자기주도학습적  초.중(고) 수학 시험, 평가 열공 방향</vt:lpstr>
      <vt:lpstr>생각이 담긴(생각을 해내는) 자기주도학습적  초.중(고) 수학 시험, 평가 열공 방향</vt:lpstr>
      <vt:lpstr>생각이 담긴(생각을 해내는) 자기주도학습적  초.중(고) 수학 시험, 평가 열공 방향</vt:lpstr>
      <vt:lpstr>생각이 담긴(생각을 해내는) 자기주도학습적  초.중(고) 수학 시험, 평가 열공 방향</vt:lpstr>
      <vt:lpstr>생각이 담긴(생각을 해내는) 자기주도학습적  초.중(고) 수학 시험, 평가 열공 방향</vt:lpstr>
      <vt:lpstr>생각이 담긴(생각을 해내는) 자기주도학습적  초.중(고) 수학 시험, 평가 열공 방향</vt:lpstr>
      <vt:lpstr>생각이 담긴(생각을 해내는) 자기주도학습적  초.중(고) 수학 시험, 평가 열공 방향</vt:lpstr>
      <vt:lpstr>생각이 담긴(생각을 해내는) 자기주도학습적  초.중(고) 수학 시험, 평가 열공 방향</vt:lpstr>
      <vt:lpstr>생각이 담긴(생각을 해내는) 자기주도학습적  초.중(고) 수학 시험, 평가 열공 방향</vt:lpstr>
      <vt:lpstr>자기주도학습법관련 책 및 수학(과학)책 활용</vt:lpstr>
      <vt:lpstr>자기주도학습법관련 책 및 수학(과학)책 활용</vt:lpstr>
      <vt:lpstr>자기주도학습법관련 책 및 수학(과학)책 활용</vt:lpstr>
      <vt:lpstr>자기주도학습법관련 책 및 수학(과학)책 활용</vt:lpstr>
      <vt:lpstr>자기주도학습법관련 책 및 수학(과학)책 활용</vt:lpstr>
      <vt:lpstr>자기주도학습법관련 책 및 수학(과학)책 활용</vt:lpstr>
      <vt:lpstr>자기주도학습법관련 책 및 수학(과학)책 활용</vt:lpstr>
      <vt:lpstr>자기주도학습법관련 책 및 수학(과학)책 활용</vt:lpstr>
      <vt:lpstr>자기주도학습법관련 책 및 수학(과학)책 활용</vt:lpstr>
      <vt:lpstr>자기주도학습법관련 책 및 수학(과학)책 활용</vt:lpstr>
      <vt:lpstr>자기주도학습법관련 책 및 수학(과학)책 활용</vt:lpstr>
      <vt:lpstr>자기주도학습법관련 책 및 수학(과학)책 활용</vt:lpstr>
      <vt:lpstr>자기주도학습법관련 책 및 수학(과학)책 활용</vt:lpstr>
      <vt:lpstr>자기주도학습법관련 책 및 수학(과학)책 활용</vt:lpstr>
      <vt:lpstr>자기주도학습법관련 책 및 수학(과학)책 활용</vt:lpstr>
      <vt:lpstr>자기주도학습법관련 책 및 수학(과학)책 활용</vt:lpstr>
      <vt:lpstr>자기주도학습법관련 책 및 수학(과학)책 활용</vt:lpstr>
      <vt:lpstr>자기주도학습법관련 책 및 수학(과학)책 활용</vt:lpstr>
      <vt:lpstr>자기주도학습법관련 책 및 수학(과학)책 활용</vt:lpstr>
      <vt:lpstr>자기주도학습법관련 책 및 수학(과학)책 활용</vt:lpstr>
      <vt:lpstr>자기주도학습법관련 책 및 수학(과학)책 활용</vt:lpstr>
      <vt:lpstr>자기주도학습법관련 책 및 수학(과학)책 활용</vt:lpstr>
      <vt:lpstr>슬라이드 260</vt:lpstr>
    </vt:vector>
  </TitlesOfParts>
  <Company>Samsung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자기주도학습자료</dc:title>
  <dc:creator>SEC</dc:creator>
  <cp:lastModifiedBy>SEC</cp:lastModifiedBy>
  <cp:revision>138</cp:revision>
  <dcterms:created xsi:type="dcterms:W3CDTF">2010-09-04T06:00:16Z</dcterms:created>
  <dcterms:modified xsi:type="dcterms:W3CDTF">2010-09-05T07:32:55Z</dcterms:modified>
</cp:coreProperties>
</file>