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7"/>
  </p:notesMasterIdLst>
  <p:sldIdLst>
    <p:sldId id="256" r:id="rId2"/>
    <p:sldId id="257" r:id="rId3"/>
    <p:sldId id="261" r:id="rId4"/>
    <p:sldId id="258" r:id="rId5"/>
    <p:sldId id="262" r:id="rId6"/>
    <p:sldId id="264" r:id="rId7"/>
    <p:sldId id="266" r:id="rId8"/>
    <p:sldId id="267" r:id="rId9"/>
    <p:sldId id="265" r:id="rId10"/>
    <p:sldId id="268" r:id="rId11"/>
    <p:sldId id="269" r:id="rId12"/>
    <p:sldId id="270" r:id="rId13"/>
    <p:sldId id="271" r:id="rId14"/>
    <p:sldId id="272" r:id="rId15"/>
    <p:sldId id="273" r:id="rId16"/>
    <p:sldId id="282" r:id="rId17"/>
    <p:sldId id="28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8" autoAdjust="0"/>
    <p:restoredTop sz="94585" autoAdjust="0"/>
  </p:normalViewPr>
  <p:slideViewPr>
    <p:cSldViewPr>
      <p:cViewPr varScale="1">
        <p:scale>
          <a:sx n="59" d="100"/>
          <a:sy n="59" d="100"/>
        </p:scale>
        <p:origin x="-78" y="-3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4" Type="http://schemas.openxmlformats.org/officeDocument/2006/relationships/image" Target="../media/image49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image" Target="../media/image52.wmf"/><Relationship Id="rId7" Type="http://schemas.openxmlformats.org/officeDocument/2006/relationships/image" Target="../media/image56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6" Type="http://schemas.openxmlformats.org/officeDocument/2006/relationships/image" Target="../media/image55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Relationship Id="rId9" Type="http://schemas.openxmlformats.org/officeDocument/2006/relationships/image" Target="../media/image58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3" Type="http://schemas.openxmlformats.org/officeDocument/2006/relationships/image" Target="../media/image60.wmf"/><Relationship Id="rId7" Type="http://schemas.openxmlformats.org/officeDocument/2006/relationships/image" Target="../media/image64.wmf"/><Relationship Id="rId2" Type="http://schemas.openxmlformats.org/officeDocument/2006/relationships/image" Target="../media/image59.wmf"/><Relationship Id="rId1" Type="http://schemas.openxmlformats.org/officeDocument/2006/relationships/image" Target="../media/image57.wmf"/><Relationship Id="rId6" Type="http://schemas.openxmlformats.org/officeDocument/2006/relationships/image" Target="../media/image63.wmf"/><Relationship Id="rId5" Type="http://schemas.openxmlformats.org/officeDocument/2006/relationships/image" Target="../media/image62.wmf"/><Relationship Id="rId4" Type="http://schemas.openxmlformats.org/officeDocument/2006/relationships/image" Target="../media/image61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3" Type="http://schemas.openxmlformats.org/officeDocument/2006/relationships/image" Target="../media/image68.wmf"/><Relationship Id="rId7" Type="http://schemas.openxmlformats.org/officeDocument/2006/relationships/image" Target="../media/image72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Relationship Id="rId6" Type="http://schemas.openxmlformats.org/officeDocument/2006/relationships/image" Target="../media/image71.wmf"/><Relationship Id="rId5" Type="http://schemas.openxmlformats.org/officeDocument/2006/relationships/image" Target="../media/image70.wmf"/><Relationship Id="rId4" Type="http://schemas.openxmlformats.org/officeDocument/2006/relationships/image" Target="../media/image69.wmf"/><Relationship Id="rId9" Type="http://schemas.openxmlformats.org/officeDocument/2006/relationships/image" Target="../media/image74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82.wmf"/><Relationship Id="rId3" Type="http://schemas.openxmlformats.org/officeDocument/2006/relationships/image" Target="../media/image77.wmf"/><Relationship Id="rId7" Type="http://schemas.openxmlformats.org/officeDocument/2006/relationships/image" Target="../media/image81.wmf"/><Relationship Id="rId2" Type="http://schemas.openxmlformats.org/officeDocument/2006/relationships/image" Target="../media/image76.wmf"/><Relationship Id="rId1" Type="http://schemas.openxmlformats.org/officeDocument/2006/relationships/image" Target="../media/image75.wmf"/><Relationship Id="rId6" Type="http://schemas.openxmlformats.org/officeDocument/2006/relationships/image" Target="../media/image80.wmf"/><Relationship Id="rId5" Type="http://schemas.openxmlformats.org/officeDocument/2006/relationships/image" Target="../media/image79.wmf"/><Relationship Id="rId4" Type="http://schemas.openxmlformats.org/officeDocument/2006/relationships/image" Target="../media/image78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5.wmf"/><Relationship Id="rId7" Type="http://schemas.openxmlformats.org/officeDocument/2006/relationships/image" Target="../media/image89.wmf"/><Relationship Id="rId2" Type="http://schemas.openxmlformats.org/officeDocument/2006/relationships/image" Target="../media/image84.wmf"/><Relationship Id="rId1" Type="http://schemas.openxmlformats.org/officeDocument/2006/relationships/image" Target="../media/image83.wmf"/><Relationship Id="rId6" Type="http://schemas.openxmlformats.org/officeDocument/2006/relationships/image" Target="../media/image88.wmf"/><Relationship Id="rId5" Type="http://schemas.openxmlformats.org/officeDocument/2006/relationships/image" Target="../media/image87.wmf"/><Relationship Id="rId4" Type="http://schemas.openxmlformats.org/officeDocument/2006/relationships/image" Target="../media/image86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2.wmf"/><Relationship Id="rId2" Type="http://schemas.openxmlformats.org/officeDocument/2006/relationships/image" Target="../media/image91.wmf"/><Relationship Id="rId1" Type="http://schemas.openxmlformats.org/officeDocument/2006/relationships/image" Target="../media/image90.wmf"/><Relationship Id="rId4" Type="http://schemas.openxmlformats.org/officeDocument/2006/relationships/image" Target="../media/image93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96.wmf"/><Relationship Id="rId2" Type="http://schemas.openxmlformats.org/officeDocument/2006/relationships/image" Target="../media/image95.wmf"/><Relationship Id="rId1" Type="http://schemas.openxmlformats.org/officeDocument/2006/relationships/image" Target="../media/image94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wmf"/><Relationship Id="rId3" Type="http://schemas.openxmlformats.org/officeDocument/2006/relationships/image" Target="../media/image101.wmf"/><Relationship Id="rId7" Type="http://schemas.openxmlformats.org/officeDocument/2006/relationships/image" Target="../media/image105.wmf"/><Relationship Id="rId2" Type="http://schemas.openxmlformats.org/officeDocument/2006/relationships/image" Target="../media/image100.wmf"/><Relationship Id="rId1" Type="http://schemas.openxmlformats.org/officeDocument/2006/relationships/image" Target="../media/image99.wmf"/><Relationship Id="rId6" Type="http://schemas.openxmlformats.org/officeDocument/2006/relationships/image" Target="../media/image104.wmf"/><Relationship Id="rId5" Type="http://schemas.openxmlformats.org/officeDocument/2006/relationships/image" Target="../media/image103.wmf"/><Relationship Id="rId4" Type="http://schemas.openxmlformats.org/officeDocument/2006/relationships/image" Target="../media/image102.wmf"/><Relationship Id="rId9" Type="http://schemas.openxmlformats.org/officeDocument/2006/relationships/image" Target="../media/image10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2CC4A4-FC5D-4665-9315-B0F68BE55037}" type="datetimeFigureOut">
              <a:rPr lang="ko-KR" altLang="en-US" smtClean="0"/>
              <a:pPr/>
              <a:t>2011-04-28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417544-F808-4F6E-AEF8-51ACA523B5D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17544-F808-4F6E-AEF8-51ACA523B5D2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17544-F808-4F6E-AEF8-51ACA523B5D2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17544-F808-4F6E-AEF8-51ACA523B5D2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17544-F808-4F6E-AEF8-51ACA523B5D2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17544-F808-4F6E-AEF8-51ACA523B5D2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17544-F808-4F6E-AEF8-51ACA523B5D2}" type="slidenum">
              <a:rPr lang="ko-KR" altLang="en-US" smtClean="0"/>
              <a:pPr/>
              <a:t>17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17544-F808-4F6E-AEF8-51ACA523B5D2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17544-F808-4F6E-AEF8-51ACA523B5D2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17544-F808-4F6E-AEF8-51ACA523B5D2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17544-F808-4F6E-AEF8-51ACA523B5D2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17544-F808-4F6E-AEF8-51ACA523B5D2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17544-F808-4F6E-AEF8-51ACA523B5D2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17544-F808-4F6E-AEF8-51ACA523B5D2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17544-F808-4F6E-AEF8-51ACA523B5D2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17544-F808-4F6E-AEF8-51ACA523B5D2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487B487-C32E-4CCB-AAFA-07ABCA64A8F6}" type="datetimeFigureOut">
              <a:rPr lang="ko-KR" altLang="en-US" smtClean="0"/>
              <a:pPr/>
              <a:t>2011-04-28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554B027-521A-4022-B9C3-FDF6312F5AE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7B487-C32E-4CCB-AAFA-07ABCA64A8F6}" type="datetimeFigureOut">
              <a:rPr lang="ko-KR" altLang="en-US" smtClean="0"/>
              <a:pPr/>
              <a:t>2011-04-28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4B027-521A-4022-B9C3-FDF6312F5AE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487B487-C32E-4CCB-AAFA-07ABCA64A8F6}" type="datetimeFigureOut">
              <a:rPr lang="ko-KR" altLang="en-US" smtClean="0"/>
              <a:pPr/>
              <a:t>2011-04-28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554B027-521A-4022-B9C3-FDF6312F5AE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7B487-C32E-4CCB-AAFA-07ABCA64A8F6}" type="datetimeFigureOut">
              <a:rPr lang="ko-KR" altLang="en-US" smtClean="0"/>
              <a:pPr/>
              <a:t>2011-04-28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554B027-521A-4022-B9C3-FDF6312F5AE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직사각형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7B487-C32E-4CCB-AAFA-07ABCA64A8F6}" type="datetimeFigureOut">
              <a:rPr lang="ko-KR" altLang="en-US" smtClean="0"/>
              <a:pPr/>
              <a:t>2011-04-28</a:t>
            </a:fld>
            <a:endParaRPr lang="ko-KR" alt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554B027-521A-4022-B9C3-FDF6312F5AE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487B487-C32E-4CCB-AAFA-07ABCA64A8F6}" type="datetimeFigureOut">
              <a:rPr lang="ko-KR" altLang="en-US" smtClean="0"/>
              <a:pPr/>
              <a:t>2011-04-28</a:t>
            </a:fld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554B027-521A-4022-B9C3-FDF6312F5AE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2" name="바닥글 개체 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487B487-C32E-4CCB-AAFA-07ABCA64A8F6}" type="datetimeFigureOut">
              <a:rPr lang="ko-KR" altLang="en-US" smtClean="0"/>
              <a:pPr/>
              <a:t>2011-04-28</a:t>
            </a:fld>
            <a:endParaRPr lang="ko-KR" altLang="en-US"/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554B027-521A-4022-B9C3-FDF6312F5AE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ko-KR" altLang="en-US"/>
          </a:p>
        </p:txBody>
      </p:sp>
      <p:sp>
        <p:nvSpPr>
          <p:cNvPr id="16" name="텍스트 개체 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5" name="텍스트 개체 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7B487-C32E-4CCB-AAFA-07ABCA64A8F6}" type="datetimeFigureOut">
              <a:rPr lang="ko-KR" altLang="en-US" smtClean="0"/>
              <a:pPr/>
              <a:t>2011-04-28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554B027-521A-4022-B9C3-FDF6312F5AE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7B487-C32E-4CCB-AAFA-07ABCA64A8F6}" type="datetimeFigureOut">
              <a:rPr lang="ko-KR" altLang="en-US" smtClean="0"/>
              <a:pPr/>
              <a:t>2011-04-28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554B027-521A-4022-B9C3-FDF6312F5AE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7B487-C32E-4CCB-AAFA-07ABCA64A8F6}" type="datetimeFigureOut">
              <a:rPr lang="ko-KR" altLang="en-US" smtClean="0"/>
              <a:pPr/>
              <a:t>2011-04-28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554B027-521A-4022-B9C3-FDF6312F5AE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사각형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직사각형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487B487-C32E-4CCB-AAFA-07ABCA64A8F6}" type="datetimeFigureOut">
              <a:rPr lang="ko-KR" altLang="en-US" smtClean="0"/>
              <a:pPr/>
              <a:t>2011-04-28</a:t>
            </a:fld>
            <a:endParaRPr lang="ko-KR" alt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554B027-521A-4022-B9C3-FDF6312F5AE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487B487-C32E-4CCB-AAFA-07ABCA64A8F6}" type="datetimeFigureOut">
              <a:rPr lang="ko-KR" altLang="en-US" smtClean="0"/>
              <a:pPr/>
              <a:t>2011-04-28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554B027-521A-4022-B9C3-FDF6312F5AE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1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1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1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1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1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1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1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1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1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Relationship Id="rId9" Type="http://schemas.openxmlformats.org/officeDocument/2006/relationships/oleObject" Target="../embeddings/oleObject2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5.bin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Relationship Id="rId9" Type="http://schemas.openxmlformats.org/officeDocument/2006/relationships/oleObject" Target="../embeddings/oleObject3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1.bin"/><Relationship Id="rId5" Type="http://schemas.openxmlformats.org/officeDocument/2006/relationships/oleObject" Target="../embeddings/oleObject40.bin"/><Relationship Id="rId4" Type="http://schemas.openxmlformats.org/officeDocument/2006/relationships/oleObject" Target="../embeddings/oleObject39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46.bin"/><Relationship Id="rId12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5.bin"/><Relationship Id="rId11" Type="http://schemas.openxmlformats.org/officeDocument/2006/relationships/oleObject" Target="../embeddings/oleObject50.bin"/><Relationship Id="rId5" Type="http://schemas.openxmlformats.org/officeDocument/2006/relationships/oleObject" Target="../embeddings/oleObject44.bin"/><Relationship Id="rId10" Type="http://schemas.openxmlformats.org/officeDocument/2006/relationships/oleObject" Target="../embeddings/oleObject49.bin"/><Relationship Id="rId4" Type="http://schemas.openxmlformats.org/officeDocument/2006/relationships/oleObject" Target="../embeddings/oleObject43.bin"/><Relationship Id="rId9" Type="http://schemas.openxmlformats.org/officeDocument/2006/relationships/oleObject" Target="../embeddings/oleObject48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6.bin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54.bin"/><Relationship Id="rId11" Type="http://schemas.openxmlformats.org/officeDocument/2006/relationships/oleObject" Target="../embeddings/oleObject59.bin"/><Relationship Id="rId5" Type="http://schemas.openxmlformats.org/officeDocument/2006/relationships/oleObject" Target="../embeddings/oleObject53.bin"/><Relationship Id="rId10" Type="http://schemas.openxmlformats.org/officeDocument/2006/relationships/oleObject" Target="../embeddings/oleObject58.bin"/><Relationship Id="rId4" Type="http://schemas.openxmlformats.org/officeDocument/2006/relationships/oleObject" Target="../embeddings/oleObject52.bin"/><Relationship Id="rId9" Type="http://schemas.openxmlformats.org/officeDocument/2006/relationships/oleObject" Target="../embeddings/oleObject57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3" Type="http://schemas.openxmlformats.org/officeDocument/2006/relationships/notesSlide" Target="../notesSlides/notesSlide14.xml"/><Relationship Id="rId7" Type="http://schemas.openxmlformats.org/officeDocument/2006/relationships/oleObject" Target="../embeddings/oleObject63.bin"/><Relationship Id="rId12" Type="http://schemas.openxmlformats.org/officeDocument/2006/relationships/oleObject" Target="../embeddings/oleObject6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62.bin"/><Relationship Id="rId11" Type="http://schemas.openxmlformats.org/officeDocument/2006/relationships/oleObject" Target="../embeddings/oleObject67.bin"/><Relationship Id="rId5" Type="http://schemas.openxmlformats.org/officeDocument/2006/relationships/oleObject" Target="../embeddings/oleObject61.bin"/><Relationship Id="rId10" Type="http://schemas.openxmlformats.org/officeDocument/2006/relationships/oleObject" Target="../embeddings/oleObject66.bin"/><Relationship Id="rId4" Type="http://schemas.openxmlformats.org/officeDocument/2006/relationships/oleObject" Target="../embeddings/oleObject60.bin"/><Relationship Id="rId9" Type="http://schemas.openxmlformats.org/officeDocument/2006/relationships/oleObject" Target="../embeddings/oleObject65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3.bin"/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7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71.bin"/><Relationship Id="rId11" Type="http://schemas.openxmlformats.org/officeDocument/2006/relationships/oleObject" Target="../embeddings/oleObject76.bin"/><Relationship Id="rId5" Type="http://schemas.openxmlformats.org/officeDocument/2006/relationships/oleObject" Target="../embeddings/oleObject70.bin"/><Relationship Id="rId10" Type="http://schemas.openxmlformats.org/officeDocument/2006/relationships/oleObject" Target="../embeddings/oleObject75.bin"/><Relationship Id="rId4" Type="http://schemas.openxmlformats.org/officeDocument/2006/relationships/oleObject" Target="../embeddings/oleObject69.bin"/><Relationship Id="rId9" Type="http://schemas.openxmlformats.org/officeDocument/2006/relationships/oleObject" Target="../embeddings/oleObject74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2.bin"/><Relationship Id="rId3" Type="http://schemas.openxmlformats.org/officeDocument/2006/relationships/oleObject" Target="../embeddings/oleObject77.bin"/><Relationship Id="rId7" Type="http://schemas.openxmlformats.org/officeDocument/2006/relationships/oleObject" Target="../embeddings/oleObject8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80.bin"/><Relationship Id="rId5" Type="http://schemas.openxmlformats.org/officeDocument/2006/relationships/oleObject" Target="../embeddings/oleObject79.bin"/><Relationship Id="rId10" Type="http://schemas.openxmlformats.org/officeDocument/2006/relationships/oleObject" Target="../embeddings/oleObject84.bin"/><Relationship Id="rId4" Type="http://schemas.openxmlformats.org/officeDocument/2006/relationships/oleObject" Target="../embeddings/oleObject78.bin"/><Relationship Id="rId9" Type="http://schemas.openxmlformats.org/officeDocument/2006/relationships/oleObject" Target="../embeddings/oleObject83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88.bin"/><Relationship Id="rId5" Type="http://schemas.openxmlformats.org/officeDocument/2006/relationships/oleObject" Target="../embeddings/oleObject87.bin"/><Relationship Id="rId4" Type="http://schemas.openxmlformats.org/officeDocument/2006/relationships/oleObject" Target="../embeddings/oleObject86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97.png"/><Relationship Id="rId5" Type="http://schemas.openxmlformats.org/officeDocument/2006/relationships/oleObject" Target="../embeddings/oleObject91.bin"/><Relationship Id="rId4" Type="http://schemas.openxmlformats.org/officeDocument/2006/relationships/oleObject" Target="../embeddings/oleObject90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6.bin"/><Relationship Id="rId3" Type="http://schemas.openxmlformats.org/officeDocument/2006/relationships/image" Target="../media/image98.png"/><Relationship Id="rId7" Type="http://schemas.openxmlformats.org/officeDocument/2006/relationships/oleObject" Target="../embeddings/oleObject95.bin"/><Relationship Id="rId12" Type="http://schemas.openxmlformats.org/officeDocument/2006/relationships/oleObject" Target="../embeddings/oleObject10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94.bin"/><Relationship Id="rId11" Type="http://schemas.openxmlformats.org/officeDocument/2006/relationships/oleObject" Target="../embeddings/oleObject99.bin"/><Relationship Id="rId5" Type="http://schemas.openxmlformats.org/officeDocument/2006/relationships/oleObject" Target="../embeddings/oleObject93.bin"/><Relationship Id="rId10" Type="http://schemas.openxmlformats.org/officeDocument/2006/relationships/oleObject" Target="../embeddings/oleObject98.bin"/><Relationship Id="rId4" Type="http://schemas.openxmlformats.org/officeDocument/2006/relationships/oleObject" Target="../embeddings/oleObject92.bin"/><Relationship Id="rId9" Type="http://schemas.openxmlformats.org/officeDocument/2006/relationships/oleObject" Target="../embeddings/oleObject97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Brownian gyrator :</a:t>
            </a:r>
            <a:br>
              <a:rPr lang="en-US" altLang="ko-KR" dirty="0" smtClean="0">
                <a:latin typeface="맑은 고딕" pitchFamily="50" charset="-127"/>
                <a:ea typeface="맑은 고딕" pitchFamily="50" charset="-127"/>
              </a:rPr>
            </a:b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A Minimal heat engine on the </a:t>
            </a:r>
            <a:r>
              <a:rPr lang="en-US" altLang="ko-KR" sz="2000" dirty="0" err="1" smtClean="0">
                <a:latin typeface="맑은 고딕" pitchFamily="50" charset="-127"/>
                <a:ea typeface="맑은 고딕" pitchFamily="50" charset="-127"/>
              </a:rPr>
              <a:t>nanoscale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R. </a:t>
            </a:r>
            <a:r>
              <a:rPr lang="en-US" altLang="ko-KR" dirty="0" err="1" smtClean="0"/>
              <a:t>Filliger</a:t>
            </a:r>
            <a:r>
              <a:rPr lang="en-US" altLang="ko-KR" dirty="0" smtClean="0"/>
              <a:t> and P. </a:t>
            </a:r>
            <a:r>
              <a:rPr lang="en-US" altLang="ko-KR" dirty="0" err="1" smtClean="0"/>
              <a:t>Reimann</a:t>
            </a:r>
            <a:r>
              <a:rPr lang="en-US" altLang="ko-KR" dirty="0" smtClean="0"/>
              <a:t>, PRL </a:t>
            </a:r>
            <a:r>
              <a:rPr lang="en-US" altLang="ko-KR" b="1" dirty="0" smtClean="0"/>
              <a:t>99</a:t>
            </a:r>
            <a:r>
              <a:rPr lang="en-US" altLang="ko-KR" dirty="0" smtClean="0"/>
              <a:t>, 230602 (2007)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Solution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32913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Average force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Average systematic torque</a:t>
            </a:r>
          </a:p>
        </p:txBody>
      </p:sp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1928794" y="2428868"/>
          <a:ext cx="1643062" cy="704850"/>
        </p:xfrm>
        <a:graphic>
          <a:graphicData uri="http://schemas.openxmlformats.org/presentationml/2006/ole">
            <p:oleObj spid="_x0000_s23557" name="Equation" r:id="rId4" imgW="647640" imgH="279360" progId="Equation.3">
              <p:embed/>
            </p:oleObj>
          </a:graphicData>
        </a:graphic>
      </p:graphicFrame>
      <p:graphicFrame>
        <p:nvGraphicFramePr>
          <p:cNvPr id="23559" name="Object 7"/>
          <p:cNvGraphicFramePr>
            <a:graphicFrameLocks noChangeAspect="1"/>
          </p:cNvGraphicFramePr>
          <p:nvPr/>
        </p:nvGraphicFramePr>
        <p:xfrm>
          <a:off x="3714744" y="2571744"/>
          <a:ext cx="482600" cy="384175"/>
        </p:xfrm>
        <a:graphic>
          <a:graphicData uri="http://schemas.openxmlformats.org/presentationml/2006/ole">
            <p:oleObj spid="_x0000_s23559" name="Equation" r:id="rId5" imgW="190440" imgH="152280" progId="Equation.3">
              <p:embed/>
            </p:oleObj>
          </a:graphicData>
        </a:graphic>
      </p:graphicFrame>
      <p:graphicFrame>
        <p:nvGraphicFramePr>
          <p:cNvPr id="23560" name="Object 8"/>
          <p:cNvGraphicFramePr>
            <a:graphicFrameLocks noChangeAspect="1"/>
          </p:cNvGraphicFramePr>
          <p:nvPr/>
        </p:nvGraphicFramePr>
        <p:xfrm>
          <a:off x="4287854" y="2428868"/>
          <a:ext cx="2641600" cy="704850"/>
        </p:xfrm>
        <a:graphic>
          <a:graphicData uri="http://schemas.openxmlformats.org/presentationml/2006/ole">
            <p:oleObj spid="_x0000_s23560" name="Equation" r:id="rId6" imgW="1041120" imgH="279360" progId="Equation.3">
              <p:embed/>
            </p:oleObj>
          </a:graphicData>
        </a:graphic>
      </p:graphicFrame>
      <p:graphicFrame>
        <p:nvGraphicFramePr>
          <p:cNvPr id="23562" name="Object 10"/>
          <p:cNvGraphicFramePr>
            <a:graphicFrameLocks noChangeAspect="1"/>
          </p:cNvGraphicFramePr>
          <p:nvPr/>
        </p:nvGraphicFramePr>
        <p:xfrm>
          <a:off x="1643042" y="5357826"/>
          <a:ext cx="5765800" cy="704850"/>
        </p:xfrm>
        <a:graphic>
          <a:graphicData uri="http://schemas.openxmlformats.org/presentationml/2006/ole">
            <p:oleObj spid="_x0000_s23562" name="Equation" r:id="rId7" imgW="2273040" imgH="279360" progId="Equation.3">
              <p:embed/>
            </p:oleObj>
          </a:graphicData>
        </a:graphic>
      </p:graphicFrame>
      <p:grpSp>
        <p:nvGrpSpPr>
          <p:cNvPr id="19" name="그룹 18"/>
          <p:cNvGrpSpPr/>
          <p:nvPr/>
        </p:nvGrpSpPr>
        <p:grpSpPr>
          <a:xfrm>
            <a:off x="142844" y="4357694"/>
            <a:ext cx="8153400" cy="704850"/>
            <a:chOff x="571472" y="4500570"/>
            <a:chExt cx="8153400" cy="704850"/>
          </a:xfrm>
        </p:grpSpPr>
        <p:graphicFrame>
          <p:nvGraphicFramePr>
            <p:cNvPr id="23561" name="Object 9"/>
            <p:cNvGraphicFramePr>
              <a:graphicFrameLocks noChangeAspect="1"/>
            </p:cNvGraphicFramePr>
            <p:nvPr/>
          </p:nvGraphicFramePr>
          <p:xfrm>
            <a:off x="1428728" y="4500570"/>
            <a:ext cx="2125663" cy="704850"/>
          </p:xfrm>
          <a:graphic>
            <a:graphicData uri="http://schemas.openxmlformats.org/presentationml/2006/ole">
              <p:oleObj spid="_x0000_s23561" name="Equation" r:id="rId8" imgW="838080" imgH="279360" progId="Equation.3">
                <p:embed/>
              </p:oleObj>
            </a:graphicData>
          </a:graphic>
        </p:graphicFrame>
        <p:sp>
          <p:nvSpPr>
            <p:cNvPr id="18" name="내용 개체 틀 2"/>
            <p:cNvSpPr txBox="1">
              <a:spLocks/>
            </p:cNvSpPr>
            <p:nvPr/>
          </p:nvSpPr>
          <p:spPr>
            <a:xfrm>
              <a:off x="571472" y="4572008"/>
              <a:ext cx="8153400" cy="542916"/>
            </a:xfrm>
            <a:prstGeom prst="rect">
              <a:avLst/>
            </a:prstGeom>
          </p:spPr>
          <p:txBody>
            <a:bodyPr vert="horz">
              <a:normAutofit/>
            </a:bodyPr>
            <a:lstStyle/>
            <a:p>
              <a:pPr marL="320040" marR="0" lvl="0" indent="-320040" algn="l" defTabSz="914400" rtl="0" eaLnBrk="1" fontAlgn="auto" latinLnBrk="1" hangingPunct="1">
                <a:lnSpc>
                  <a:spcPct val="100000"/>
                </a:lnSpc>
                <a:spcBef>
                  <a:spcPts val="700"/>
                </a:spcBef>
                <a:spcAft>
                  <a:spcPts val="0"/>
                </a:spcAft>
                <a:buClr>
                  <a:schemeClr val="accent2"/>
                </a:buClr>
                <a:buSzPct val="60000"/>
                <a:tabLst/>
                <a:defRPr/>
              </a:pPr>
              <a:r>
                <a:rPr kumimoji="0" lang="en-US" altLang="ko-KR" sz="29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Since                     ,</a:t>
              </a:r>
              <a:endParaRPr kumimoji="0" lang="ko-KR" altLang="en-US" sz="2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aphicFrame>
        <p:nvGraphicFramePr>
          <p:cNvPr id="23563" name="Object 11"/>
          <p:cNvGraphicFramePr>
            <a:graphicFrameLocks noChangeAspect="1"/>
          </p:cNvGraphicFramePr>
          <p:nvPr/>
        </p:nvGraphicFramePr>
        <p:xfrm>
          <a:off x="8374063" y="5454668"/>
          <a:ext cx="514350" cy="546100"/>
        </p:xfrm>
        <a:graphic>
          <a:graphicData uri="http://schemas.openxmlformats.org/presentationml/2006/ole">
            <p:oleObj spid="_x0000_s23563" name="Equation" r:id="rId9" imgW="20304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Solution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14354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The torque</a:t>
            </a:r>
          </a:p>
        </p:txBody>
      </p:sp>
      <p:graphicFrame>
        <p:nvGraphicFramePr>
          <p:cNvPr id="23562" name="Object 10"/>
          <p:cNvGraphicFramePr>
            <a:graphicFrameLocks noChangeAspect="1"/>
          </p:cNvGraphicFramePr>
          <p:nvPr/>
        </p:nvGraphicFramePr>
        <p:xfrm>
          <a:off x="1071538" y="2357430"/>
          <a:ext cx="6929438" cy="895350"/>
        </p:xfrm>
        <a:graphic>
          <a:graphicData uri="http://schemas.openxmlformats.org/presentationml/2006/ole">
            <p:oleObj spid="_x0000_s24582" name="Equation" r:id="rId4" imgW="2730240" imgH="355320" progId="Equation.3">
              <p:embed/>
            </p:oleObj>
          </a:graphicData>
        </a:graphic>
      </p:graphicFrame>
      <p:graphicFrame>
        <p:nvGraphicFramePr>
          <p:cNvPr id="24584" name="Object 8"/>
          <p:cNvGraphicFramePr>
            <a:graphicFrameLocks noChangeAspect="1"/>
          </p:cNvGraphicFramePr>
          <p:nvPr/>
        </p:nvGraphicFramePr>
        <p:xfrm>
          <a:off x="285752" y="3929066"/>
          <a:ext cx="1063625" cy="542925"/>
        </p:xfrm>
        <a:graphic>
          <a:graphicData uri="http://schemas.openxmlformats.org/presentationml/2006/ole">
            <p:oleObj spid="_x0000_s24584" name="Equation" r:id="rId5" imgW="419040" imgH="215640" progId="Equation.3">
              <p:embed/>
            </p:oleObj>
          </a:graphicData>
        </a:graphic>
      </p:graphicFrame>
      <p:sp>
        <p:nvSpPr>
          <p:cNvPr id="13" name="내용 개체 틀 2"/>
          <p:cNvSpPr txBox="1">
            <a:spLocks/>
          </p:cNvSpPr>
          <p:nvPr/>
        </p:nvSpPr>
        <p:spPr>
          <a:xfrm>
            <a:off x="1285884" y="3786190"/>
            <a:ext cx="7500958" cy="1214446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20040" marR="0" lvl="0" indent="-320040" algn="l" defTabSz="914400" rtl="0" eaLnBrk="1" fontAlgn="auto" latinLnBrk="1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kumimoji="0" lang="en-US" altLang="ko-K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altLang="ko-K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probability</a:t>
            </a:r>
            <a:r>
              <a:rPr kumimoji="0" lang="en-US" altLang="ko-KR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ko-KR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density to </a:t>
            </a:r>
            <a:r>
              <a:rPr kumimoji="0" lang="en-US" altLang="ko-KR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find </a:t>
            </a:r>
            <a:r>
              <a:rPr kumimoji="0" lang="en-US" altLang="ko-KR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particle at </a:t>
            </a:r>
            <a:r>
              <a:rPr kumimoji="0" lang="en-US" altLang="ko-KR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position</a:t>
            </a:r>
            <a:r>
              <a:rPr lang="en-US" altLang="ko-KR" sz="3600" dirty="0" smtClean="0"/>
              <a:t> </a:t>
            </a:r>
            <a:r>
              <a:rPr lang="en-US" altLang="ko-KR" sz="3600" b="1" dirty="0" smtClean="0"/>
              <a:t>x </a:t>
            </a:r>
            <a:r>
              <a:rPr lang="en-US" altLang="ko-KR" sz="3600" dirty="0" smtClean="0"/>
              <a:t>at time </a:t>
            </a:r>
            <a:r>
              <a:rPr lang="en-US" altLang="ko-KR" sz="3600" i="1" dirty="0" smtClean="0"/>
              <a:t>t</a:t>
            </a:r>
            <a:endParaRPr kumimoji="0" lang="ko-KR" altLang="en-US" sz="36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4786314" y="2143116"/>
            <a:ext cx="100013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ko-KR" sz="8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?</a:t>
            </a:r>
            <a:endParaRPr lang="en-US" altLang="ko-KR" sz="8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Calculation for eq. (4)</a:t>
            </a:r>
            <a:endParaRPr lang="ko-KR" altLang="en-US" dirty="0"/>
          </a:p>
        </p:txBody>
      </p:sp>
      <p:sp>
        <p:nvSpPr>
          <p:cNvPr id="25" name="내용 개체 틀 2"/>
          <p:cNvSpPr txBox="1">
            <a:spLocks/>
          </p:cNvSpPr>
          <p:nvPr/>
        </p:nvSpPr>
        <p:spPr>
          <a:xfrm>
            <a:off x="607316" y="1600200"/>
            <a:ext cx="8153400" cy="61435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1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altLang="ko-KR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Overdamped</a:t>
            </a:r>
            <a:r>
              <a:rPr kumimoji="0" lang="en-US" altLang="ko-KR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ko-KR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Langevin</a:t>
            </a:r>
            <a:r>
              <a:rPr kumimoji="0" lang="en-US" altLang="ko-K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equations</a:t>
            </a:r>
            <a:endParaRPr kumimoji="0" lang="ko-KR" altLang="en-US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9" name="Object 2"/>
          <p:cNvGraphicFramePr>
            <a:graphicFrameLocks noChangeAspect="1"/>
          </p:cNvGraphicFramePr>
          <p:nvPr/>
        </p:nvGraphicFramePr>
        <p:xfrm>
          <a:off x="1643042" y="2357430"/>
          <a:ext cx="5081588" cy="1093788"/>
        </p:xfrm>
        <a:graphic>
          <a:graphicData uri="http://schemas.openxmlformats.org/presentationml/2006/ole">
            <p:oleObj spid="_x0000_s26626" name="Equation" r:id="rId4" imgW="2006280" imgH="431640" progId="Equation.3">
              <p:embed/>
            </p:oleObj>
          </a:graphicData>
        </a:graphic>
      </p:graphicFrame>
      <p:grpSp>
        <p:nvGrpSpPr>
          <p:cNvPr id="15" name="그룹 14"/>
          <p:cNvGrpSpPr/>
          <p:nvPr/>
        </p:nvGrpSpPr>
        <p:grpSpPr>
          <a:xfrm>
            <a:off x="214282" y="3500438"/>
            <a:ext cx="8451854" cy="1222375"/>
            <a:chOff x="214282" y="3500438"/>
            <a:chExt cx="8451854" cy="1222375"/>
          </a:xfrm>
        </p:grpSpPr>
        <p:graphicFrame>
          <p:nvGraphicFramePr>
            <p:cNvPr id="26629" name="Object 5"/>
            <p:cNvGraphicFramePr>
              <a:graphicFrameLocks noChangeAspect="1"/>
            </p:cNvGraphicFramePr>
            <p:nvPr/>
          </p:nvGraphicFramePr>
          <p:xfrm>
            <a:off x="785786" y="3500438"/>
            <a:ext cx="7880350" cy="1222375"/>
          </p:xfrm>
          <a:graphic>
            <a:graphicData uri="http://schemas.openxmlformats.org/presentationml/2006/ole">
              <p:oleObj spid="_x0000_s26629" name="Equation" r:id="rId5" imgW="3111480" imgH="482400" progId="Equation.3">
                <p:embed/>
              </p:oleObj>
            </a:graphicData>
          </a:graphic>
        </p:graphicFrame>
        <p:graphicFrame>
          <p:nvGraphicFramePr>
            <p:cNvPr id="26631" name="Object 7"/>
            <p:cNvGraphicFramePr>
              <a:graphicFrameLocks noChangeAspect="1"/>
            </p:cNvGraphicFramePr>
            <p:nvPr/>
          </p:nvGraphicFramePr>
          <p:xfrm>
            <a:off x="214282" y="3929066"/>
            <a:ext cx="482600" cy="385762"/>
          </p:xfrm>
          <a:graphic>
            <a:graphicData uri="http://schemas.openxmlformats.org/presentationml/2006/ole">
              <p:oleObj spid="_x0000_s26631" name="Equation" r:id="rId6" imgW="190440" imgH="152280" progId="Equation.3">
                <p:embed/>
              </p:oleObj>
            </a:graphicData>
          </a:graphic>
        </p:graphicFrame>
      </p:grp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pSp>
        <p:nvGrpSpPr>
          <p:cNvPr id="16" name="그룹 15"/>
          <p:cNvGrpSpPr/>
          <p:nvPr/>
        </p:nvGrpSpPr>
        <p:grpSpPr>
          <a:xfrm>
            <a:off x="144493" y="4687905"/>
            <a:ext cx="8788389" cy="1962149"/>
            <a:chOff x="144493" y="4687905"/>
            <a:chExt cx="8788389" cy="1962149"/>
          </a:xfrm>
        </p:grpSpPr>
        <p:graphicFrame>
          <p:nvGraphicFramePr>
            <p:cNvPr id="26634" name="Object 10"/>
            <p:cNvGraphicFramePr>
              <a:graphicFrameLocks noChangeAspect="1"/>
            </p:cNvGraphicFramePr>
            <p:nvPr/>
          </p:nvGraphicFramePr>
          <p:xfrm>
            <a:off x="144493" y="4687905"/>
            <a:ext cx="8785225" cy="1169987"/>
          </p:xfrm>
          <a:graphic>
            <a:graphicData uri="http://schemas.openxmlformats.org/presentationml/2006/ole">
              <p:oleObj spid="_x0000_s26634" name="Equation" r:id="rId7" imgW="4381200" imgH="583920" progId="Equation.3">
                <p:embed/>
              </p:oleObj>
            </a:graphicData>
          </a:graphic>
        </p:graphicFrame>
        <p:graphicFrame>
          <p:nvGraphicFramePr>
            <p:cNvPr id="26640" name="Object 16"/>
            <p:cNvGraphicFramePr>
              <a:graphicFrameLocks noChangeAspect="1"/>
            </p:cNvGraphicFramePr>
            <p:nvPr/>
          </p:nvGraphicFramePr>
          <p:xfrm>
            <a:off x="7429520" y="5786454"/>
            <a:ext cx="1503362" cy="863600"/>
          </p:xfrm>
          <a:graphic>
            <a:graphicData uri="http://schemas.openxmlformats.org/presentationml/2006/ole">
              <p:oleObj spid="_x0000_s26640" name="Equation" r:id="rId8" imgW="749160" imgH="43164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Calculation for eq. (4)</a:t>
            </a:r>
            <a:endParaRPr lang="ko-KR" altLang="en-US" dirty="0"/>
          </a:p>
        </p:txBody>
      </p:sp>
      <p:sp>
        <p:nvSpPr>
          <p:cNvPr id="25" name="내용 개체 틀 2"/>
          <p:cNvSpPr txBox="1">
            <a:spLocks/>
          </p:cNvSpPr>
          <p:nvPr/>
        </p:nvSpPr>
        <p:spPr>
          <a:xfrm>
            <a:off x="607316" y="1600200"/>
            <a:ext cx="8153400" cy="61435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1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altLang="ko-K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Fokker-Planck equation</a:t>
            </a:r>
            <a:endParaRPr kumimoji="0" lang="ko-KR" altLang="en-US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51203" name="Object 3"/>
          <p:cNvGraphicFramePr>
            <a:graphicFrameLocks noChangeAspect="1"/>
          </p:cNvGraphicFramePr>
          <p:nvPr/>
        </p:nvGraphicFramePr>
        <p:xfrm>
          <a:off x="1357290" y="2500306"/>
          <a:ext cx="6238875" cy="890588"/>
        </p:xfrm>
        <a:graphic>
          <a:graphicData uri="http://schemas.openxmlformats.org/presentationml/2006/ole">
            <p:oleObj spid="_x0000_s51203" name="Equation" r:id="rId4" imgW="3111480" imgH="444240" progId="Equation.3">
              <p:embed/>
            </p:oleObj>
          </a:graphicData>
        </a:graphic>
      </p:graphicFrame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51206" name="Object 6"/>
          <p:cNvGraphicFramePr>
            <a:graphicFrameLocks noChangeAspect="1"/>
          </p:cNvGraphicFramePr>
          <p:nvPr/>
        </p:nvGraphicFramePr>
        <p:xfrm>
          <a:off x="428596" y="3643314"/>
          <a:ext cx="6543675" cy="787400"/>
        </p:xfrm>
        <a:graphic>
          <a:graphicData uri="http://schemas.openxmlformats.org/presentationml/2006/ole">
            <p:oleObj spid="_x0000_s51206" name="Equation" r:id="rId5" imgW="3263760" imgH="393480" progId="Equation.3">
              <p:embed/>
            </p:oleObj>
          </a:graphicData>
        </a:graphic>
      </p:graphicFrame>
      <p:graphicFrame>
        <p:nvGraphicFramePr>
          <p:cNvPr id="51207" name="Object 7"/>
          <p:cNvGraphicFramePr>
            <a:graphicFrameLocks noChangeAspect="1"/>
          </p:cNvGraphicFramePr>
          <p:nvPr/>
        </p:nvGraphicFramePr>
        <p:xfrm>
          <a:off x="414362" y="4429132"/>
          <a:ext cx="7586662" cy="787400"/>
        </p:xfrm>
        <a:graphic>
          <a:graphicData uri="http://schemas.openxmlformats.org/presentationml/2006/ole">
            <p:oleObj spid="_x0000_s51207" name="Equation" r:id="rId6" imgW="3784320" imgH="393480" progId="Equation.3">
              <p:embed/>
            </p:oleObj>
          </a:graphicData>
        </a:graphic>
      </p:graphicFrame>
      <p:graphicFrame>
        <p:nvGraphicFramePr>
          <p:cNvPr id="51208" name="Object 8"/>
          <p:cNvGraphicFramePr>
            <a:graphicFrameLocks noChangeAspect="1"/>
          </p:cNvGraphicFramePr>
          <p:nvPr/>
        </p:nvGraphicFramePr>
        <p:xfrm>
          <a:off x="6929454" y="3643314"/>
          <a:ext cx="1325562" cy="863600"/>
        </p:xfrm>
        <a:graphic>
          <a:graphicData uri="http://schemas.openxmlformats.org/presentationml/2006/ole">
            <p:oleObj spid="_x0000_s51208" name="Equation" r:id="rId7" imgW="660240" imgH="431640" progId="Equation.3">
              <p:embed/>
            </p:oleObj>
          </a:graphicData>
        </a:graphic>
      </p:graphicFrame>
      <p:graphicFrame>
        <p:nvGraphicFramePr>
          <p:cNvPr id="51209" name="Object 9"/>
          <p:cNvGraphicFramePr>
            <a:graphicFrameLocks noChangeAspect="1"/>
          </p:cNvGraphicFramePr>
          <p:nvPr/>
        </p:nvGraphicFramePr>
        <p:xfrm>
          <a:off x="7929586" y="4572008"/>
          <a:ext cx="966788" cy="533400"/>
        </p:xfrm>
        <a:graphic>
          <a:graphicData uri="http://schemas.openxmlformats.org/presentationml/2006/ole">
            <p:oleObj spid="_x0000_s51209" name="Equation" r:id="rId8" imgW="482400" imgH="266400" progId="Equation.3">
              <p:embed/>
            </p:oleObj>
          </a:graphicData>
        </a:graphic>
      </p:graphicFrame>
      <p:graphicFrame>
        <p:nvGraphicFramePr>
          <p:cNvPr id="51210" name="Object 10"/>
          <p:cNvGraphicFramePr>
            <a:graphicFrameLocks noChangeAspect="1"/>
          </p:cNvGraphicFramePr>
          <p:nvPr/>
        </p:nvGraphicFramePr>
        <p:xfrm>
          <a:off x="1285852" y="5429264"/>
          <a:ext cx="6570662" cy="966787"/>
        </p:xfrm>
        <a:graphic>
          <a:graphicData uri="http://schemas.openxmlformats.org/presentationml/2006/ole">
            <p:oleObj spid="_x0000_s51210" name="Equation" r:id="rId9" imgW="327636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Solution</a:t>
            </a:r>
            <a:endParaRPr lang="ko-KR" altLang="en-US" dirty="0"/>
          </a:p>
        </p:txBody>
      </p:sp>
      <p:sp>
        <p:nvSpPr>
          <p:cNvPr id="25" name="내용 개체 틀 2"/>
          <p:cNvSpPr txBox="1">
            <a:spLocks/>
          </p:cNvSpPr>
          <p:nvPr/>
        </p:nvSpPr>
        <p:spPr>
          <a:xfrm>
            <a:off x="607316" y="1600200"/>
            <a:ext cx="8153400" cy="61435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1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altLang="ko-K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Fokker-Planck equation</a:t>
            </a:r>
            <a:endParaRPr kumimoji="0" lang="ko-KR" altLang="en-US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607316" y="3886216"/>
            <a:ext cx="8153400" cy="61435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1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altLang="ko-K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Probability current</a:t>
            </a:r>
            <a:r>
              <a:rPr lang="en-US" altLang="ko-KR" sz="2900" dirty="0" smtClean="0"/>
              <a:t> density</a:t>
            </a:r>
            <a:endParaRPr kumimoji="0" lang="ko-KR" altLang="en-US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9153" name="Object 1"/>
          <p:cNvGraphicFramePr>
            <a:graphicFrameLocks noChangeAspect="1"/>
          </p:cNvGraphicFramePr>
          <p:nvPr/>
        </p:nvGraphicFramePr>
        <p:xfrm>
          <a:off x="2857488" y="2571744"/>
          <a:ext cx="3132137" cy="865188"/>
        </p:xfrm>
        <a:graphic>
          <a:graphicData uri="http://schemas.openxmlformats.org/presentationml/2006/ole">
            <p:oleObj spid="_x0000_s49153" name="Equation" r:id="rId4" imgW="1562040" imgH="431640" progId="Equation.3">
              <p:embed/>
            </p:oleObj>
          </a:graphicData>
        </a:graphic>
      </p:graphicFrame>
      <p:graphicFrame>
        <p:nvGraphicFramePr>
          <p:cNvPr id="49154" name="Object 2"/>
          <p:cNvGraphicFramePr>
            <a:graphicFrameLocks noChangeAspect="1"/>
          </p:cNvGraphicFramePr>
          <p:nvPr/>
        </p:nvGraphicFramePr>
        <p:xfrm>
          <a:off x="2401888" y="4891088"/>
          <a:ext cx="4481512" cy="966787"/>
        </p:xfrm>
        <a:graphic>
          <a:graphicData uri="http://schemas.openxmlformats.org/presentationml/2006/ole">
            <p:oleObj spid="_x0000_s49154" name="Equation" r:id="rId5" imgW="2234880" imgH="482400" progId="Equation.3">
              <p:embed/>
            </p:oleObj>
          </a:graphicData>
        </a:graphic>
      </p:graphicFrame>
      <p:graphicFrame>
        <p:nvGraphicFramePr>
          <p:cNvPr id="49155" name="Object 3"/>
          <p:cNvGraphicFramePr>
            <a:graphicFrameLocks noChangeAspect="1"/>
          </p:cNvGraphicFramePr>
          <p:nvPr/>
        </p:nvGraphicFramePr>
        <p:xfrm>
          <a:off x="8358188" y="2882900"/>
          <a:ext cx="546100" cy="546100"/>
        </p:xfrm>
        <a:graphic>
          <a:graphicData uri="http://schemas.openxmlformats.org/presentationml/2006/ole">
            <p:oleObj spid="_x0000_s49155" name="Equation" r:id="rId6" imgW="215640" imgH="215640" progId="Equation.3">
              <p:embed/>
            </p:oleObj>
          </a:graphicData>
        </a:graphic>
      </p:graphicFrame>
      <p:graphicFrame>
        <p:nvGraphicFramePr>
          <p:cNvPr id="49156" name="Object 4"/>
          <p:cNvGraphicFramePr>
            <a:graphicFrameLocks noChangeAspect="1"/>
          </p:cNvGraphicFramePr>
          <p:nvPr/>
        </p:nvGraphicFramePr>
        <p:xfrm>
          <a:off x="8374063" y="5072063"/>
          <a:ext cx="514350" cy="546100"/>
        </p:xfrm>
        <a:graphic>
          <a:graphicData uri="http://schemas.openxmlformats.org/presentationml/2006/ole">
            <p:oleObj spid="_x0000_s49156" name="Equation" r:id="rId7" imgW="20304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Calculation for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P(</a:t>
            </a:r>
            <a:r>
              <a:rPr lang="en-US" altLang="ko-KR" b="1" dirty="0" err="1" smtClean="0">
                <a:latin typeface="맑은 고딕" pitchFamily="50" charset="-127"/>
                <a:ea typeface="맑은 고딕" pitchFamily="50" charset="-127"/>
              </a:rPr>
              <a:t>x</a:t>
            </a:r>
            <a:r>
              <a:rPr lang="en-US" altLang="ko-KR" dirty="0" err="1" smtClean="0">
                <a:latin typeface="맑은 고딕" pitchFamily="50" charset="-127"/>
                <a:ea typeface="맑은 고딕" pitchFamily="50" charset="-127"/>
              </a:rPr>
              <a:t>,</a:t>
            </a:r>
            <a:r>
              <a:rPr lang="en-US" altLang="ko-KR" i="1" dirty="0" err="1" smtClean="0">
                <a:latin typeface="맑은 고딕" pitchFamily="50" charset="-127"/>
                <a:ea typeface="맑은 고딕" pitchFamily="50" charset="-127"/>
              </a:rPr>
              <a:t>t</a:t>
            </a:r>
            <a:r>
              <a:rPr lang="en-US" altLang="ko-KR" i="1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" name="내용 개체 틀 2"/>
          <p:cNvSpPr txBox="1">
            <a:spLocks/>
          </p:cNvSpPr>
          <p:nvPr/>
        </p:nvSpPr>
        <p:spPr>
          <a:xfrm>
            <a:off x="607316" y="1600200"/>
            <a:ext cx="8153400" cy="61435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1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altLang="ko-K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Steady</a:t>
            </a:r>
            <a:r>
              <a:rPr kumimoji="0" lang="en-US" altLang="ko-KR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state probability density</a:t>
            </a:r>
            <a:endParaRPr kumimoji="0" lang="ko-KR" altLang="en-US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7105" name="Object 1"/>
          <p:cNvGraphicFramePr>
            <a:graphicFrameLocks noChangeAspect="1"/>
          </p:cNvGraphicFramePr>
          <p:nvPr/>
        </p:nvGraphicFramePr>
        <p:xfrm>
          <a:off x="1285852" y="2462213"/>
          <a:ext cx="1476375" cy="788988"/>
        </p:xfrm>
        <a:graphic>
          <a:graphicData uri="http://schemas.openxmlformats.org/presentationml/2006/ole">
            <p:oleObj spid="_x0000_s47105" name="Equation" r:id="rId4" imgW="736560" imgH="393480" progId="Equation.3">
              <p:embed/>
            </p:oleObj>
          </a:graphicData>
        </a:graphic>
      </p:graphicFrame>
      <p:graphicFrame>
        <p:nvGraphicFramePr>
          <p:cNvPr id="47106" name="Object 2"/>
          <p:cNvGraphicFramePr>
            <a:graphicFrameLocks noChangeAspect="1"/>
          </p:cNvGraphicFramePr>
          <p:nvPr/>
        </p:nvGraphicFramePr>
        <p:xfrm>
          <a:off x="3643306" y="2390775"/>
          <a:ext cx="4073525" cy="966787"/>
        </p:xfrm>
        <a:graphic>
          <a:graphicData uri="http://schemas.openxmlformats.org/presentationml/2006/ole">
            <p:oleObj spid="_x0000_s47106" name="Equation" r:id="rId5" imgW="2031840" imgH="482400" progId="Equation.3">
              <p:embed/>
            </p:oleObj>
          </a:graphicData>
        </a:graphic>
      </p:graphicFrame>
      <p:sp>
        <p:nvSpPr>
          <p:cNvPr id="6" name="오른쪽 화살표 5"/>
          <p:cNvSpPr/>
          <p:nvPr/>
        </p:nvSpPr>
        <p:spPr>
          <a:xfrm>
            <a:off x="2974238" y="2631215"/>
            <a:ext cx="571504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47111" name="Object 7"/>
          <p:cNvGraphicFramePr>
            <a:graphicFrameLocks noChangeAspect="1"/>
          </p:cNvGraphicFramePr>
          <p:nvPr/>
        </p:nvGraphicFramePr>
        <p:xfrm>
          <a:off x="2285984" y="3500438"/>
          <a:ext cx="1604962" cy="865188"/>
        </p:xfrm>
        <a:graphic>
          <a:graphicData uri="http://schemas.openxmlformats.org/presentationml/2006/ole">
            <p:oleObj spid="_x0000_s47111" name="Equation" r:id="rId6" imgW="799920" imgH="431640" progId="Equation.3">
              <p:embed/>
            </p:oleObj>
          </a:graphicData>
        </a:graphic>
      </p:graphicFrame>
      <p:graphicFrame>
        <p:nvGraphicFramePr>
          <p:cNvPr id="47112" name="Object 8"/>
          <p:cNvGraphicFramePr>
            <a:graphicFrameLocks noChangeAspect="1"/>
          </p:cNvGraphicFramePr>
          <p:nvPr/>
        </p:nvGraphicFramePr>
        <p:xfrm>
          <a:off x="4422790" y="3643314"/>
          <a:ext cx="2292350" cy="687387"/>
        </p:xfrm>
        <a:graphic>
          <a:graphicData uri="http://schemas.openxmlformats.org/presentationml/2006/ole">
            <p:oleObj spid="_x0000_s47112" name="Equation" r:id="rId7" imgW="1143000" imgH="342720" progId="Equation.3">
              <p:embed/>
            </p:oleObj>
          </a:graphicData>
        </a:graphic>
      </p:graphicFrame>
      <p:graphicFrame>
        <p:nvGraphicFramePr>
          <p:cNvPr id="47113" name="Object 9"/>
          <p:cNvGraphicFramePr>
            <a:graphicFrameLocks noChangeAspect="1"/>
          </p:cNvGraphicFramePr>
          <p:nvPr/>
        </p:nvGraphicFramePr>
        <p:xfrm>
          <a:off x="3643306" y="2428868"/>
          <a:ext cx="4735512" cy="941388"/>
        </p:xfrm>
        <a:graphic>
          <a:graphicData uri="http://schemas.openxmlformats.org/presentationml/2006/ole">
            <p:oleObj spid="_x0000_s47113" name="Equation" r:id="rId8" imgW="2361960" imgH="469800" progId="Equation.3">
              <p:embed/>
            </p:oleObj>
          </a:graphicData>
        </a:graphic>
      </p:graphicFrame>
      <p:sp>
        <p:nvSpPr>
          <p:cNvPr id="4711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711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47121" name="Object 17"/>
          <p:cNvGraphicFramePr>
            <a:graphicFrameLocks noChangeAspect="1"/>
          </p:cNvGraphicFramePr>
          <p:nvPr/>
        </p:nvGraphicFramePr>
        <p:xfrm>
          <a:off x="1000100" y="4429132"/>
          <a:ext cx="1604962" cy="966787"/>
        </p:xfrm>
        <a:graphic>
          <a:graphicData uri="http://schemas.openxmlformats.org/presentationml/2006/ole">
            <p:oleObj spid="_x0000_s47121" name="Equation" r:id="rId9" imgW="799920" imgH="482400" progId="Equation.3">
              <p:embed/>
            </p:oleObj>
          </a:graphicData>
        </a:graphic>
      </p:graphicFrame>
      <p:graphicFrame>
        <p:nvGraphicFramePr>
          <p:cNvPr id="47122" name="Object 18"/>
          <p:cNvGraphicFramePr>
            <a:graphicFrameLocks noChangeAspect="1"/>
          </p:cNvGraphicFramePr>
          <p:nvPr/>
        </p:nvGraphicFramePr>
        <p:xfrm>
          <a:off x="3457577" y="4500570"/>
          <a:ext cx="1400175" cy="865188"/>
        </p:xfrm>
        <a:graphic>
          <a:graphicData uri="http://schemas.openxmlformats.org/presentationml/2006/ole">
            <p:oleObj spid="_x0000_s47122" name="Equation" r:id="rId10" imgW="698400" imgH="431640" progId="Equation.3">
              <p:embed/>
            </p:oleObj>
          </a:graphicData>
        </a:graphic>
      </p:graphicFrame>
      <p:sp>
        <p:nvSpPr>
          <p:cNvPr id="4712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47125" name="Object 21"/>
          <p:cNvGraphicFramePr>
            <a:graphicFrameLocks noChangeAspect="1"/>
          </p:cNvGraphicFramePr>
          <p:nvPr/>
        </p:nvGraphicFramePr>
        <p:xfrm>
          <a:off x="1785918" y="6000768"/>
          <a:ext cx="4633912" cy="484188"/>
        </p:xfrm>
        <a:graphic>
          <a:graphicData uri="http://schemas.openxmlformats.org/presentationml/2006/ole">
            <p:oleObj spid="_x0000_s47125" name="Equation" r:id="rId11" imgW="2311200" imgH="241200" progId="Equation.3">
              <p:embed/>
            </p:oleObj>
          </a:graphicData>
        </a:graphic>
      </p:graphicFrame>
      <p:sp>
        <p:nvSpPr>
          <p:cNvPr id="47128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47131" name="Object 27"/>
          <p:cNvGraphicFramePr>
            <a:graphicFrameLocks noChangeAspect="1"/>
          </p:cNvGraphicFramePr>
          <p:nvPr/>
        </p:nvGraphicFramePr>
        <p:xfrm>
          <a:off x="5429256" y="4071942"/>
          <a:ext cx="1427162" cy="1730375"/>
        </p:xfrm>
        <a:graphic>
          <a:graphicData uri="http://schemas.openxmlformats.org/presentationml/2006/ole">
            <p:oleObj spid="_x0000_s47131" name="Equation" r:id="rId12" imgW="711000" imgH="863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Calculation for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P(</a:t>
            </a:r>
            <a:r>
              <a:rPr lang="en-US" altLang="ko-KR" b="1" dirty="0" err="1" smtClean="0">
                <a:latin typeface="맑은 고딕" pitchFamily="50" charset="-127"/>
                <a:ea typeface="맑은 고딕" pitchFamily="50" charset="-127"/>
              </a:rPr>
              <a:t>x</a:t>
            </a:r>
            <a:r>
              <a:rPr lang="en-US" altLang="ko-KR" dirty="0" err="1" smtClean="0">
                <a:latin typeface="맑은 고딕" pitchFamily="50" charset="-127"/>
                <a:ea typeface="맑은 고딕" pitchFamily="50" charset="-127"/>
              </a:rPr>
              <a:t>,</a:t>
            </a:r>
            <a:r>
              <a:rPr lang="en-US" altLang="ko-KR" i="1" dirty="0" err="1" smtClean="0">
                <a:latin typeface="맑은 고딕" pitchFamily="50" charset="-127"/>
                <a:ea typeface="맑은 고딕" pitchFamily="50" charset="-127"/>
              </a:rPr>
              <a:t>t</a:t>
            </a:r>
            <a:r>
              <a:rPr lang="en-US" altLang="ko-KR" i="1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" name="내용 개체 틀 2"/>
          <p:cNvSpPr txBox="1">
            <a:spLocks/>
          </p:cNvSpPr>
          <p:nvPr/>
        </p:nvSpPr>
        <p:spPr>
          <a:xfrm>
            <a:off x="607316" y="2500306"/>
            <a:ext cx="8153400" cy="61435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1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altLang="ko-KR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Diagona</a:t>
            </a:r>
            <a:r>
              <a:rPr lang="en-US" altLang="ko-KR" sz="2900" dirty="0" err="1" smtClean="0"/>
              <a:t>lize</a:t>
            </a:r>
            <a:endParaRPr kumimoji="0" lang="ko-KR" altLang="en-US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711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711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712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47125" name="Object 21"/>
          <p:cNvGraphicFramePr>
            <a:graphicFrameLocks noChangeAspect="1"/>
          </p:cNvGraphicFramePr>
          <p:nvPr/>
        </p:nvGraphicFramePr>
        <p:xfrm>
          <a:off x="642910" y="1785926"/>
          <a:ext cx="4633912" cy="484188"/>
        </p:xfrm>
        <a:graphic>
          <a:graphicData uri="http://schemas.openxmlformats.org/presentationml/2006/ole">
            <p:oleObj spid="_x0000_s53257" name="Equation" r:id="rId4" imgW="2311200" imgH="241200" progId="Equation.3">
              <p:embed/>
            </p:oleObj>
          </a:graphicData>
        </a:graphic>
      </p:graphicFrame>
      <p:sp>
        <p:nvSpPr>
          <p:cNvPr id="47128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53259" name="Object 11"/>
          <p:cNvGraphicFramePr>
            <a:graphicFrameLocks noChangeAspect="1"/>
          </p:cNvGraphicFramePr>
          <p:nvPr/>
        </p:nvGraphicFramePr>
        <p:xfrm>
          <a:off x="3636969" y="3189288"/>
          <a:ext cx="1935163" cy="382587"/>
        </p:xfrm>
        <a:graphic>
          <a:graphicData uri="http://schemas.openxmlformats.org/presentationml/2006/ole">
            <p:oleObj spid="_x0000_s53259" name="Equation" r:id="rId5" imgW="965160" imgH="190440" progId="Equation.3">
              <p:embed/>
            </p:oleObj>
          </a:graphicData>
        </a:graphic>
      </p:graphicFrame>
      <p:graphicFrame>
        <p:nvGraphicFramePr>
          <p:cNvPr id="53260" name="Object 12"/>
          <p:cNvGraphicFramePr>
            <a:graphicFrameLocks noChangeAspect="1"/>
          </p:cNvGraphicFramePr>
          <p:nvPr/>
        </p:nvGraphicFramePr>
        <p:xfrm>
          <a:off x="1404926" y="3786190"/>
          <a:ext cx="1119188" cy="331788"/>
        </p:xfrm>
        <a:graphic>
          <a:graphicData uri="http://schemas.openxmlformats.org/presentationml/2006/ole">
            <p:oleObj spid="_x0000_s53260" name="Equation" r:id="rId6" imgW="558720" imgH="164880" progId="Equation.3">
              <p:embed/>
            </p:oleObj>
          </a:graphicData>
        </a:graphic>
      </p:graphicFrame>
      <p:graphicFrame>
        <p:nvGraphicFramePr>
          <p:cNvPr id="53261" name="Object 13"/>
          <p:cNvGraphicFramePr>
            <a:graphicFrameLocks noChangeAspect="1"/>
          </p:cNvGraphicFramePr>
          <p:nvPr/>
        </p:nvGraphicFramePr>
        <p:xfrm>
          <a:off x="1320435" y="4214818"/>
          <a:ext cx="1500188" cy="485775"/>
        </p:xfrm>
        <a:graphic>
          <a:graphicData uri="http://schemas.openxmlformats.org/presentationml/2006/ole">
            <p:oleObj spid="_x0000_s53261" name="Equation" r:id="rId7" imgW="749160" imgH="241200" progId="Equation.3">
              <p:embed/>
            </p:oleObj>
          </a:graphicData>
        </a:graphic>
      </p:graphicFrame>
      <p:graphicFrame>
        <p:nvGraphicFramePr>
          <p:cNvPr id="53263" name="Object 15"/>
          <p:cNvGraphicFramePr>
            <a:graphicFrameLocks noChangeAspect="1"/>
          </p:cNvGraphicFramePr>
          <p:nvPr/>
        </p:nvGraphicFramePr>
        <p:xfrm>
          <a:off x="2928926" y="2643182"/>
          <a:ext cx="330200" cy="331788"/>
        </p:xfrm>
        <a:graphic>
          <a:graphicData uri="http://schemas.openxmlformats.org/presentationml/2006/ole">
            <p:oleObj spid="_x0000_s53263" name="Equation" r:id="rId8" imgW="164880" imgH="164880" progId="Equation.3">
              <p:embed/>
            </p:oleObj>
          </a:graphicData>
        </a:graphic>
      </p:graphicFrame>
      <p:sp>
        <p:nvSpPr>
          <p:cNvPr id="26" name="내용 개체 틀 2"/>
          <p:cNvSpPr txBox="1">
            <a:spLocks/>
          </p:cNvSpPr>
          <p:nvPr/>
        </p:nvSpPr>
        <p:spPr>
          <a:xfrm>
            <a:off x="990600" y="3171836"/>
            <a:ext cx="8153400" cy="61435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1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Orthonormal</a:t>
            </a:r>
            <a:r>
              <a:rPr kumimoji="0" lang="en-US" altLang="ko-KR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matrix</a:t>
            </a:r>
            <a:endParaRPr kumimoji="0" lang="ko-KR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3264" name="Object 16"/>
          <p:cNvGraphicFramePr>
            <a:graphicFrameLocks noChangeAspect="1"/>
          </p:cNvGraphicFramePr>
          <p:nvPr/>
        </p:nvGraphicFramePr>
        <p:xfrm>
          <a:off x="3905256" y="4000504"/>
          <a:ext cx="1524000" cy="382588"/>
        </p:xfrm>
        <a:graphic>
          <a:graphicData uri="http://schemas.openxmlformats.org/presentationml/2006/ole">
            <p:oleObj spid="_x0000_s53264" name="Equation" r:id="rId9" imgW="761760" imgH="190440" progId="Equation.3">
              <p:embed/>
            </p:oleObj>
          </a:graphicData>
        </a:graphic>
      </p:graphicFrame>
      <p:sp>
        <p:nvSpPr>
          <p:cNvPr id="27" name="오른쪽 화살표 26"/>
          <p:cNvSpPr/>
          <p:nvPr/>
        </p:nvSpPr>
        <p:spPr>
          <a:xfrm>
            <a:off x="3119438" y="4000504"/>
            <a:ext cx="571504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53265" name="Object 17"/>
          <p:cNvGraphicFramePr>
            <a:graphicFrameLocks noChangeAspect="1"/>
          </p:cNvGraphicFramePr>
          <p:nvPr/>
        </p:nvGraphicFramePr>
        <p:xfrm>
          <a:off x="5715008" y="3773127"/>
          <a:ext cx="2032000" cy="969962"/>
        </p:xfrm>
        <a:graphic>
          <a:graphicData uri="http://schemas.openxmlformats.org/presentationml/2006/ole">
            <p:oleObj spid="_x0000_s53265" name="Equation" r:id="rId10" imgW="1015920" imgH="482400" progId="Equation.3">
              <p:embed/>
            </p:oleObj>
          </a:graphicData>
        </a:graphic>
      </p:graphicFrame>
      <p:graphicFrame>
        <p:nvGraphicFramePr>
          <p:cNvPr id="53266" name="Object 18"/>
          <p:cNvGraphicFramePr>
            <a:graphicFrameLocks noChangeAspect="1"/>
          </p:cNvGraphicFramePr>
          <p:nvPr/>
        </p:nvGraphicFramePr>
        <p:xfrm>
          <a:off x="2528888" y="5214938"/>
          <a:ext cx="3589337" cy="942975"/>
        </p:xfrm>
        <a:graphic>
          <a:graphicData uri="http://schemas.openxmlformats.org/presentationml/2006/ole">
            <p:oleObj spid="_x0000_s53266" name="Equation" r:id="rId11" imgW="1790640" imgH="469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Calculation for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P(</a:t>
            </a:r>
            <a:r>
              <a:rPr lang="en-US" altLang="ko-KR" b="1" dirty="0" err="1" smtClean="0">
                <a:latin typeface="맑은 고딕" pitchFamily="50" charset="-127"/>
                <a:ea typeface="맑은 고딕" pitchFamily="50" charset="-127"/>
              </a:rPr>
              <a:t>x</a:t>
            </a:r>
            <a:r>
              <a:rPr lang="en-US" altLang="ko-KR" dirty="0" err="1" smtClean="0">
                <a:latin typeface="맑은 고딕" pitchFamily="50" charset="-127"/>
                <a:ea typeface="맑은 고딕" pitchFamily="50" charset="-127"/>
              </a:rPr>
              <a:t>,</a:t>
            </a:r>
            <a:r>
              <a:rPr lang="en-US" altLang="ko-KR" i="1" dirty="0" err="1" smtClean="0">
                <a:latin typeface="맑은 고딕" pitchFamily="50" charset="-127"/>
                <a:ea typeface="맑은 고딕" pitchFamily="50" charset="-127"/>
              </a:rPr>
              <a:t>t</a:t>
            </a:r>
            <a:r>
              <a:rPr lang="en-US" altLang="ko-KR" i="1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711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711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712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7128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4288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4289" name="Rectangle 17"/>
          <p:cNvSpPr>
            <a:spLocks noChangeArrowheads="1"/>
          </p:cNvSpPr>
          <p:nvPr/>
        </p:nvSpPr>
        <p:spPr bwMode="auto">
          <a:xfrm>
            <a:off x="0" y="793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바탕"/>
                <a:ea typeface="굴림" pitchFamily="50" charset="-127"/>
                <a:cs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endParaRPr kumimoji="1" lang="ko-KR" altLang="ko-KR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54290" name="Rectangle 18"/>
          <p:cNvSpPr>
            <a:spLocks noChangeArrowheads="1"/>
          </p:cNvSpPr>
          <p:nvPr/>
        </p:nvSpPr>
        <p:spPr bwMode="auto">
          <a:xfrm>
            <a:off x="0" y="1536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4291" name="Rectangle 19"/>
          <p:cNvSpPr>
            <a:spLocks noChangeArrowheads="1"/>
          </p:cNvSpPr>
          <p:nvPr/>
        </p:nvSpPr>
        <p:spPr bwMode="auto">
          <a:xfrm>
            <a:off x="0" y="237648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54294" name="Object 22"/>
          <p:cNvGraphicFramePr>
            <a:graphicFrameLocks noChangeAspect="1"/>
          </p:cNvGraphicFramePr>
          <p:nvPr/>
        </p:nvGraphicFramePr>
        <p:xfrm>
          <a:off x="1643042" y="1857364"/>
          <a:ext cx="5422900" cy="866775"/>
        </p:xfrm>
        <a:graphic>
          <a:graphicData uri="http://schemas.openxmlformats.org/presentationml/2006/ole">
            <p:oleObj spid="_x0000_s54294" name="Equation" r:id="rId4" imgW="2705040" imgH="431640" progId="Equation.3">
              <p:embed/>
            </p:oleObj>
          </a:graphicData>
        </a:graphic>
      </p:graphicFrame>
      <p:graphicFrame>
        <p:nvGraphicFramePr>
          <p:cNvPr id="54295" name="Object 23"/>
          <p:cNvGraphicFramePr>
            <a:graphicFrameLocks noChangeAspect="1"/>
          </p:cNvGraphicFramePr>
          <p:nvPr/>
        </p:nvGraphicFramePr>
        <p:xfrm>
          <a:off x="1322391" y="2919415"/>
          <a:ext cx="2470150" cy="866775"/>
        </p:xfrm>
        <a:graphic>
          <a:graphicData uri="http://schemas.openxmlformats.org/presentationml/2006/ole">
            <p:oleObj spid="_x0000_s54295" name="Equation" r:id="rId5" imgW="1231560" imgH="431640" progId="Equation.3">
              <p:embed/>
            </p:oleObj>
          </a:graphicData>
        </a:graphic>
      </p:graphicFrame>
      <p:graphicFrame>
        <p:nvGraphicFramePr>
          <p:cNvPr id="54296" name="Object 24"/>
          <p:cNvGraphicFramePr>
            <a:graphicFrameLocks noChangeAspect="1"/>
          </p:cNvGraphicFramePr>
          <p:nvPr/>
        </p:nvGraphicFramePr>
        <p:xfrm>
          <a:off x="1304943" y="3848109"/>
          <a:ext cx="2089150" cy="866775"/>
        </p:xfrm>
        <a:graphic>
          <a:graphicData uri="http://schemas.openxmlformats.org/presentationml/2006/ole">
            <p:oleObj spid="_x0000_s54296" name="Equation" r:id="rId6" imgW="1041120" imgH="431640" progId="Equation.3">
              <p:embed/>
            </p:oleObj>
          </a:graphicData>
        </a:graphic>
      </p:graphicFrame>
      <p:graphicFrame>
        <p:nvGraphicFramePr>
          <p:cNvPr id="54297" name="Object 25"/>
          <p:cNvGraphicFramePr>
            <a:graphicFrameLocks noChangeAspect="1"/>
          </p:cNvGraphicFramePr>
          <p:nvPr/>
        </p:nvGraphicFramePr>
        <p:xfrm>
          <a:off x="1309705" y="4767284"/>
          <a:ext cx="2012950" cy="866775"/>
        </p:xfrm>
        <a:graphic>
          <a:graphicData uri="http://schemas.openxmlformats.org/presentationml/2006/ole">
            <p:oleObj spid="_x0000_s54297" name="Equation" r:id="rId7" imgW="1002960" imgH="431640" progId="Equation.3">
              <p:embed/>
            </p:oleObj>
          </a:graphicData>
        </a:graphic>
      </p:graphicFrame>
      <p:graphicFrame>
        <p:nvGraphicFramePr>
          <p:cNvPr id="54298" name="Object 26"/>
          <p:cNvGraphicFramePr>
            <a:graphicFrameLocks noChangeAspect="1"/>
          </p:cNvGraphicFramePr>
          <p:nvPr/>
        </p:nvGraphicFramePr>
        <p:xfrm>
          <a:off x="1322391" y="5705497"/>
          <a:ext cx="3821113" cy="866775"/>
        </p:xfrm>
        <a:graphic>
          <a:graphicData uri="http://schemas.openxmlformats.org/presentationml/2006/ole">
            <p:oleObj spid="_x0000_s54298" name="Equation" r:id="rId8" imgW="1904760" imgH="431640" progId="Equation.3">
              <p:embed/>
            </p:oleObj>
          </a:graphicData>
        </a:graphic>
      </p:graphicFrame>
      <p:graphicFrame>
        <p:nvGraphicFramePr>
          <p:cNvPr id="54299" name="Object 27"/>
          <p:cNvGraphicFramePr>
            <a:graphicFrameLocks noChangeAspect="1"/>
          </p:cNvGraphicFramePr>
          <p:nvPr/>
        </p:nvGraphicFramePr>
        <p:xfrm>
          <a:off x="5857884" y="3357562"/>
          <a:ext cx="942975" cy="433387"/>
        </p:xfrm>
        <a:graphic>
          <a:graphicData uri="http://schemas.openxmlformats.org/presentationml/2006/ole">
            <p:oleObj spid="_x0000_s54299" name="Equation" r:id="rId9" imgW="469800" imgH="215640" progId="Equation.3">
              <p:embed/>
            </p:oleObj>
          </a:graphicData>
        </a:graphic>
      </p:graphicFrame>
      <p:graphicFrame>
        <p:nvGraphicFramePr>
          <p:cNvPr id="54300" name="Object 28"/>
          <p:cNvGraphicFramePr>
            <a:graphicFrameLocks noChangeAspect="1"/>
          </p:cNvGraphicFramePr>
          <p:nvPr/>
        </p:nvGraphicFramePr>
        <p:xfrm>
          <a:off x="5857884" y="3857628"/>
          <a:ext cx="968375" cy="433387"/>
        </p:xfrm>
        <a:graphic>
          <a:graphicData uri="http://schemas.openxmlformats.org/presentationml/2006/ole">
            <p:oleObj spid="_x0000_s54300" name="Equation" r:id="rId10" imgW="482400" imgH="215640" progId="Equation.3">
              <p:embed/>
            </p:oleObj>
          </a:graphicData>
        </a:graphic>
      </p:graphicFrame>
      <p:graphicFrame>
        <p:nvGraphicFramePr>
          <p:cNvPr id="54301" name="Object 29"/>
          <p:cNvGraphicFramePr>
            <a:graphicFrameLocks noChangeAspect="1"/>
          </p:cNvGraphicFramePr>
          <p:nvPr/>
        </p:nvGraphicFramePr>
        <p:xfrm>
          <a:off x="5857884" y="4352934"/>
          <a:ext cx="1631950" cy="433388"/>
        </p:xfrm>
        <a:graphic>
          <a:graphicData uri="http://schemas.openxmlformats.org/presentationml/2006/ole">
            <p:oleObj spid="_x0000_s54301" name="Equation" r:id="rId11" imgW="812520" imgH="215640" progId="Equation.3">
              <p:embed/>
            </p:oleObj>
          </a:graphicData>
        </a:graphic>
      </p:graphicFrame>
      <p:graphicFrame>
        <p:nvGraphicFramePr>
          <p:cNvPr id="54302" name="Object 30"/>
          <p:cNvGraphicFramePr>
            <a:graphicFrameLocks noChangeAspect="1"/>
          </p:cNvGraphicFramePr>
          <p:nvPr/>
        </p:nvGraphicFramePr>
        <p:xfrm>
          <a:off x="5889641" y="4786322"/>
          <a:ext cx="2419350" cy="866775"/>
        </p:xfrm>
        <a:graphic>
          <a:graphicData uri="http://schemas.openxmlformats.org/presentationml/2006/ole">
            <p:oleObj spid="_x0000_s54302" name="Equation" r:id="rId12" imgW="120636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Solution</a:t>
            </a:r>
            <a:endParaRPr lang="ko-KR" altLang="en-US" dirty="0"/>
          </a:p>
        </p:txBody>
      </p:sp>
      <p:sp>
        <p:nvSpPr>
          <p:cNvPr id="25" name="내용 개체 틀 2"/>
          <p:cNvSpPr txBox="1">
            <a:spLocks/>
          </p:cNvSpPr>
          <p:nvPr/>
        </p:nvSpPr>
        <p:spPr>
          <a:xfrm>
            <a:off x="607316" y="1600200"/>
            <a:ext cx="8153400" cy="61435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1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altLang="ko-K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torque</a:t>
            </a:r>
            <a:endParaRPr kumimoji="0" lang="ko-KR" altLang="en-US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5057" name="Object 1"/>
          <p:cNvGraphicFramePr>
            <a:graphicFrameLocks noChangeAspect="1"/>
          </p:cNvGraphicFramePr>
          <p:nvPr/>
        </p:nvGraphicFramePr>
        <p:xfrm>
          <a:off x="1285852" y="2285992"/>
          <a:ext cx="6286500" cy="1214438"/>
        </p:xfrm>
        <a:graphic>
          <a:graphicData uri="http://schemas.openxmlformats.org/presentationml/2006/ole">
            <p:oleObj spid="_x0000_s45057" name="Equation" r:id="rId4" imgW="2476440" imgH="482400" progId="Equation.3">
              <p:embed/>
            </p:oleObj>
          </a:graphicData>
        </a:graphic>
      </p:graphicFrame>
      <p:graphicFrame>
        <p:nvGraphicFramePr>
          <p:cNvPr id="45058" name="Object 2"/>
          <p:cNvGraphicFramePr>
            <a:graphicFrameLocks noChangeAspect="1"/>
          </p:cNvGraphicFramePr>
          <p:nvPr/>
        </p:nvGraphicFramePr>
        <p:xfrm>
          <a:off x="8358188" y="2643188"/>
          <a:ext cx="546100" cy="546100"/>
        </p:xfrm>
        <a:graphic>
          <a:graphicData uri="http://schemas.openxmlformats.org/presentationml/2006/ole">
            <p:oleObj spid="_x0000_s45058" name="Equation" r:id="rId5" imgW="215640" imgH="215640" progId="Equation.3">
              <p:embed/>
            </p:oleObj>
          </a:graphicData>
        </a:graphic>
      </p:graphicFrame>
      <p:graphicFrame>
        <p:nvGraphicFramePr>
          <p:cNvPr id="45059" name="Object 3"/>
          <p:cNvGraphicFramePr>
            <a:graphicFrameLocks noChangeAspect="1"/>
          </p:cNvGraphicFramePr>
          <p:nvPr/>
        </p:nvGraphicFramePr>
        <p:xfrm>
          <a:off x="2130045" y="3571875"/>
          <a:ext cx="5348287" cy="701675"/>
        </p:xfrm>
        <a:graphic>
          <a:graphicData uri="http://schemas.openxmlformats.org/presentationml/2006/ole">
            <p:oleObj spid="_x0000_s45059" name="Equation" r:id="rId6" imgW="2108160" imgH="279360" progId="Equation.3">
              <p:embed/>
            </p:oleObj>
          </a:graphicData>
        </a:graphic>
      </p:graphicFrame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45062" name="Object 6"/>
          <p:cNvGraphicFramePr>
            <a:graphicFrameLocks noChangeAspect="1"/>
          </p:cNvGraphicFramePr>
          <p:nvPr/>
        </p:nvGraphicFramePr>
        <p:xfrm>
          <a:off x="785798" y="4481519"/>
          <a:ext cx="1349375" cy="561975"/>
        </p:xfrm>
        <a:graphic>
          <a:graphicData uri="http://schemas.openxmlformats.org/presentationml/2006/ole">
            <p:oleObj spid="_x0000_s45062" name="Equation" r:id="rId7" imgW="672840" imgH="279360" progId="Equation.3">
              <p:embed/>
            </p:oleObj>
          </a:graphicData>
        </a:graphic>
      </p:graphicFrame>
      <p:graphicFrame>
        <p:nvGraphicFramePr>
          <p:cNvPr id="45063" name="Object 7"/>
          <p:cNvGraphicFramePr>
            <a:graphicFrameLocks noChangeAspect="1"/>
          </p:cNvGraphicFramePr>
          <p:nvPr/>
        </p:nvGraphicFramePr>
        <p:xfrm>
          <a:off x="2500298" y="4481519"/>
          <a:ext cx="1349375" cy="561975"/>
        </p:xfrm>
        <a:graphic>
          <a:graphicData uri="http://schemas.openxmlformats.org/presentationml/2006/ole">
            <p:oleObj spid="_x0000_s45063" name="Equation" r:id="rId8" imgW="672840" imgH="279360" progId="Equation.3">
              <p:embed/>
            </p:oleObj>
          </a:graphicData>
        </a:graphic>
      </p:graphicFrame>
      <p:graphicFrame>
        <p:nvGraphicFramePr>
          <p:cNvPr id="45064" name="Object 8"/>
          <p:cNvGraphicFramePr>
            <a:graphicFrameLocks noChangeAspect="1"/>
          </p:cNvGraphicFramePr>
          <p:nvPr/>
        </p:nvGraphicFramePr>
        <p:xfrm>
          <a:off x="4249723" y="4506919"/>
          <a:ext cx="1679575" cy="511175"/>
        </p:xfrm>
        <a:graphic>
          <a:graphicData uri="http://schemas.openxmlformats.org/presentationml/2006/ole">
            <p:oleObj spid="_x0000_s45064" name="Equation" r:id="rId9" imgW="838080" imgH="253800" progId="Equation.3">
              <p:embed/>
            </p:oleObj>
          </a:graphicData>
        </a:graphic>
      </p:graphicFrame>
      <p:graphicFrame>
        <p:nvGraphicFramePr>
          <p:cNvPr id="45065" name="Object 9"/>
          <p:cNvGraphicFramePr>
            <a:graphicFrameLocks noChangeAspect="1"/>
          </p:cNvGraphicFramePr>
          <p:nvPr/>
        </p:nvGraphicFramePr>
        <p:xfrm>
          <a:off x="6429360" y="4357694"/>
          <a:ext cx="1730375" cy="792162"/>
        </p:xfrm>
        <a:graphic>
          <a:graphicData uri="http://schemas.openxmlformats.org/presentationml/2006/ole">
            <p:oleObj spid="_x0000_s45065" name="Equation" r:id="rId10" imgW="863280" imgH="393480" progId="Equation.3">
              <p:embed/>
            </p:oleObj>
          </a:graphicData>
        </a:graphic>
      </p:graphicFrame>
      <p:graphicFrame>
        <p:nvGraphicFramePr>
          <p:cNvPr id="45066" name="Object 10"/>
          <p:cNvGraphicFramePr>
            <a:graphicFrameLocks noChangeAspect="1"/>
          </p:cNvGraphicFramePr>
          <p:nvPr/>
        </p:nvGraphicFramePr>
        <p:xfrm>
          <a:off x="2143108" y="5357826"/>
          <a:ext cx="2093912" cy="541338"/>
        </p:xfrm>
        <a:graphic>
          <a:graphicData uri="http://schemas.openxmlformats.org/presentationml/2006/ole">
            <p:oleObj spid="_x0000_s45066" name="Equation" r:id="rId11" imgW="82548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42916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Average torque of a BG in the steady state</a:t>
            </a:r>
          </a:p>
        </p:txBody>
      </p:sp>
      <p:graphicFrame>
        <p:nvGraphicFramePr>
          <p:cNvPr id="4" name="개체 3"/>
          <p:cNvGraphicFramePr>
            <a:graphicFrameLocks noChangeAspect="1"/>
          </p:cNvGraphicFramePr>
          <p:nvPr/>
        </p:nvGraphicFramePr>
        <p:xfrm>
          <a:off x="2536746" y="2214554"/>
          <a:ext cx="3892642" cy="1071570"/>
        </p:xfrm>
        <a:graphic>
          <a:graphicData uri="http://schemas.openxmlformats.org/presentationml/2006/ole">
            <p:oleObj spid="_x0000_s36866" name="Equation" r:id="rId3" imgW="2260440" imgH="622080" progId="Equation.3">
              <p:embed/>
            </p:oleObj>
          </a:graphicData>
        </a:graphic>
      </p:graphicFrame>
      <p:sp>
        <p:nvSpPr>
          <p:cNvPr id="9" name="내용 개체 틀 2"/>
          <p:cNvSpPr txBox="1">
            <a:spLocks/>
          </p:cNvSpPr>
          <p:nvPr/>
        </p:nvSpPr>
        <p:spPr>
          <a:xfrm>
            <a:off x="616190" y="3243274"/>
            <a:ext cx="8153400" cy="54291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1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altLang="ko-K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</a:t>
            </a:r>
            <a:r>
              <a:rPr kumimoji="0" lang="en-US" altLang="ko-KR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altLang="ko-KR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1571604" y="3343277"/>
          <a:ext cx="744537" cy="371475"/>
        </p:xfrm>
        <a:graphic>
          <a:graphicData uri="http://schemas.openxmlformats.org/presentationml/2006/ole">
            <p:oleObj spid="_x0000_s36867" name="Equation" r:id="rId4" imgW="431640" imgH="215640" progId="Equation.3">
              <p:embed/>
            </p:oleObj>
          </a:graphicData>
        </a:graphic>
      </p:graphicFrame>
      <p:sp>
        <p:nvSpPr>
          <p:cNvPr id="11" name="내용 개체 틀 2"/>
          <p:cNvSpPr txBox="1">
            <a:spLocks/>
          </p:cNvSpPr>
          <p:nvPr/>
        </p:nvSpPr>
        <p:spPr>
          <a:xfrm>
            <a:off x="616190" y="4171968"/>
            <a:ext cx="8153400" cy="54291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1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altLang="ko-K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</a:t>
            </a:r>
            <a:r>
              <a:rPr kumimoji="0" lang="en-US" altLang="ko-KR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altLang="ko-KR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2" name="Object 4"/>
          <p:cNvGraphicFramePr>
            <a:graphicFrameLocks noChangeAspect="1"/>
          </p:cNvGraphicFramePr>
          <p:nvPr/>
        </p:nvGraphicFramePr>
        <p:xfrm>
          <a:off x="1571604" y="4271971"/>
          <a:ext cx="766763" cy="371475"/>
        </p:xfrm>
        <a:graphic>
          <a:graphicData uri="http://schemas.openxmlformats.org/presentationml/2006/ole">
            <p:oleObj spid="_x0000_s36868" name="Equation" r:id="rId5" imgW="444240" imgH="215640" progId="Equation.3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928662" y="3714752"/>
            <a:ext cx="49292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/>
              <a:t>System will be in the equilibrium state</a:t>
            </a:r>
            <a:endParaRPr lang="ko-KR" altLang="en-US" sz="2400" dirty="0"/>
          </a:p>
        </p:txBody>
      </p:sp>
      <p:sp>
        <p:nvSpPr>
          <p:cNvPr id="14" name="오른쪽 화살표 13"/>
          <p:cNvSpPr/>
          <p:nvPr/>
        </p:nvSpPr>
        <p:spPr>
          <a:xfrm>
            <a:off x="5684850" y="3836992"/>
            <a:ext cx="428628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5" name="Object 6"/>
          <p:cNvGraphicFramePr>
            <a:graphicFrameLocks noChangeAspect="1"/>
          </p:cNvGraphicFramePr>
          <p:nvPr/>
        </p:nvGraphicFramePr>
        <p:xfrm>
          <a:off x="6256354" y="3836992"/>
          <a:ext cx="744538" cy="306388"/>
        </p:xfrm>
        <a:graphic>
          <a:graphicData uri="http://schemas.openxmlformats.org/presentationml/2006/ole">
            <p:oleObj spid="_x0000_s36869" name="Equation" r:id="rId6" imgW="431640" imgH="177480" progId="Equation.3">
              <p:embed/>
            </p:oleObj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928662" y="4643446"/>
            <a:ext cx="3786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/>
              <a:t>Rotationally symmetric</a:t>
            </a:r>
            <a:endParaRPr lang="ko-KR" altLang="en-US" sz="2400" dirty="0"/>
          </a:p>
        </p:txBody>
      </p:sp>
      <p:sp>
        <p:nvSpPr>
          <p:cNvPr id="17" name="오른쪽 화살표 16"/>
          <p:cNvSpPr/>
          <p:nvPr/>
        </p:nvSpPr>
        <p:spPr>
          <a:xfrm>
            <a:off x="3827462" y="4765686"/>
            <a:ext cx="428628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8" name="Object 6"/>
          <p:cNvGraphicFramePr>
            <a:graphicFrameLocks noChangeAspect="1"/>
          </p:cNvGraphicFramePr>
          <p:nvPr/>
        </p:nvGraphicFramePr>
        <p:xfrm>
          <a:off x="4398966" y="4765686"/>
          <a:ext cx="744538" cy="306388"/>
        </p:xfrm>
        <a:graphic>
          <a:graphicData uri="http://schemas.openxmlformats.org/presentationml/2006/ole">
            <p:oleObj spid="_x0000_s36870" name="Equation" r:id="rId7" imgW="431640" imgH="177480" progId="Equation.3">
              <p:embed/>
            </p:oleObj>
          </a:graphicData>
        </a:graphic>
      </p:graphicFrame>
      <p:sp>
        <p:nvSpPr>
          <p:cNvPr id="19" name="내용 개체 틀 2"/>
          <p:cNvSpPr txBox="1">
            <a:spLocks/>
          </p:cNvSpPr>
          <p:nvPr/>
        </p:nvSpPr>
        <p:spPr>
          <a:xfrm>
            <a:off x="616190" y="5143512"/>
            <a:ext cx="8153400" cy="54291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1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altLang="ko-K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</a:t>
            </a:r>
            <a:r>
              <a:rPr kumimoji="0" lang="en-US" altLang="ko-KR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altLang="ko-KR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0" name="Object 4"/>
          <p:cNvGraphicFramePr>
            <a:graphicFrameLocks noChangeAspect="1"/>
          </p:cNvGraphicFramePr>
          <p:nvPr/>
        </p:nvGraphicFramePr>
        <p:xfrm>
          <a:off x="1571604" y="5286388"/>
          <a:ext cx="1138238" cy="306387"/>
        </p:xfrm>
        <a:graphic>
          <a:graphicData uri="http://schemas.openxmlformats.org/presentationml/2006/ole">
            <p:oleObj spid="_x0000_s36871" name="Equation" r:id="rId8" imgW="660240" imgH="177480" progId="Equation.3">
              <p:embed/>
            </p:oleObj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928662" y="5643578"/>
            <a:ext cx="3786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/>
              <a:t>symmetric</a:t>
            </a:r>
            <a:endParaRPr lang="ko-KR" altLang="en-US" sz="2400" dirty="0"/>
          </a:p>
        </p:txBody>
      </p:sp>
      <p:sp>
        <p:nvSpPr>
          <p:cNvPr id="22" name="오른쪽 화살표 21"/>
          <p:cNvSpPr/>
          <p:nvPr/>
        </p:nvSpPr>
        <p:spPr>
          <a:xfrm>
            <a:off x="2285984" y="5786454"/>
            <a:ext cx="428628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23" name="Object 6"/>
          <p:cNvGraphicFramePr>
            <a:graphicFrameLocks noChangeAspect="1"/>
          </p:cNvGraphicFramePr>
          <p:nvPr/>
        </p:nvGraphicFramePr>
        <p:xfrm>
          <a:off x="2857488" y="5786454"/>
          <a:ext cx="744538" cy="306388"/>
        </p:xfrm>
        <a:graphic>
          <a:graphicData uri="http://schemas.openxmlformats.org/presentationml/2006/ole">
            <p:oleObj spid="_x0000_s36872" name="Equation" r:id="rId9" imgW="431640" imgH="177480" progId="Equation.3">
              <p:embed/>
            </p:oleObj>
          </a:graphicData>
        </a:graphic>
      </p:graphicFrame>
      <p:graphicFrame>
        <p:nvGraphicFramePr>
          <p:cNvPr id="36873" name="Object 9"/>
          <p:cNvGraphicFramePr>
            <a:graphicFrameLocks noChangeAspect="1"/>
          </p:cNvGraphicFramePr>
          <p:nvPr/>
        </p:nvGraphicFramePr>
        <p:xfrm>
          <a:off x="8358188" y="2428868"/>
          <a:ext cx="546100" cy="546100"/>
        </p:xfrm>
        <a:graphic>
          <a:graphicData uri="http://schemas.openxmlformats.org/presentationml/2006/ole">
            <p:oleObj spid="_x0000_s36873" name="Equation" r:id="rId10" imgW="21564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and 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/>
              <a:t>The original setup of heat engine consists of </a:t>
            </a:r>
            <a:r>
              <a:rPr lang="en-US" altLang="ko-KR" b="1" dirty="0" smtClean="0"/>
              <a:t>two heat baths</a:t>
            </a:r>
            <a:r>
              <a:rPr lang="en-US" altLang="ko-KR" dirty="0" smtClean="0"/>
              <a:t> in contact with a cyclically working engine, generating work in the form of a </a:t>
            </a:r>
            <a:r>
              <a:rPr lang="en-US" altLang="ko-KR" b="1" dirty="0" smtClean="0"/>
              <a:t>torque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Smallest and most primitive such engine :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en-US" altLang="ko-KR" dirty="0" smtClean="0"/>
              <a:t>    </a:t>
            </a:r>
            <a:r>
              <a:rPr lang="en-US" altLang="ko-KR" dirty="0" smtClean="0"/>
              <a:t>a </a:t>
            </a:r>
            <a:r>
              <a:rPr lang="en-US" altLang="ko-KR" dirty="0" smtClean="0"/>
              <a:t>single particle, gyrating around a </a:t>
            </a:r>
            <a:r>
              <a:rPr lang="en-US" altLang="ko-KR" b="1" dirty="0" smtClean="0"/>
              <a:t>generic potential energy minimum</a:t>
            </a:r>
            <a:r>
              <a:rPr lang="en-US" altLang="ko-KR" dirty="0" smtClean="0"/>
              <a:t> under the influence of </a:t>
            </a:r>
            <a:r>
              <a:rPr lang="en-US" altLang="ko-KR" b="1" dirty="0" smtClean="0"/>
              <a:t>friction</a:t>
            </a:r>
            <a:r>
              <a:rPr lang="en-US" altLang="ko-KR" dirty="0" smtClean="0"/>
              <a:t> and </a:t>
            </a:r>
            <a:r>
              <a:rPr lang="en-US" altLang="ko-KR" b="1" dirty="0" smtClean="0"/>
              <a:t>thermal noise forces from two heat bath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42916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Simple case (equal coupling strengths)</a:t>
            </a:r>
          </a:p>
        </p:txBody>
      </p:sp>
      <p:graphicFrame>
        <p:nvGraphicFramePr>
          <p:cNvPr id="4" name="개체 3"/>
          <p:cNvGraphicFramePr>
            <a:graphicFrameLocks noChangeAspect="1"/>
          </p:cNvGraphicFramePr>
          <p:nvPr/>
        </p:nvGraphicFramePr>
        <p:xfrm>
          <a:off x="2692409" y="2357430"/>
          <a:ext cx="3236913" cy="742950"/>
        </p:xfrm>
        <a:graphic>
          <a:graphicData uri="http://schemas.openxmlformats.org/presentationml/2006/ole">
            <p:oleObj spid="_x0000_s37890" name="Equation" r:id="rId3" imgW="1879560" imgH="431640" progId="Equation.3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6764338" y="1714500"/>
          <a:ext cx="788987" cy="371475"/>
        </p:xfrm>
        <a:graphic>
          <a:graphicData uri="http://schemas.openxmlformats.org/presentationml/2006/ole">
            <p:oleObj spid="_x0000_s37891" name="Equation" r:id="rId4" imgW="457200" imgH="215640" progId="Equation.3">
              <p:embed/>
            </p:oleObj>
          </a:graphicData>
        </a:graphic>
      </p:graphicFrame>
      <p:sp>
        <p:nvSpPr>
          <p:cNvPr id="21" name="내용 개체 틀 2"/>
          <p:cNvSpPr txBox="1">
            <a:spLocks/>
          </p:cNvSpPr>
          <p:nvPr/>
        </p:nvSpPr>
        <p:spPr>
          <a:xfrm>
            <a:off x="617032" y="3286124"/>
            <a:ext cx="8153400" cy="54291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1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altLang="ko-K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Maximal torque (at             ) </a:t>
            </a:r>
          </a:p>
        </p:txBody>
      </p:sp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3929058" y="3251204"/>
          <a:ext cx="1290637" cy="677862"/>
        </p:xfrm>
        <a:graphic>
          <a:graphicData uri="http://schemas.openxmlformats.org/presentationml/2006/ole">
            <p:oleObj spid="_x0000_s37892" name="Equation" r:id="rId5" imgW="749160" imgH="393480" progId="Equation.3">
              <p:embed/>
            </p:oleObj>
          </a:graphicData>
        </a:graphic>
      </p:graphicFrame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2422537" y="4000504"/>
          <a:ext cx="3935413" cy="742950"/>
        </p:xfrm>
        <a:graphic>
          <a:graphicData uri="http://schemas.openxmlformats.org/presentationml/2006/ole">
            <p:oleObj spid="_x0000_s37893" name="Equation" r:id="rId6" imgW="2286000" imgH="431640" progId="Equation.3">
              <p:embed/>
            </p:oleObj>
          </a:graphicData>
        </a:graphic>
      </p:graphicFrame>
      <p:sp>
        <p:nvSpPr>
          <p:cNvPr id="24" name="내용 개체 틀 2"/>
          <p:cNvSpPr txBox="1">
            <a:spLocks/>
          </p:cNvSpPr>
          <p:nvPr/>
        </p:nvSpPr>
        <p:spPr>
          <a:xfrm>
            <a:off x="617032" y="4814910"/>
            <a:ext cx="8384124" cy="190023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1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altLang="ko-KR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Speaking about efficiencies is no possible as long</a:t>
            </a:r>
            <a:r>
              <a:rPr kumimoji="0" lang="en-US" altLang="ko-KR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as one does not know the resulting rotation speed of the thermal baths relative to the carrier of the potential </a:t>
            </a:r>
            <a:r>
              <a:rPr kumimoji="0" lang="en-US" altLang="ko-KR" sz="240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U.</a:t>
            </a:r>
            <a:endParaRPr kumimoji="0" lang="en-US" altLang="ko-KR" sz="240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42916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The direction of rotation of the Brownian particle</a:t>
            </a:r>
          </a:p>
        </p:txBody>
      </p:sp>
      <p:sp>
        <p:nvSpPr>
          <p:cNvPr id="21" name="내용 개체 틀 2"/>
          <p:cNvSpPr txBox="1">
            <a:spLocks/>
          </p:cNvSpPr>
          <p:nvPr/>
        </p:nvSpPr>
        <p:spPr>
          <a:xfrm>
            <a:off x="633442" y="2386018"/>
            <a:ext cx="8153400" cy="54291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1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         ,            ,</a:t>
            </a:r>
          </a:p>
        </p:txBody>
      </p:sp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1031645" y="2429148"/>
          <a:ext cx="700087" cy="371475"/>
        </p:xfrm>
        <a:graphic>
          <a:graphicData uri="http://schemas.openxmlformats.org/presentationml/2006/ole">
            <p:oleObj spid="_x0000_s38914" name="Equation" r:id="rId3" imgW="406080" imgH="215640" progId="Equation.3">
              <p:embed/>
            </p:oleObj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2935086" y="2422540"/>
          <a:ext cx="2868612" cy="392112"/>
        </p:xfrm>
        <a:graphic>
          <a:graphicData uri="http://schemas.openxmlformats.org/presentationml/2006/ole">
            <p:oleObj spid="_x0000_s38915" name="Equation" r:id="rId4" imgW="1663560" imgH="228600" progId="Equation.3">
              <p:embed/>
            </p:oleObj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1874608" y="2428890"/>
          <a:ext cx="939800" cy="371475"/>
        </p:xfrm>
        <a:graphic>
          <a:graphicData uri="http://schemas.openxmlformats.org/presentationml/2006/ole">
            <p:oleObj spid="_x0000_s38916" name="Equation" r:id="rId5" imgW="545760" imgH="215640" progId="Equation.3">
              <p:embed/>
            </p:oleObj>
          </a:graphicData>
        </a:graphic>
      </p:graphicFrame>
      <p:sp>
        <p:nvSpPr>
          <p:cNvPr id="12" name="내용 개체 틀 2"/>
          <p:cNvSpPr txBox="1">
            <a:spLocks/>
          </p:cNvSpPr>
          <p:nvPr/>
        </p:nvSpPr>
        <p:spPr>
          <a:xfrm>
            <a:off x="617032" y="4814910"/>
            <a:ext cx="8384124" cy="190023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kumimoji="0" lang="en-US" altLang="ko-KR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 is plausible that qualitatively</a:t>
            </a:r>
            <a:r>
              <a:rPr kumimoji="0" lang="en-US" altLang="ko-KR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 analogous behavior is expected also for finite </a:t>
            </a:r>
            <a:r>
              <a:rPr kumimoji="0" lang="en-US" altLang="ko-KR" sz="240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en-US" altLang="ko-KR" sz="120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  </a:t>
            </a:r>
            <a:r>
              <a:rPr kumimoji="0" lang="en-US" altLang="ko-KR" sz="24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though the details will be more complicated</a:t>
            </a:r>
            <a:endParaRPr kumimoji="0" lang="en-US" altLang="ko-KR" sz="240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57554" y="2857496"/>
            <a:ext cx="241935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위쪽 화살표 13"/>
          <p:cNvSpPr/>
          <p:nvPr/>
        </p:nvSpPr>
        <p:spPr>
          <a:xfrm>
            <a:off x="4786314" y="3260246"/>
            <a:ext cx="214314" cy="6429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위쪽 화살표 14"/>
          <p:cNvSpPr/>
          <p:nvPr/>
        </p:nvSpPr>
        <p:spPr>
          <a:xfrm flipV="1">
            <a:off x="3643306" y="3903188"/>
            <a:ext cx="214314" cy="6429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 animBg="1"/>
      <p:bldP spid="1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/>
          <a:srcRect b="65082"/>
          <a:stretch>
            <a:fillRect/>
          </a:stretch>
        </p:blipFill>
        <p:spPr bwMode="auto">
          <a:xfrm>
            <a:off x="357158" y="2571744"/>
            <a:ext cx="4857784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Experimental realizations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42916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Block body radiation</a:t>
            </a:r>
          </a:p>
        </p:txBody>
      </p:sp>
      <p:grpSp>
        <p:nvGrpSpPr>
          <p:cNvPr id="13" name="그룹 12"/>
          <p:cNvGrpSpPr/>
          <p:nvPr/>
        </p:nvGrpSpPr>
        <p:grpSpPr>
          <a:xfrm>
            <a:off x="571472" y="2357430"/>
            <a:ext cx="3214710" cy="3286148"/>
            <a:chOff x="571472" y="2357430"/>
            <a:chExt cx="3214710" cy="3286148"/>
          </a:xfrm>
        </p:grpSpPr>
        <p:sp>
          <p:nvSpPr>
            <p:cNvPr id="6" name="직사각형 5"/>
            <p:cNvSpPr/>
            <p:nvPr/>
          </p:nvSpPr>
          <p:spPr>
            <a:xfrm>
              <a:off x="571472" y="2714620"/>
              <a:ext cx="3214710" cy="2928958"/>
            </a:xfrm>
            <a:prstGeom prst="rect">
              <a:avLst/>
            </a:prstGeom>
            <a:solidFill>
              <a:schemeClr val="accent3">
                <a:alpha val="11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571472" y="2357430"/>
              <a:ext cx="928694" cy="35719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vacuum</a:t>
              </a:r>
              <a:endParaRPr lang="ko-KR" altLang="en-US" dirty="0"/>
            </a:p>
          </p:txBody>
        </p:sp>
      </p:grpSp>
      <p:sp>
        <p:nvSpPr>
          <p:cNvPr id="12" name="직사각형 11"/>
          <p:cNvSpPr/>
          <p:nvPr/>
        </p:nvSpPr>
        <p:spPr>
          <a:xfrm>
            <a:off x="5572132" y="5429264"/>
            <a:ext cx="3571868" cy="142873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400" dirty="0" smtClean="0"/>
              <a:t>The dissipation mechanism is provided by radiation damping into the vacuum</a:t>
            </a:r>
            <a:endParaRPr lang="ko-KR" altLang="en-US" sz="2400" dirty="0"/>
          </a:p>
        </p:txBody>
      </p:sp>
      <p:sp>
        <p:nvSpPr>
          <p:cNvPr id="5" name="사각형 설명선 4"/>
          <p:cNvSpPr/>
          <p:nvPr/>
        </p:nvSpPr>
        <p:spPr>
          <a:xfrm>
            <a:off x="142844" y="3571876"/>
            <a:ext cx="1071570" cy="571504"/>
          </a:xfrm>
          <a:prstGeom prst="wedgeRectCallout">
            <a:avLst>
              <a:gd name="adj1" fmla="val 56450"/>
              <a:gd name="adj2" fmla="val 139696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Charged particle</a:t>
            </a:r>
            <a:endParaRPr lang="ko-KR" altLang="en-US" dirty="0"/>
          </a:p>
        </p:txBody>
      </p:sp>
      <p:grpSp>
        <p:nvGrpSpPr>
          <p:cNvPr id="15" name="그룹 14"/>
          <p:cNvGrpSpPr/>
          <p:nvPr/>
        </p:nvGrpSpPr>
        <p:grpSpPr>
          <a:xfrm>
            <a:off x="1374542" y="3829320"/>
            <a:ext cx="3911838" cy="2814390"/>
            <a:chOff x="1374542" y="3829320"/>
            <a:chExt cx="3911838" cy="2814390"/>
          </a:xfrm>
        </p:grpSpPr>
        <p:sp>
          <p:nvSpPr>
            <p:cNvPr id="10" name="직사각형 9"/>
            <p:cNvSpPr/>
            <p:nvPr/>
          </p:nvSpPr>
          <p:spPr>
            <a:xfrm>
              <a:off x="4000496" y="5857892"/>
              <a:ext cx="1285884" cy="571504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Black body</a:t>
              </a:r>
            </a:p>
            <a:p>
              <a:pPr algn="ctr"/>
              <a:r>
                <a:rPr lang="en-US" altLang="ko-KR" dirty="0" smtClean="0"/>
                <a:t>radiation</a:t>
              </a:r>
              <a:endParaRPr lang="ko-KR" altLang="en-US" dirty="0"/>
            </a:p>
          </p:txBody>
        </p:sp>
        <p:sp>
          <p:nvSpPr>
            <p:cNvPr id="9" name="사각형 설명선 8"/>
            <p:cNvSpPr/>
            <p:nvPr/>
          </p:nvSpPr>
          <p:spPr>
            <a:xfrm>
              <a:off x="3286116" y="3829320"/>
              <a:ext cx="1500198" cy="1285884"/>
            </a:xfrm>
            <a:prstGeom prst="wedgeRectCallout">
              <a:avLst>
                <a:gd name="adj1" fmla="val -1857"/>
                <a:gd name="adj2" fmla="val 109460"/>
              </a:avLst>
            </a:prstGeom>
            <a:solidFill>
              <a:schemeClr val="accent2">
                <a:alpha val="2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사각형 설명선 7"/>
            <p:cNvSpPr/>
            <p:nvPr/>
          </p:nvSpPr>
          <p:spPr>
            <a:xfrm>
              <a:off x="1374542" y="5214950"/>
              <a:ext cx="1071570" cy="1428760"/>
            </a:xfrm>
            <a:prstGeom prst="wedgeRectCallout">
              <a:avLst>
                <a:gd name="adj1" fmla="val 195719"/>
                <a:gd name="adj2" fmla="val -5122"/>
              </a:avLst>
            </a:prstGeom>
            <a:solidFill>
              <a:schemeClr val="accent2">
                <a:alpha val="2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Experimental realizations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42916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Electrical heat baths</a:t>
            </a:r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2"/>
          <a:srcRect t="35530" b="30778"/>
          <a:stretch>
            <a:fillRect/>
          </a:stretch>
        </p:blipFill>
        <p:spPr bwMode="auto">
          <a:xfrm>
            <a:off x="428596" y="2643182"/>
            <a:ext cx="4857784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6" name="그룹 15"/>
          <p:cNvGrpSpPr/>
          <p:nvPr/>
        </p:nvGrpSpPr>
        <p:grpSpPr>
          <a:xfrm>
            <a:off x="1357290" y="3643314"/>
            <a:ext cx="3929090" cy="2714644"/>
            <a:chOff x="1357290" y="3643314"/>
            <a:chExt cx="3929090" cy="2714644"/>
          </a:xfrm>
        </p:grpSpPr>
        <p:sp>
          <p:nvSpPr>
            <p:cNvPr id="18" name="직사각형 17"/>
            <p:cNvSpPr/>
            <p:nvPr/>
          </p:nvSpPr>
          <p:spPr>
            <a:xfrm>
              <a:off x="4429124" y="6072206"/>
              <a:ext cx="857256" cy="28575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resistor</a:t>
              </a:r>
              <a:endParaRPr lang="ko-KR" altLang="en-US" dirty="0"/>
            </a:p>
          </p:txBody>
        </p:sp>
        <p:sp>
          <p:nvSpPr>
            <p:cNvPr id="19" name="사각형 설명선 18"/>
            <p:cNvSpPr/>
            <p:nvPr/>
          </p:nvSpPr>
          <p:spPr>
            <a:xfrm>
              <a:off x="4429124" y="3643314"/>
              <a:ext cx="500066" cy="714380"/>
            </a:xfrm>
            <a:prstGeom prst="wedgeRectCallout">
              <a:avLst>
                <a:gd name="adj1" fmla="val -50159"/>
                <a:gd name="adj2" fmla="val 289383"/>
              </a:avLst>
            </a:prstGeom>
            <a:solidFill>
              <a:schemeClr val="accent2">
                <a:alpha val="2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사각형 설명선 19"/>
            <p:cNvSpPr/>
            <p:nvPr/>
          </p:nvSpPr>
          <p:spPr>
            <a:xfrm>
              <a:off x="1357290" y="5857892"/>
              <a:ext cx="1000132" cy="500066"/>
            </a:xfrm>
            <a:prstGeom prst="wedgeRectCallout">
              <a:avLst>
                <a:gd name="adj1" fmla="val 257821"/>
                <a:gd name="adj2" fmla="val -5122"/>
              </a:avLst>
            </a:prstGeom>
            <a:solidFill>
              <a:schemeClr val="accent2">
                <a:alpha val="2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1" name="사각형 설명선 20"/>
          <p:cNvSpPr/>
          <p:nvPr/>
        </p:nvSpPr>
        <p:spPr>
          <a:xfrm>
            <a:off x="357158" y="3143248"/>
            <a:ext cx="1428760" cy="571504"/>
          </a:xfrm>
          <a:prstGeom prst="wedgeRectCallout">
            <a:avLst>
              <a:gd name="adj1" fmla="val 50815"/>
              <a:gd name="adj2" fmla="val 251394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Charged particle</a:t>
            </a:r>
            <a:endParaRPr lang="ko-KR" altLang="en-US" dirty="0"/>
          </a:p>
        </p:txBody>
      </p:sp>
      <p:sp>
        <p:nvSpPr>
          <p:cNvPr id="22" name="포인트가 32개인 별 21"/>
          <p:cNvSpPr/>
          <p:nvPr/>
        </p:nvSpPr>
        <p:spPr>
          <a:xfrm>
            <a:off x="1428728" y="3500438"/>
            <a:ext cx="2286016" cy="1857388"/>
          </a:xfrm>
          <a:prstGeom prst="star32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Random</a:t>
            </a:r>
          </a:p>
          <a:p>
            <a:pPr algn="ctr"/>
            <a:r>
              <a:rPr lang="en-US" altLang="ko-KR" dirty="0" smtClean="0"/>
              <a:t>Voltage</a:t>
            </a:r>
          </a:p>
          <a:p>
            <a:pPr algn="ctr"/>
            <a:r>
              <a:rPr lang="en-US" altLang="ko-KR" dirty="0" smtClean="0"/>
              <a:t>fluctuation</a:t>
            </a:r>
            <a:endParaRPr lang="ko-KR" altLang="en-US" dirty="0"/>
          </a:p>
        </p:txBody>
      </p:sp>
      <p:grpSp>
        <p:nvGrpSpPr>
          <p:cNvPr id="17" name="그룹 16"/>
          <p:cNvGrpSpPr/>
          <p:nvPr/>
        </p:nvGrpSpPr>
        <p:grpSpPr>
          <a:xfrm>
            <a:off x="1928794" y="2840244"/>
            <a:ext cx="3000396" cy="2231830"/>
            <a:chOff x="1928794" y="2840244"/>
            <a:chExt cx="3000396" cy="2231830"/>
          </a:xfrm>
        </p:grpSpPr>
        <p:sp>
          <p:nvSpPr>
            <p:cNvPr id="23" name="사각형 설명선 22"/>
            <p:cNvSpPr/>
            <p:nvPr/>
          </p:nvSpPr>
          <p:spPr>
            <a:xfrm>
              <a:off x="3786182" y="3714752"/>
              <a:ext cx="142876" cy="1357322"/>
            </a:xfrm>
            <a:prstGeom prst="wedgeRectCallout">
              <a:avLst>
                <a:gd name="adj1" fmla="val 16255"/>
                <a:gd name="adj2" fmla="val -93852"/>
              </a:avLst>
            </a:prstGeom>
            <a:solidFill>
              <a:schemeClr val="accent2">
                <a:alpha val="2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사각형 설명선 23"/>
            <p:cNvSpPr/>
            <p:nvPr/>
          </p:nvSpPr>
          <p:spPr>
            <a:xfrm>
              <a:off x="1928794" y="2991746"/>
              <a:ext cx="1357322" cy="151502"/>
            </a:xfrm>
            <a:prstGeom prst="wedgeRectCallout">
              <a:avLst>
                <a:gd name="adj1" fmla="val 93177"/>
                <a:gd name="adj2" fmla="val 24423"/>
              </a:avLst>
            </a:prstGeom>
            <a:solidFill>
              <a:schemeClr val="accent2">
                <a:alpha val="2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3874872" y="2840244"/>
              <a:ext cx="1054318" cy="28575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plate</a:t>
              </a:r>
              <a:endParaRPr lang="ko-KR" altLang="en-US" dirty="0"/>
            </a:p>
          </p:txBody>
        </p:sp>
      </p:grpSp>
      <p:sp>
        <p:nvSpPr>
          <p:cNvPr id="26" name="직사각형 25"/>
          <p:cNvSpPr/>
          <p:nvPr/>
        </p:nvSpPr>
        <p:spPr>
          <a:xfrm>
            <a:off x="357158" y="3143248"/>
            <a:ext cx="1428760" cy="5715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Paramagnetic particle</a:t>
            </a:r>
            <a:endParaRPr lang="ko-KR" altLang="en-US" dirty="0"/>
          </a:p>
        </p:txBody>
      </p:sp>
      <p:sp>
        <p:nvSpPr>
          <p:cNvPr id="27" name="직사각형 26"/>
          <p:cNvSpPr/>
          <p:nvPr/>
        </p:nvSpPr>
        <p:spPr>
          <a:xfrm>
            <a:off x="3857620" y="2539495"/>
            <a:ext cx="1125756" cy="5715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Helmholtz</a:t>
            </a:r>
          </a:p>
          <a:p>
            <a:pPr algn="ctr"/>
            <a:r>
              <a:rPr lang="en-US" altLang="ko-KR" dirty="0" smtClean="0"/>
              <a:t>coil</a:t>
            </a:r>
            <a:endParaRPr lang="ko-KR" altLang="en-US" dirty="0"/>
          </a:p>
        </p:txBody>
      </p:sp>
      <p:sp>
        <p:nvSpPr>
          <p:cNvPr id="29" name="내용 개체 틀 2"/>
          <p:cNvSpPr txBox="1">
            <a:spLocks/>
          </p:cNvSpPr>
          <p:nvPr/>
        </p:nvSpPr>
        <p:spPr>
          <a:xfrm>
            <a:off x="597598" y="1603861"/>
            <a:ext cx="3500462" cy="54291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1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altLang="ko-K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magnetic baths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1" grpId="0" animBg="1"/>
      <p:bldP spid="22" grpId="0" animBg="1"/>
      <p:bldP spid="22" grpId="1" animBg="1"/>
      <p:bldP spid="26" grpId="0" animBg="1"/>
      <p:bldP spid="27" grpId="0" animBg="1"/>
      <p:bldP spid="2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Experimental realizations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42916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Usual heat bath and unusual heat bath</a:t>
            </a:r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/>
          <a:srcRect t="70448"/>
          <a:stretch>
            <a:fillRect/>
          </a:stretch>
        </p:blipFill>
        <p:spPr bwMode="auto">
          <a:xfrm>
            <a:off x="571472" y="2571744"/>
            <a:ext cx="4857784" cy="3446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타원 17"/>
          <p:cNvSpPr/>
          <p:nvPr/>
        </p:nvSpPr>
        <p:spPr>
          <a:xfrm>
            <a:off x="928662" y="3214686"/>
            <a:ext cx="3143272" cy="2143140"/>
          </a:xfrm>
          <a:prstGeom prst="ellipse">
            <a:avLst/>
          </a:prstGeom>
          <a:solidFill>
            <a:schemeClr val="accent3">
              <a:alpha val="38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rPr>
              <a:t>Usual fluid environment of the Brownian particle</a:t>
            </a:r>
            <a:endParaRPr lang="ko-KR" altLang="en-US" sz="2400" b="1" dirty="0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5214942" y="3071810"/>
          <a:ext cx="742950" cy="371475"/>
        </p:xfrm>
        <a:graphic>
          <a:graphicData uri="http://schemas.openxmlformats.org/presentationml/2006/ole">
            <p:oleObj spid="_x0000_s39938" name="Equation" r:id="rId4" imgW="431640" imgH="215640" progId="Equation.3">
              <p:embed/>
            </p:oleObj>
          </a:graphicData>
        </a:graphic>
      </p:graphicFrame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5214942" y="3571876"/>
          <a:ext cx="742950" cy="371475"/>
        </p:xfrm>
        <a:graphic>
          <a:graphicData uri="http://schemas.openxmlformats.org/presentationml/2006/ole">
            <p:oleObj spid="_x0000_s39939" name="Equation" r:id="rId5" imgW="431640" imgH="215640" progId="Equation.3">
              <p:embed/>
            </p:oleObj>
          </a:graphicData>
        </a:graphic>
      </p:graphicFrame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6143636" y="3071810"/>
          <a:ext cx="1136650" cy="371475"/>
        </p:xfrm>
        <a:graphic>
          <a:graphicData uri="http://schemas.openxmlformats.org/presentationml/2006/ole">
            <p:oleObj spid="_x0000_s39940" name="Equation" r:id="rId6" imgW="660240" imgH="215640" progId="Equation.3">
              <p:embed/>
            </p:oleObj>
          </a:graphicData>
        </a:graphic>
      </p:graphicFrame>
      <p:graphicFrame>
        <p:nvGraphicFramePr>
          <p:cNvPr id="8197" name="Object 5"/>
          <p:cNvGraphicFramePr>
            <a:graphicFrameLocks noChangeAspect="1"/>
          </p:cNvGraphicFramePr>
          <p:nvPr/>
        </p:nvGraphicFramePr>
        <p:xfrm>
          <a:off x="6143636" y="3429000"/>
          <a:ext cx="1552575" cy="720725"/>
        </p:xfrm>
        <a:graphic>
          <a:graphicData uri="http://schemas.openxmlformats.org/presentationml/2006/ole">
            <p:oleObj spid="_x0000_s39941" name="Equation" r:id="rId7" imgW="901440" imgH="419040" progId="Equation.3">
              <p:embed/>
            </p:oleObj>
          </a:graphicData>
        </a:graphic>
      </p:graphicFrame>
      <p:sp>
        <p:nvSpPr>
          <p:cNvPr id="21" name="내용 개체 틀 2"/>
          <p:cNvSpPr txBox="1">
            <a:spLocks/>
          </p:cNvSpPr>
          <p:nvPr/>
        </p:nvSpPr>
        <p:spPr>
          <a:xfrm>
            <a:off x="5000628" y="2428868"/>
            <a:ext cx="3500462" cy="54291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1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altLang="ko-K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identification</a:t>
            </a:r>
          </a:p>
        </p:txBody>
      </p:sp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4786314" y="4714884"/>
          <a:ext cx="3913187" cy="1400175"/>
        </p:xfrm>
        <a:graphic>
          <a:graphicData uri="http://schemas.openxmlformats.org/presentationml/2006/ole">
            <p:oleObj spid="_x0000_s39942" name="Equation" r:id="rId8" imgW="2273040" imgH="812520" progId="Equation.3">
              <p:embed/>
            </p:oleObj>
          </a:graphicData>
        </a:graphic>
      </p:graphicFrame>
      <p:graphicFrame>
        <p:nvGraphicFramePr>
          <p:cNvPr id="8200" name="Object 8"/>
          <p:cNvGraphicFramePr>
            <a:graphicFrameLocks noChangeAspect="1"/>
          </p:cNvGraphicFramePr>
          <p:nvPr/>
        </p:nvGraphicFramePr>
        <p:xfrm>
          <a:off x="6197618" y="4327529"/>
          <a:ext cx="874712" cy="282575"/>
        </p:xfrm>
        <a:graphic>
          <a:graphicData uri="http://schemas.openxmlformats.org/presentationml/2006/ole">
            <p:oleObj spid="_x0000_s39944" name="Equation" r:id="rId9" imgW="507960" imgH="164880" progId="Equation.3">
              <p:embed/>
            </p:oleObj>
          </a:graphicData>
        </a:graphic>
      </p:graphicFrame>
      <p:graphicFrame>
        <p:nvGraphicFramePr>
          <p:cNvPr id="8201" name="Object 9"/>
          <p:cNvGraphicFramePr>
            <a:graphicFrameLocks noChangeAspect="1"/>
          </p:cNvGraphicFramePr>
          <p:nvPr/>
        </p:nvGraphicFramePr>
        <p:xfrm>
          <a:off x="4786314" y="5072063"/>
          <a:ext cx="2251075" cy="742950"/>
        </p:xfrm>
        <a:graphic>
          <a:graphicData uri="http://schemas.openxmlformats.org/presentationml/2006/ole">
            <p:oleObj spid="_x0000_s39945" name="Equation" r:id="rId10" imgW="1307880" imgH="431640" progId="Equation.3">
              <p:embed/>
            </p:oleObj>
          </a:graphicData>
        </a:graphic>
      </p:graphicFrame>
      <p:graphicFrame>
        <p:nvGraphicFramePr>
          <p:cNvPr id="8202" name="Object 10"/>
          <p:cNvGraphicFramePr>
            <a:graphicFrameLocks noChangeAspect="1"/>
          </p:cNvGraphicFramePr>
          <p:nvPr/>
        </p:nvGraphicFramePr>
        <p:xfrm>
          <a:off x="7215206" y="5214950"/>
          <a:ext cx="1179513" cy="371475"/>
        </p:xfrm>
        <a:graphic>
          <a:graphicData uri="http://schemas.openxmlformats.org/presentationml/2006/ole">
            <p:oleObj spid="_x0000_s39946" name="Equation" r:id="rId11" imgW="685800" imgH="215640" progId="Equation.3">
              <p:embed/>
            </p:oleObj>
          </a:graphicData>
        </a:graphic>
      </p:graphicFrame>
      <p:graphicFrame>
        <p:nvGraphicFramePr>
          <p:cNvPr id="8199" name="Object 7"/>
          <p:cNvGraphicFramePr>
            <a:graphicFrameLocks noChangeAspect="1"/>
          </p:cNvGraphicFramePr>
          <p:nvPr/>
        </p:nvGraphicFramePr>
        <p:xfrm>
          <a:off x="5218134" y="4294196"/>
          <a:ext cx="831850" cy="349250"/>
        </p:xfrm>
        <a:graphic>
          <a:graphicData uri="http://schemas.openxmlformats.org/presentationml/2006/ole">
            <p:oleObj spid="_x0000_s39943" name="Equation" r:id="rId12" imgW="482400" imgH="203040" progId="Equation.3">
              <p:embed/>
            </p:oleObj>
          </a:graphicData>
        </a:graphic>
      </p:graphicFrame>
      <p:grpSp>
        <p:nvGrpSpPr>
          <p:cNvPr id="20" name="그룹 19"/>
          <p:cNvGrpSpPr/>
          <p:nvPr/>
        </p:nvGrpSpPr>
        <p:grpSpPr>
          <a:xfrm>
            <a:off x="2071670" y="3929066"/>
            <a:ext cx="3143272" cy="2500330"/>
            <a:chOff x="2071670" y="3929066"/>
            <a:chExt cx="3143272" cy="2500330"/>
          </a:xfrm>
        </p:grpSpPr>
        <p:sp>
          <p:nvSpPr>
            <p:cNvPr id="17" name="사각형 설명선 16"/>
            <p:cNvSpPr/>
            <p:nvPr/>
          </p:nvSpPr>
          <p:spPr>
            <a:xfrm>
              <a:off x="3786182" y="3929066"/>
              <a:ext cx="1428760" cy="1071570"/>
            </a:xfrm>
            <a:prstGeom prst="wedgeRectCallout">
              <a:avLst>
                <a:gd name="adj1" fmla="val -45588"/>
                <a:gd name="adj2" fmla="val 105308"/>
              </a:avLst>
            </a:prstGeom>
            <a:solidFill>
              <a:schemeClr val="accent2">
                <a:alpha val="2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직사각형 18"/>
            <p:cNvSpPr/>
            <p:nvPr/>
          </p:nvSpPr>
          <p:spPr>
            <a:xfrm>
              <a:off x="2071670" y="5572140"/>
              <a:ext cx="1785950" cy="85725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Anisotropic</a:t>
              </a:r>
            </a:p>
            <a:p>
              <a:pPr algn="ctr"/>
              <a:r>
                <a:rPr lang="en-US" altLang="ko-KR" dirty="0" smtClean="0"/>
                <a:t>Thermal fluctuations</a:t>
              </a:r>
              <a:endParaRPr lang="ko-KR" alt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Outlook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88508" cy="2257428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The same behavior is expected when working in 3 dimensions</a:t>
            </a:r>
          </a:p>
          <a:p>
            <a:r>
              <a:rPr lang="en-US" altLang="ko-KR" dirty="0" smtClean="0"/>
              <a:t>It is worthy Abandoning anisotropy condition of the heat baths</a:t>
            </a:r>
          </a:p>
        </p:txBody>
      </p:sp>
      <p:sp>
        <p:nvSpPr>
          <p:cNvPr id="17" name="내용 개체 틀 2"/>
          <p:cNvSpPr txBox="1">
            <a:spLocks/>
          </p:cNvSpPr>
          <p:nvPr/>
        </p:nvSpPr>
        <p:spPr>
          <a:xfrm>
            <a:off x="785786" y="3429000"/>
            <a:ext cx="7715304" cy="150019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1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Role of anisotropy condition of the heat baths</a:t>
            </a:r>
          </a:p>
          <a:p>
            <a:pPr marL="320040" marR="0" lvl="0" indent="-320040" algn="l" defTabSz="914400" rtl="0" eaLnBrk="1" fontAlgn="auto" latinLnBrk="1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</a:t>
            </a:r>
            <a:r>
              <a:rPr kumimoji="0" lang="en-US" altLang="ko-KR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technical character</a:t>
            </a:r>
          </a:p>
          <a:p>
            <a:pPr marL="320040" marR="0" lvl="0" indent="-320040" algn="l" defTabSz="914400" rtl="0" eaLnBrk="1" fontAlgn="auto" latinLnBrk="1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lang="en-US" altLang="ko-KR" sz="2400" baseline="0" dirty="0"/>
              <a:t>	</a:t>
            </a:r>
            <a:r>
              <a:rPr lang="en-US" altLang="ko-KR" sz="2400" baseline="0" dirty="0" smtClean="0"/>
              <a:t>2.</a:t>
            </a:r>
            <a:r>
              <a:rPr lang="en-US" altLang="ko-KR" sz="2400" dirty="0" smtClean="0"/>
              <a:t> symmetry breaking</a:t>
            </a:r>
            <a:endParaRPr kumimoji="0" lang="en-US" altLang="ko-K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내용 개체 틀 2"/>
          <p:cNvSpPr txBox="1">
            <a:spLocks/>
          </p:cNvSpPr>
          <p:nvPr/>
        </p:nvSpPr>
        <p:spPr>
          <a:xfrm>
            <a:off x="612648" y="4714884"/>
            <a:ext cx="8388508" cy="22574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1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altLang="ko-K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 is possible to consider </a:t>
            </a:r>
            <a:r>
              <a:rPr lang="en-US" altLang="ko-KR" sz="2900" dirty="0" smtClean="0"/>
              <a:t>the </a:t>
            </a:r>
            <a:r>
              <a:rPr kumimoji="0" lang="en-US" altLang="ko-KR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potential up to cubic order</a:t>
            </a:r>
          </a:p>
          <a:p>
            <a:pPr marL="320040" marR="0" lvl="0" indent="-320040" algn="l" defTabSz="914400" rtl="0" eaLnBrk="1" fontAlgn="auto" latinLnBrk="1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en-US" altLang="ko-KR" sz="2400" baseline="0" dirty="0" smtClean="0"/>
              <a:t>An interesting</a:t>
            </a:r>
            <a:r>
              <a:rPr lang="en-US" altLang="ko-KR" sz="2400" dirty="0" smtClean="0"/>
              <a:t> extension of the present work will be to explore the collective phenomena due to many interacting Brownian gyrators</a:t>
            </a:r>
            <a:endParaRPr kumimoji="0" lang="en-US" altLang="ko-K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and 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/>
              <a:t>The particle generates a systematic average torque onto the physical object at the origin of the potential</a:t>
            </a:r>
          </a:p>
          <a:p>
            <a:r>
              <a:rPr lang="en-US" altLang="ko-KR" dirty="0" smtClean="0"/>
              <a:t>and an opposite torque of the same magnitude by way of the dissipation mechanism onto one or both heat baths.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Model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14354"/>
          </a:xfrm>
        </p:spPr>
        <p:txBody>
          <a:bodyPr/>
          <a:lstStyle/>
          <a:p>
            <a:r>
              <a:rPr lang="en-US" altLang="ko-KR" dirty="0" smtClean="0"/>
              <a:t>generic potential energy minimum</a:t>
            </a:r>
            <a:endParaRPr lang="ko-KR" altLang="en-US" dirty="0"/>
          </a:p>
        </p:txBody>
      </p:sp>
      <p:graphicFrame>
        <p:nvGraphicFramePr>
          <p:cNvPr id="4" name="개체 3"/>
          <p:cNvGraphicFramePr>
            <a:graphicFrameLocks noChangeAspect="1"/>
          </p:cNvGraphicFramePr>
          <p:nvPr/>
        </p:nvGraphicFramePr>
        <p:xfrm>
          <a:off x="4000496" y="2928934"/>
          <a:ext cx="4979988" cy="768350"/>
        </p:xfrm>
        <a:graphic>
          <a:graphicData uri="http://schemas.openxmlformats.org/presentationml/2006/ole">
            <p:oleObj spid="_x0000_s1026" name="Equation" r:id="rId4" imgW="2552400" imgH="393480" progId="Equation.3">
              <p:embed/>
            </p:oleObj>
          </a:graphicData>
        </a:graphic>
      </p:graphicFrame>
      <p:sp>
        <p:nvSpPr>
          <p:cNvPr id="6" name="십이각형 5"/>
          <p:cNvSpPr/>
          <p:nvPr/>
        </p:nvSpPr>
        <p:spPr>
          <a:xfrm>
            <a:off x="214282" y="2214554"/>
            <a:ext cx="785818" cy="785818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/>
              <a:t>1D</a:t>
            </a:r>
            <a:endParaRPr lang="ko-KR" altLang="en-US" sz="2400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000496" y="4357694"/>
          <a:ext cx="1560512" cy="768350"/>
        </p:xfrm>
        <a:graphic>
          <a:graphicData uri="http://schemas.openxmlformats.org/presentationml/2006/ole">
            <p:oleObj spid="_x0000_s1027" name="Equation" r:id="rId5" imgW="799920" imgH="393480" progId="Equation.3">
              <p:embed/>
            </p:oleObj>
          </a:graphicData>
        </a:graphic>
      </p:graphicFrame>
      <p:grpSp>
        <p:nvGrpSpPr>
          <p:cNvPr id="18" name="그룹 17"/>
          <p:cNvGrpSpPr/>
          <p:nvPr/>
        </p:nvGrpSpPr>
        <p:grpSpPr>
          <a:xfrm>
            <a:off x="285720" y="3286124"/>
            <a:ext cx="3500462" cy="3076639"/>
            <a:chOff x="285720" y="3286124"/>
            <a:chExt cx="3500462" cy="3076639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85720" y="3286124"/>
              <a:ext cx="3500462" cy="30766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9" name="직선 연결선 8"/>
            <p:cNvCxnSpPr/>
            <p:nvPr/>
          </p:nvCxnSpPr>
          <p:spPr>
            <a:xfrm rot="5400000" flipH="1" flipV="1">
              <a:off x="1304244" y="5734225"/>
              <a:ext cx="571504" cy="1588"/>
            </a:xfrm>
            <a:prstGeom prst="line">
              <a:avLst/>
            </a:prstGeom>
            <a:ln>
              <a:prstDash val="lg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aphicFrame>
          <p:nvGraphicFramePr>
            <p:cNvPr id="1029" name="Object 5"/>
            <p:cNvGraphicFramePr>
              <a:graphicFrameLocks noChangeAspect="1"/>
            </p:cNvGraphicFramePr>
            <p:nvPr/>
          </p:nvGraphicFramePr>
          <p:xfrm>
            <a:off x="1428728" y="5000636"/>
            <a:ext cx="371475" cy="446087"/>
          </p:xfrm>
          <a:graphic>
            <a:graphicData uri="http://schemas.openxmlformats.org/presentationml/2006/ole">
              <p:oleObj spid="_x0000_s1029" name="Equation" r:id="rId7" imgW="190440" imgH="228600" progId="Equation.3">
                <p:embed/>
              </p:oleObj>
            </a:graphicData>
          </a:graphic>
        </p:graphicFrame>
      </p:grpSp>
      <p:sp>
        <p:nvSpPr>
          <p:cNvPr id="16" name="번개 15"/>
          <p:cNvSpPr/>
          <p:nvPr/>
        </p:nvSpPr>
        <p:spPr>
          <a:xfrm>
            <a:off x="5643570" y="2571744"/>
            <a:ext cx="1285884" cy="1428760"/>
          </a:xfrm>
          <a:prstGeom prst="lightningBol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600" b="1" dirty="0" smtClean="0">
                <a:solidFill>
                  <a:schemeClr val="tx1"/>
                </a:solidFill>
              </a:rPr>
              <a:t>0</a:t>
            </a:r>
            <a:endParaRPr lang="ko-KR" altLang="en-US" sz="3600" b="1" dirty="0">
              <a:solidFill>
                <a:schemeClr val="tx1"/>
              </a:solidFill>
            </a:endParaRPr>
          </a:p>
        </p:txBody>
      </p:sp>
      <p:sp>
        <p:nvSpPr>
          <p:cNvPr id="17" name="번개 16"/>
          <p:cNvSpPr/>
          <p:nvPr/>
        </p:nvSpPr>
        <p:spPr>
          <a:xfrm>
            <a:off x="4572000" y="2571744"/>
            <a:ext cx="1285884" cy="1428760"/>
          </a:xfrm>
          <a:prstGeom prst="lightningBol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600" b="1" dirty="0" smtClean="0">
                <a:solidFill>
                  <a:schemeClr val="tx1"/>
                </a:solidFill>
              </a:rPr>
              <a:t>0</a:t>
            </a:r>
            <a:endParaRPr lang="ko-KR" altLang="en-US" sz="3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Model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14354"/>
          </a:xfrm>
        </p:spPr>
        <p:txBody>
          <a:bodyPr/>
          <a:lstStyle/>
          <a:p>
            <a:r>
              <a:rPr lang="en-US" altLang="ko-KR" dirty="0" smtClean="0"/>
              <a:t>generic potential energy minimum</a:t>
            </a:r>
            <a:endParaRPr lang="ko-KR" altLang="en-US" dirty="0"/>
          </a:p>
        </p:txBody>
      </p:sp>
      <p:sp>
        <p:nvSpPr>
          <p:cNvPr id="6" name="십이각형 5"/>
          <p:cNvSpPr/>
          <p:nvPr/>
        </p:nvSpPr>
        <p:spPr>
          <a:xfrm>
            <a:off x="214282" y="2214554"/>
            <a:ext cx="785818" cy="785818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/>
              <a:t>2D</a:t>
            </a:r>
            <a:endParaRPr lang="ko-KR" altLang="en-US" sz="24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3429000"/>
            <a:ext cx="3507042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20" y="3357562"/>
            <a:ext cx="3514725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1" name="그룹 10"/>
          <p:cNvGrpSpPr/>
          <p:nvPr/>
        </p:nvGrpSpPr>
        <p:grpSpPr>
          <a:xfrm>
            <a:off x="4643438" y="3286124"/>
            <a:ext cx="4227512" cy="2143140"/>
            <a:chOff x="4643438" y="3286124"/>
            <a:chExt cx="4227512" cy="2143140"/>
          </a:xfrm>
        </p:grpSpPr>
        <p:graphicFrame>
          <p:nvGraphicFramePr>
            <p:cNvPr id="4" name="개체 3"/>
            <p:cNvGraphicFramePr>
              <a:graphicFrameLocks noChangeAspect="1"/>
            </p:cNvGraphicFramePr>
            <p:nvPr/>
          </p:nvGraphicFramePr>
          <p:xfrm>
            <a:off x="4643438" y="3286124"/>
            <a:ext cx="2601912" cy="768350"/>
          </p:xfrm>
          <a:graphic>
            <a:graphicData uri="http://schemas.openxmlformats.org/presentationml/2006/ole">
              <p:oleObj spid="_x0000_s2050" name="Equation" r:id="rId6" imgW="1333440" imgH="393480" progId="Equation.3">
                <p:embed/>
              </p:oleObj>
            </a:graphicData>
          </a:graphic>
        </p:graphicFrame>
        <p:graphicFrame>
          <p:nvGraphicFramePr>
            <p:cNvPr id="1027" name="Object 3"/>
            <p:cNvGraphicFramePr>
              <a:graphicFrameLocks noChangeAspect="1"/>
            </p:cNvGraphicFramePr>
            <p:nvPr/>
          </p:nvGraphicFramePr>
          <p:xfrm>
            <a:off x="4643438" y="4487877"/>
            <a:ext cx="3492500" cy="941387"/>
          </p:xfrm>
          <a:graphic>
            <a:graphicData uri="http://schemas.openxmlformats.org/presentationml/2006/ole">
              <p:oleObj spid="_x0000_s2051" name="Equation" r:id="rId7" imgW="1790640" imgH="482400" progId="Equation.3">
                <p:embed/>
              </p:oleObj>
            </a:graphicData>
          </a:graphic>
        </p:graphicFrame>
        <p:graphicFrame>
          <p:nvGraphicFramePr>
            <p:cNvPr id="2054" name="Object 6"/>
            <p:cNvGraphicFramePr>
              <a:graphicFrameLocks noChangeAspect="1"/>
            </p:cNvGraphicFramePr>
            <p:nvPr/>
          </p:nvGraphicFramePr>
          <p:xfrm>
            <a:off x="8389938" y="4097338"/>
            <a:ext cx="481012" cy="546100"/>
          </p:xfrm>
          <a:graphic>
            <a:graphicData uri="http://schemas.openxmlformats.org/presentationml/2006/ole">
              <p:oleObj spid="_x0000_s2054" name="Equation" r:id="rId8" imgW="190440" imgH="21564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Model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14354"/>
          </a:xfrm>
        </p:spPr>
        <p:txBody>
          <a:bodyPr/>
          <a:lstStyle/>
          <a:p>
            <a:r>
              <a:rPr lang="en-US" altLang="ko-KR" dirty="0" smtClean="0"/>
              <a:t>The first heat </a:t>
            </a:r>
            <a:r>
              <a:rPr lang="en-US" altLang="ko-KR" dirty="0" smtClean="0"/>
              <a:t>bath</a:t>
            </a:r>
            <a:endParaRPr lang="ko-KR" altLang="en-US" dirty="0"/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3714744" y="1597738"/>
            <a:ext cx="4214842" cy="61435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1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kumimoji="0" lang="en-US" altLang="ko-K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&amp; The second heat bath</a:t>
            </a:r>
            <a:endParaRPr kumimoji="0" lang="ko-KR" altLang="en-US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2786058"/>
            <a:ext cx="3514725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793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66930" y="3571889"/>
            <a:ext cx="181927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4929190" y="2786058"/>
            <a:ext cx="39290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/>
              <a:t>The first heat bath along a preferential direction without loss of generality</a:t>
            </a:r>
            <a:endParaRPr lang="ko-KR" alt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929190" y="4143380"/>
            <a:ext cx="39290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/>
              <a:t>The second heat bath may either be of isotropic character of acting only on </a:t>
            </a:r>
            <a:r>
              <a:rPr lang="en-US" altLang="ko-KR" sz="2400" i="1" dirty="0" smtClean="0"/>
              <a:t>x</a:t>
            </a:r>
            <a:r>
              <a:rPr lang="en-US" altLang="ko-KR" sz="1100" i="1" dirty="0" smtClean="0"/>
              <a:t>2</a:t>
            </a:r>
            <a:endParaRPr lang="ko-KR" altLang="en-US" sz="24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4929190" y="5429264"/>
            <a:ext cx="3929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/>
              <a:t>We focus on the latter case</a:t>
            </a:r>
            <a:endParaRPr lang="ko-KR" altLang="en-US" sz="2400" i="1" dirty="0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07106" y="5344763"/>
            <a:ext cx="127635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3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아래쪽 화살표 설명선 31"/>
          <p:cNvSpPr/>
          <p:nvPr/>
        </p:nvSpPr>
        <p:spPr>
          <a:xfrm>
            <a:off x="3857620" y="2357430"/>
            <a:ext cx="2928958" cy="1000132"/>
          </a:xfrm>
          <a:prstGeom prst="downArrow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아래쪽 화살표 설명선 30"/>
          <p:cNvSpPr/>
          <p:nvPr/>
        </p:nvSpPr>
        <p:spPr>
          <a:xfrm>
            <a:off x="2500298" y="2357430"/>
            <a:ext cx="1357322" cy="1000132"/>
          </a:xfrm>
          <a:prstGeom prst="downArrow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Model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14354"/>
          </a:xfrm>
        </p:spPr>
        <p:txBody>
          <a:bodyPr/>
          <a:lstStyle/>
          <a:p>
            <a:r>
              <a:rPr lang="en-US" altLang="ko-KR" dirty="0" err="1" smtClean="0"/>
              <a:t>Langevin</a:t>
            </a:r>
            <a:r>
              <a:rPr lang="en-US" altLang="ko-KR" dirty="0" smtClean="0"/>
              <a:t> equation</a:t>
            </a:r>
            <a:endParaRPr lang="ko-KR" altLang="en-US" dirty="0"/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1643042" y="2357430"/>
          <a:ext cx="5112625" cy="642942"/>
        </p:xfrm>
        <a:graphic>
          <a:graphicData uri="http://schemas.openxmlformats.org/presentationml/2006/ole">
            <p:oleObj spid="_x0000_s20482" name="Equation" r:id="rId4" imgW="2019240" imgH="253800" progId="Equation.3">
              <p:embed/>
            </p:oleObj>
          </a:graphicData>
        </a:graphic>
      </p:graphicFrame>
      <p:grpSp>
        <p:nvGrpSpPr>
          <p:cNvPr id="20" name="그룹 19"/>
          <p:cNvGrpSpPr/>
          <p:nvPr/>
        </p:nvGrpSpPr>
        <p:grpSpPr>
          <a:xfrm>
            <a:off x="285720" y="3357562"/>
            <a:ext cx="1428760" cy="614354"/>
            <a:chOff x="285720" y="3071810"/>
            <a:chExt cx="1428760" cy="614354"/>
          </a:xfrm>
        </p:grpSpPr>
        <p:sp>
          <p:nvSpPr>
            <p:cNvPr id="8" name="모서리가 둥근 직사각형 7"/>
            <p:cNvSpPr/>
            <p:nvPr/>
          </p:nvSpPr>
          <p:spPr>
            <a:xfrm>
              <a:off x="285720" y="3143248"/>
              <a:ext cx="1285884" cy="42862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aphicFrame>
          <p:nvGraphicFramePr>
            <p:cNvPr id="20483" name="Object 3"/>
            <p:cNvGraphicFramePr>
              <a:graphicFrameLocks noChangeAspect="1"/>
            </p:cNvGraphicFramePr>
            <p:nvPr/>
          </p:nvGraphicFramePr>
          <p:xfrm>
            <a:off x="285720" y="3214686"/>
            <a:ext cx="419100" cy="354012"/>
          </p:xfrm>
          <a:graphic>
            <a:graphicData uri="http://schemas.openxmlformats.org/presentationml/2006/ole">
              <p:oleObj spid="_x0000_s20483" name="Equation" r:id="rId5" imgW="164880" imgH="139680" progId="Equation.3">
                <p:embed/>
              </p:oleObj>
            </a:graphicData>
          </a:graphic>
        </p:graphicFrame>
        <p:sp>
          <p:nvSpPr>
            <p:cNvPr id="6" name="내용 개체 틀 2"/>
            <p:cNvSpPr txBox="1">
              <a:spLocks/>
            </p:cNvSpPr>
            <p:nvPr/>
          </p:nvSpPr>
          <p:spPr>
            <a:xfrm>
              <a:off x="571472" y="3071810"/>
              <a:ext cx="1143008" cy="614354"/>
            </a:xfrm>
            <a:prstGeom prst="rect">
              <a:avLst/>
            </a:prstGeom>
          </p:spPr>
          <p:txBody>
            <a:bodyPr vert="horz">
              <a:normAutofit/>
            </a:bodyPr>
            <a:lstStyle/>
            <a:p>
              <a:pPr marL="320040" marR="0" lvl="0" indent="-320040" algn="l" defTabSz="914400" rtl="0" eaLnBrk="1" fontAlgn="auto" latinLnBrk="1" hangingPunct="1">
                <a:lnSpc>
                  <a:spcPct val="100000"/>
                </a:lnSpc>
                <a:spcBef>
                  <a:spcPts val="700"/>
                </a:spcBef>
                <a:spcAft>
                  <a:spcPts val="0"/>
                </a:spcAft>
                <a:buClr>
                  <a:schemeClr val="accent2"/>
                </a:buClr>
                <a:buSzPct val="60000"/>
                <a:tabLst/>
                <a:defRPr/>
              </a:pPr>
              <a:r>
                <a:rPr kumimoji="0" lang="en-US" altLang="ko-KR" sz="29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: mass</a:t>
              </a:r>
              <a:endParaRPr kumimoji="0" lang="ko-KR" altLang="en-US" sz="2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21" name="그룹 20"/>
          <p:cNvGrpSpPr/>
          <p:nvPr/>
        </p:nvGrpSpPr>
        <p:grpSpPr>
          <a:xfrm>
            <a:off x="285720" y="4500570"/>
            <a:ext cx="3442088" cy="614354"/>
            <a:chOff x="3987433" y="3071810"/>
            <a:chExt cx="3442088" cy="614354"/>
          </a:xfrm>
        </p:grpSpPr>
        <p:sp>
          <p:nvSpPr>
            <p:cNvPr id="11" name="모서리가 둥근 직사각형 10"/>
            <p:cNvSpPr/>
            <p:nvPr/>
          </p:nvSpPr>
          <p:spPr>
            <a:xfrm>
              <a:off x="3987433" y="3143248"/>
              <a:ext cx="3214710" cy="42862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aphicFrame>
          <p:nvGraphicFramePr>
            <p:cNvPr id="12" name="Object 3"/>
            <p:cNvGraphicFramePr>
              <a:graphicFrameLocks noChangeAspect="1"/>
            </p:cNvGraphicFramePr>
            <p:nvPr/>
          </p:nvGraphicFramePr>
          <p:xfrm>
            <a:off x="4035063" y="3182938"/>
            <a:ext cx="322263" cy="419100"/>
          </p:xfrm>
          <a:graphic>
            <a:graphicData uri="http://schemas.openxmlformats.org/presentationml/2006/ole">
              <p:oleObj spid="_x0000_s20485" name="Equation" r:id="rId6" imgW="126720" imgH="164880" progId="Equation.3">
                <p:embed/>
              </p:oleObj>
            </a:graphicData>
          </a:graphic>
        </p:graphicFrame>
        <p:sp>
          <p:nvSpPr>
            <p:cNvPr id="13" name="내용 개체 틀 2"/>
            <p:cNvSpPr txBox="1">
              <a:spLocks/>
            </p:cNvSpPr>
            <p:nvPr/>
          </p:nvSpPr>
          <p:spPr>
            <a:xfrm>
              <a:off x="4273185" y="3071810"/>
              <a:ext cx="3156336" cy="614354"/>
            </a:xfrm>
            <a:prstGeom prst="rect">
              <a:avLst/>
            </a:prstGeom>
          </p:spPr>
          <p:txBody>
            <a:bodyPr vert="horz">
              <a:normAutofit/>
            </a:bodyPr>
            <a:lstStyle/>
            <a:p>
              <a:pPr marL="320040" marR="0" lvl="0" indent="-320040" algn="l" defTabSz="914400" rtl="0" eaLnBrk="1" fontAlgn="auto" latinLnBrk="1" hangingPunct="1">
                <a:lnSpc>
                  <a:spcPct val="100000"/>
                </a:lnSpc>
                <a:spcBef>
                  <a:spcPts val="700"/>
                </a:spcBef>
                <a:spcAft>
                  <a:spcPts val="0"/>
                </a:spcAft>
                <a:buClr>
                  <a:schemeClr val="accent2"/>
                </a:buClr>
                <a:buSzPct val="60000"/>
                <a:tabLst/>
                <a:defRPr/>
              </a:pPr>
              <a:r>
                <a:rPr kumimoji="0" lang="en-US" altLang="ko-KR" sz="29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: friction coefficient</a:t>
              </a:r>
              <a:endParaRPr kumimoji="0" lang="ko-KR" altLang="en-US" sz="2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285720" y="3929066"/>
            <a:ext cx="2571768" cy="614354"/>
            <a:chOff x="285720" y="3714752"/>
            <a:chExt cx="2571768" cy="614354"/>
          </a:xfrm>
        </p:grpSpPr>
        <p:sp>
          <p:nvSpPr>
            <p:cNvPr id="14" name="모서리가 둥근 직사각형 13"/>
            <p:cNvSpPr/>
            <p:nvPr/>
          </p:nvSpPr>
          <p:spPr>
            <a:xfrm>
              <a:off x="285720" y="3786190"/>
              <a:ext cx="2428892" cy="42862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aphicFrame>
          <p:nvGraphicFramePr>
            <p:cNvPr id="15" name="Object 3"/>
            <p:cNvGraphicFramePr>
              <a:graphicFrameLocks noChangeAspect="1"/>
            </p:cNvGraphicFramePr>
            <p:nvPr/>
          </p:nvGraphicFramePr>
          <p:xfrm>
            <a:off x="357158" y="3857628"/>
            <a:ext cx="354013" cy="357190"/>
          </p:xfrm>
          <a:graphic>
            <a:graphicData uri="http://schemas.openxmlformats.org/presentationml/2006/ole">
              <p:oleObj spid="_x0000_s20486" name="Equation" r:id="rId7" imgW="139680" imgH="164880" progId="Equation.3">
                <p:embed/>
              </p:oleObj>
            </a:graphicData>
          </a:graphic>
        </p:graphicFrame>
        <p:sp>
          <p:nvSpPr>
            <p:cNvPr id="16" name="내용 개체 틀 2"/>
            <p:cNvSpPr txBox="1">
              <a:spLocks/>
            </p:cNvSpPr>
            <p:nvPr/>
          </p:nvSpPr>
          <p:spPr>
            <a:xfrm>
              <a:off x="571472" y="3714752"/>
              <a:ext cx="2286016" cy="614354"/>
            </a:xfrm>
            <a:prstGeom prst="rect">
              <a:avLst/>
            </a:prstGeom>
          </p:spPr>
          <p:txBody>
            <a:bodyPr vert="horz">
              <a:normAutofit/>
            </a:bodyPr>
            <a:lstStyle/>
            <a:p>
              <a:pPr marL="320040" marR="0" lvl="0" indent="-320040" algn="l" defTabSz="914400" rtl="0" eaLnBrk="1" fontAlgn="auto" latinLnBrk="1" hangingPunct="1">
                <a:lnSpc>
                  <a:spcPct val="100000"/>
                </a:lnSpc>
                <a:spcBef>
                  <a:spcPts val="700"/>
                </a:spcBef>
                <a:spcAft>
                  <a:spcPts val="0"/>
                </a:spcAft>
                <a:buClr>
                  <a:schemeClr val="accent2"/>
                </a:buClr>
                <a:buSzPct val="60000"/>
                <a:tabLst/>
                <a:defRPr/>
              </a:pPr>
              <a:r>
                <a:rPr kumimoji="0" lang="en-US" altLang="ko-KR" sz="29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: temperature</a:t>
              </a:r>
              <a:endParaRPr kumimoji="0" lang="ko-KR" altLang="en-US" sz="2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24" name="그룹 23"/>
          <p:cNvGrpSpPr/>
          <p:nvPr/>
        </p:nvGrpSpPr>
        <p:grpSpPr>
          <a:xfrm>
            <a:off x="285720" y="5072074"/>
            <a:ext cx="3500462" cy="642942"/>
            <a:chOff x="357158" y="4071942"/>
            <a:chExt cx="3500462" cy="642942"/>
          </a:xfrm>
        </p:grpSpPr>
        <p:sp>
          <p:nvSpPr>
            <p:cNvPr id="10" name="모서리가 둥근 직사각형 9"/>
            <p:cNvSpPr/>
            <p:nvPr/>
          </p:nvSpPr>
          <p:spPr>
            <a:xfrm>
              <a:off x="357158" y="4143380"/>
              <a:ext cx="2786082" cy="57150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내용 개체 틀 2"/>
            <p:cNvSpPr txBox="1">
              <a:spLocks/>
            </p:cNvSpPr>
            <p:nvPr/>
          </p:nvSpPr>
          <p:spPr>
            <a:xfrm>
              <a:off x="1142976" y="4071942"/>
              <a:ext cx="2714644" cy="642942"/>
            </a:xfrm>
            <a:prstGeom prst="rect">
              <a:avLst/>
            </a:prstGeom>
          </p:spPr>
          <p:txBody>
            <a:bodyPr vert="horz">
              <a:noAutofit/>
            </a:bodyPr>
            <a:lstStyle/>
            <a:p>
              <a:pPr marL="320040" marR="0" lvl="0" indent="-320040" algn="l" defTabSz="914400" rtl="0" eaLnBrk="1" fontAlgn="auto" latinLnBrk="1" hangingPunct="1">
                <a:lnSpc>
                  <a:spcPct val="100000"/>
                </a:lnSpc>
                <a:spcBef>
                  <a:spcPts val="700"/>
                </a:spcBef>
                <a:spcAft>
                  <a:spcPts val="0"/>
                </a:spcAft>
                <a:buClr>
                  <a:schemeClr val="accent2"/>
                </a:buClr>
                <a:buSzPct val="60000"/>
                <a:tabLst/>
                <a:defRPr/>
              </a:pPr>
              <a:r>
                <a:rPr kumimoji="0" lang="en-US" altLang="ko-KR" sz="36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: potential</a:t>
              </a:r>
              <a:endPara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graphicFrame>
          <p:nvGraphicFramePr>
            <p:cNvPr id="23" name="Object 3"/>
            <p:cNvGraphicFramePr>
              <a:graphicFrameLocks noChangeAspect="1"/>
            </p:cNvGraphicFramePr>
            <p:nvPr/>
          </p:nvGraphicFramePr>
          <p:xfrm>
            <a:off x="357158" y="4143380"/>
            <a:ext cx="838200" cy="546100"/>
          </p:xfrm>
          <a:graphic>
            <a:graphicData uri="http://schemas.openxmlformats.org/presentationml/2006/ole">
              <p:oleObj spid="_x0000_s20488" name="Equation" r:id="rId8" imgW="330120" imgH="215640" progId="Equation.3">
                <p:embed/>
              </p:oleObj>
            </a:graphicData>
          </a:graphic>
        </p:graphicFrame>
      </p:grpSp>
      <p:grpSp>
        <p:nvGrpSpPr>
          <p:cNvPr id="29" name="그룹 28"/>
          <p:cNvGrpSpPr/>
          <p:nvPr/>
        </p:nvGrpSpPr>
        <p:grpSpPr>
          <a:xfrm>
            <a:off x="285720" y="5857892"/>
            <a:ext cx="6143636" cy="571504"/>
            <a:chOff x="2857488" y="4929198"/>
            <a:chExt cx="6143636" cy="571504"/>
          </a:xfrm>
        </p:grpSpPr>
        <p:sp>
          <p:nvSpPr>
            <p:cNvPr id="26" name="모서리가 둥근 직사각형 25"/>
            <p:cNvSpPr/>
            <p:nvPr/>
          </p:nvSpPr>
          <p:spPr>
            <a:xfrm>
              <a:off x="2857488" y="4929198"/>
              <a:ext cx="5786478" cy="57150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내용 개체 틀 2"/>
            <p:cNvSpPr txBox="1">
              <a:spLocks/>
            </p:cNvSpPr>
            <p:nvPr/>
          </p:nvSpPr>
          <p:spPr>
            <a:xfrm>
              <a:off x="3500430" y="4929198"/>
              <a:ext cx="5500694" cy="428628"/>
            </a:xfrm>
            <a:prstGeom prst="rect">
              <a:avLst/>
            </a:prstGeom>
          </p:spPr>
          <p:txBody>
            <a:bodyPr vert="horz">
              <a:noAutofit/>
            </a:bodyPr>
            <a:lstStyle/>
            <a:p>
              <a:pPr marL="320040" marR="0" lvl="0" indent="-320040" algn="l" defTabSz="914400" rtl="0" eaLnBrk="1" fontAlgn="auto" latinLnBrk="1" hangingPunct="1">
                <a:lnSpc>
                  <a:spcPct val="100000"/>
                </a:lnSpc>
                <a:spcBef>
                  <a:spcPts val="700"/>
                </a:spcBef>
                <a:spcAft>
                  <a:spcPts val="0"/>
                </a:spcAft>
                <a:buClr>
                  <a:schemeClr val="accent2"/>
                </a:buClr>
                <a:buSzPct val="60000"/>
                <a:tabLst/>
                <a:defRPr/>
              </a:pPr>
              <a:r>
                <a:rPr kumimoji="0" lang="en-US" altLang="ko-KR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: </a:t>
              </a:r>
              <a:r>
                <a:rPr kumimoji="0" lang="en-US" altLang="ko-KR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Symbol" pitchFamily="18" charset="2"/>
                </a:rPr>
                <a:t>d</a:t>
              </a:r>
              <a:r>
                <a:rPr kumimoji="0" lang="en-US" altLang="ko-KR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-correlated Gaussian white noise</a:t>
              </a:r>
              <a:endParaRPr kumimoji="0" lang="ko-KR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graphicFrame>
          <p:nvGraphicFramePr>
            <p:cNvPr id="28" name="Object 3"/>
            <p:cNvGraphicFramePr>
              <a:graphicFrameLocks noChangeAspect="1"/>
            </p:cNvGraphicFramePr>
            <p:nvPr/>
          </p:nvGraphicFramePr>
          <p:xfrm>
            <a:off x="2857488" y="4929198"/>
            <a:ext cx="676275" cy="546100"/>
          </p:xfrm>
          <a:graphic>
            <a:graphicData uri="http://schemas.openxmlformats.org/presentationml/2006/ole">
              <p:oleObj spid="_x0000_s20489" name="Equation" r:id="rId9" imgW="266400" imgH="215640" progId="Equation.3">
                <p:embed/>
              </p:oleObj>
            </a:graphicData>
          </a:graphic>
        </p:graphicFrame>
      </p:grpSp>
      <p:sp>
        <p:nvSpPr>
          <p:cNvPr id="33" name="내용 개체 틀 2"/>
          <p:cNvSpPr txBox="1">
            <a:spLocks/>
          </p:cNvSpPr>
          <p:nvPr/>
        </p:nvSpPr>
        <p:spPr>
          <a:xfrm>
            <a:off x="2357422" y="3383688"/>
            <a:ext cx="1643074" cy="107157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marL="320040" marR="0" lvl="0" indent="-320040" algn="ctr" defTabSz="914400" rtl="0" eaLnBrk="1" fontAlgn="auto" latinLnBrk="1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kumimoji="0" lang="en-US" altLang="ko-K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Potential</a:t>
            </a:r>
            <a:endParaRPr lang="en-US" altLang="ko-KR" sz="2900" baseline="0" dirty="0" smtClean="0">
              <a:solidFill>
                <a:schemeClr val="tx1"/>
              </a:solidFill>
            </a:endParaRPr>
          </a:p>
          <a:p>
            <a:pPr marL="320040" marR="0" lvl="0" indent="-320040" algn="ctr" defTabSz="914400" rtl="0" eaLnBrk="1" fontAlgn="auto" latinLnBrk="1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kumimoji="0" lang="en-US" altLang="ko-KR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force</a:t>
            </a:r>
            <a:endParaRPr kumimoji="0" lang="ko-KR" altLang="en-US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내용 개체 틀 2"/>
          <p:cNvSpPr txBox="1">
            <a:spLocks/>
          </p:cNvSpPr>
          <p:nvPr/>
        </p:nvSpPr>
        <p:spPr>
          <a:xfrm>
            <a:off x="4253999" y="3383688"/>
            <a:ext cx="2143140" cy="107157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marL="320040" marR="0" lvl="0" indent="-320040" algn="ctr" defTabSz="914400" rtl="0" eaLnBrk="1" fontAlgn="auto" latinLnBrk="1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lang="en-US" altLang="ko-KR" sz="2900" dirty="0" smtClean="0">
                <a:solidFill>
                  <a:schemeClr val="tx1"/>
                </a:solidFill>
              </a:rPr>
              <a:t>Thermal bath</a:t>
            </a:r>
          </a:p>
          <a:p>
            <a:pPr marL="320040" marR="0" lvl="0" indent="-320040" algn="ctr" defTabSz="914400" rtl="0" eaLnBrk="1" fontAlgn="auto" latinLnBrk="1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kumimoji="0" lang="en-US" altLang="ko-K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effects</a:t>
            </a:r>
            <a:endParaRPr kumimoji="0" lang="ko-KR" altLang="en-US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1" grpId="0" animBg="1"/>
      <p:bldP spid="33" grpId="0" animBg="1"/>
      <p:bldP spid="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아래쪽 화살표 설명선 33"/>
          <p:cNvSpPr/>
          <p:nvPr/>
        </p:nvSpPr>
        <p:spPr>
          <a:xfrm>
            <a:off x="4071934" y="4214818"/>
            <a:ext cx="2214578" cy="1071570"/>
          </a:xfrm>
          <a:prstGeom prst="downArrow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아래쪽 화살표 설명선 31"/>
          <p:cNvSpPr/>
          <p:nvPr/>
        </p:nvSpPr>
        <p:spPr>
          <a:xfrm>
            <a:off x="2143108" y="4000504"/>
            <a:ext cx="1714512" cy="1714512"/>
          </a:xfrm>
          <a:prstGeom prst="downArrow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아래쪽 화살표 설명선 29"/>
          <p:cNvSpPr/>
          <p:nvPr/>
        </p:nvSpPr>
        <p:spPr>
          <a:xfrm>
            <a:off x="1142976" y="4357694"/>
            <a:ext cx="642942" cy="714380"/>
          </a:xfrm>
          <a:prstGeom prst="downArrow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Model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114420"/>
          </a:xfrm>
        </p:spPr>
        <p:txBody>
          <a:bodyPr/>
          <a:lstStyle/>
          <a:p>
            <a:r>
              <a:rPr lang="en-US" altLang="ko-KR" dirty="0" smtClean="0"/>
              <a:t>1. Neglect inertia effect</a:t>
            </a:r>
          </a:p>
          <a:p>
            <a:r>
              <a:rPr lang="en-US" altLang="ko-KR" dirty="0" smtClean="0"/>
              <a:t>2. Consider decoupled heat baths with different </a:t>
            </a:r>
            <a:r>
              <a:rPr lang="en-US" altLang="ko-KR" i="1" dirty="0" smtClean="0"/>
              <a:t>T</a:t>
            </a:r>
            <a:endParaRPr lang="ko-KR" altLang="en-US" i="1" dirty="0"/>
          </a:p>
        </p:txBody>
      </p:sp>
      <p:sp>
        <p:nvSpPr>
          <p:cNvPr id="25" name="내용 개체 틀 2"/>
          <p:cNvSpPr txBox="1">
            <a:spLocks/>
          </p:cNvSpPr>
          <p:nvPr/>
        </p:nvSpPr>
        <p:spPr>
          <a:xfrm>
            <a:off x="642910" y="3214686"/>
            <a:ext cx="8153400" cy="61435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1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altLang="ko-KR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Overdamped</a:t>
            </a:r>
            <a:r>
              <a:rPr kumimoji="0" lang="en-US" altLang="ko-KR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ko-KR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Langevin</a:t>
            </a:r>
            <a:r>
              <a:rPr kumimoji="0" lang="en-US" altLang="ko-K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equations</a:t>
            </a:r>
            <a:endParaRPr kumimoji="0" lang="ko-KR" altLang="en-US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내용 개체 틀 2"/>
          <p:cNvSpPr txBox="1">
            <a:spLocks/>
          </p:cNvSpPr>
          <p:nvPr/>
        </p:nvSpPr>
        <p:spPr>
          <a:xfrm>
            <a:off x="571472" y="5098200"/>
            <a:ext cx="1785950" cy="54537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marL="320040" marR="0" lvl="0" indent="-320040" algn="ctr" defTabSz="914400" rtl="0" eaLnBrk="1" fontAlgn="auto" latinLnBrk="1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kumimoji="0" lang="en-US" altLang="ko-K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dissipation</a:t>
            </a:r>
            <a:endParaRPr kumimoji="0" lang="ko-KR" altLang="en-US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내용 개체 틀 2"/>
          <p:cNvSpPr txBox="1">
            <a:spLocks/>
          </p:cNvSpPr>
          <p:nvPr/>
        </p:nvSpPr>
        <p:spPr>
          <a:xfrm>
            <a:off x="2246795" y="5741142"/>
            <a:ext cx="1526324" cy="54537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marL="320040" marR="0" lvl="0" indent="-320040" algn="ctr" defTabSz="914400" rtl="0" eaLnBrk="1" fontAlgn="auto" latinLnBrk="1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kumimoji="0" lang="en-US" altLang="ko-K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potential</a:t>
            </a:r>
            <a:endParaRPr kumimoji="0" lang="ko-KR" altLang="en-US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내용 개체 틀 2"/>
          <p:cNvSpPr txBox="1">
            <a:spLocks/>
          </p:cNvSpPr>
          <p:nvPr/>
        </p:nvSpPr>
        <p:spPr>
          <a:xfrm>
            <a:off x="4344623" y="5357826"/>
            <a:ext cx="1714512" cy="54537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marL="320040" marR="0" lvl="0" indent="-320040" algn="ctr" defTabSz="914400" rtl="0" eaLnBrk="1" fontAlgn="auto" latinLnBrk="1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kumimoji="0" lang="en-US" altLang="ko-K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fluctuation</a:t>
            </a:r>
            <a:endParaRPr kumimoji="0" lang="ko-KR" altLang="en-US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4" name="그룹 13"/>
          <p:cNvGrpSpPr/>
          <p:nvPr/>
        </p:nvGrpSpPr>
        <p:grpSpPr>
          <a:xfrm>
            <a:off x="1142976" y="4071942"/>
            <a:ext cx="7761338" cy="1093788"/>
            <a:chOff x="1142976" y="4071942"/>
            <a:chExt cx="7761338" cy="1093788"/>
          </a:xfrm>
        </p:grpSpPr>
        <p:graphicFrame>
          <p:nvGraphicFramePr>
            <p:cNvPr id="29" name="Object 2"/>
            <p:cNvGraphicFramePr>
              <a:graphicFrameLocks noChangeAspect="1"/>
            </p:cNvGraphicFramePr>
            <p:nvPr/>
          </p:nvGraphicFramePr>
          <p:xfrm>
            <a:off x="1142976" y="4071942"/>
            <a:ext cx="5081588" cy="1093788"/>
          </p:xfrm>
          <a:graphic>
            <a:graphicData uri="http://schemas.openxmlformats.org/presentationml/2006/ole">
              <p:oleObj spid="_x0000_s21512" name="Equation" r:id="rId4" imgW="2006280" imgH="431640" progId="Equation.3">
                <p:embed/>
              </p:oleObj>
            </a:graphicData>
          </a:graphic>
        </p:graphicFrame>
        <p:graphicFrame>
          <p:nvGraphicFramePr>
            <p:cNvPr id="21513" name="Object 9"/>
            <p:cNvGraphicFramePr>
              <a:graphicFrameLocks noChangeAspect="1"/>
            </p:cNvGraphicFramePr>
            <p:nvPr/>
          </p:nvGraphicFramePr>
          <p:xfrm>
            <a:off x="6643702" y="4286256"/>
            <a:ext cx="1060450" cy="514350"/>
          </p:xfrm>
          <a:graphic>
            <a:graphicData uri="http://schemas.openxmlformats.org/presentationml/2006/ole">
              <p:oleObj spid="_x0000_s21513" name="Equation" r:id="rId5" imgW="419040" imgH="203040" progId="Equation.3">
                <p:embed/>
              </p:oleObj>
            </a:graphicData>
          </a:graphic>
        </p:graphicFrame>
        <p:graphicFrame>
          <p:nvGraphicFramePr>
            <p:cNvPr id="21514" name="Object 10"/>
            <p:cNvGraphicFramePr>
              <a:graphicFrameLocks noChangeAspect="1"/>
            </p:cNvGraphicFramePr>
            <p:nvPr/>
          </p:nvGraphicFramePr>
          <p:xfrm>
            <a:off x="8358214" y="4286256"/>
            <a:ext cx="546100" cy="546100"/>
          </p:xfrm>
          <a:graphic>
            <a:graphicData uri="http://schemas.openxmlformats.org/presentationml/2006/ole">
              <p:oleObj spid="_x0000_s21514" name="Equation" r:id="rId6" imgW="215640" imgH="21564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2" grpId="0" animBg="1"/>
      <p:bldP spid="30" grpId="0" animBg="1"/>
      <p:bldP spid="31" grpId="0" animBg="1"/>
      <p:bldP spid="33" grpId="0" animBg="1"/>
      <p:bldP spid="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Solution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42916"/>
          </a:xfrm>
        </p:spPr>
        <p:txBody>
          <a:bodyPr/>
          <a:lstStyle/>
          <a:p>
            <a:r>
              <a:rPr lang="en-US" altLang="ko-KR" dirty="0" smtClean="0"/>
              <a:t>Three relevant forces</a:t>
            </a:r>
            <a:endParaRPr lang="ko-KR" altLang="en-US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214282" y="2357430"/>
            <a:ext cx="2571768" cy="64294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20040" marR="0" lvl="0" indent="-320040" algn="l" defTabSz="914400" rtl="0" eaLnBrk="1" fontAlgn="auto" latinLnBrk="1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kumimoji="0" lang="en-US" altLang="ko-KR" sz="36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Dissipation</a:t>
            </a:r>
            <a:r>
              <a:rPr kumimoji="0" lang="en-US" altLang="ko-K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</a:t>
            </a:r>
            <a:endParaRPr kumimoji="0" lang="ko-KR" alt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/>
        </p:nvGraphicFramePr>
        <p:xfrm>
          <a:off x="2513019" y="2214554"/>
          <a:ext cx="3059113" cy="1092200"/>
        </p:xfrm>
        <a:graphic>
          <a:graphicData uri="http://schemas.openxmlformats.org/presentationml/2006/ole">
            <p:oleObj spid="_x0000_s22530" name="Equation" r:id="rId4" imgW="1206360" imgH="431640" progId="Equation.3">
              <p:embed/>
            </p:oleObj>
          </a:graphicData>
        </a:graphic>
      </p:graphicFrame>
      <p:sp>
        <p:nvSpPr>
          <p:cNvPr id="8" name="내용 개체 틀 2"/>
          <p:cNvSpPr txBox="1">
            <a:spLocks/>
          </p:cNvSpPr>
          <p:nvPr/>
        </p:nvSpPr>
        <p:spPr>
          <a:xfrm>
            <a:off x="214282" y="3214686"/>
            <a:ext cx="3000396" cy="64294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20040" marR="0" lvl="0" indent="-320040" algn="l" defTabSz="914400" rtl="0" eaLnBrk="1" fontAlgn="auto" latinLnBrk="1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kumimoji="0" lang="en-US" altLang="ko-K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Potential force </a:t>
            </a:r>
            <a:r>
              <a:rPr kumimoji="0" lang="en-US" altLang="ko-K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ko-KR" alt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/>
        </p:nvGraphicFramePr>
        <p:xfrm>
          <a:off x="3238510" y="3328986"/>
          <a:ext cx="2833688" cy="577850"/>
        </p:xfrm>
        <a:graphic>
          <a:graphicData uri="http://schemas.openxmlformats.org/presentationml/2006/ole">
            <p:oleObj spid="_x0000_s22531" name="Equation" r:id="rId5" imgW="1117440" imgH="228600" progId="Equation.3">
              <p:embed/>
            </p:oleObj>
          </a:graphicData>
        </a:graphic>
      </p:graphicFrame>
      <p:sp>
        <p:nvSpPr>
          <p:cNvPr id="10" name="내용 개체 틀 2"/>
          <p:cNvSpPr txBox="1">
            <a:spLocks/>
          </p:cNvSpPr>
          <p:nvPr/>
        </p:nvSpPr>
        <p:spPr>
          <a:xfrm>
            <a:off x="214282" y="4051316"/>
            <a:ext cx="3286148" cy="64294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20040" marR="0" lvl="0" indent="-320040" algn="l" defTabSz="914400" rtl="0" eaLnBrk="1" fontAlgn="auto" latinLnBrk="1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kumimoji="0" lang="en-US" altLang="ko-K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Fluctuation force </a:t>
            </a:r>
            <a:r>
              <a:rPr kumimoji="0" lang="en-US" altLang="ko-K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ko-KR" alt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3600473" y="3908436"/>
          <a:ext cx="4186237" cy="1092200"/>
        </p:xfrm>
        <a:graphic>
          <a:graphicData uri="http://schemas.openxmlformats.org/presentationml/2006/ole">
            <p:oleObj spid="_x0000_s22532" name="Equation" r:id="rId6" imgW="1650960" imgH="431640" progId="Equation.3">
              <p:embed/>
            </p:oleObj>
          </a:graphicData>
        </a:graphic>
      </p:graphicFrame>
      <p:sp>
        <p:nvSpPr>
          <p:cNvPr id="12" name="내용 개체 틀 2"/>
          <p:cNvSpPr txBox="1">
            <a:spLocks/>
          </p:cNvSpPr>
          <p:nvPr/>
        </p:nvSpPr>
        <p:spPr>
          <a:xfrm>
            <a:off x="1142976" y="5429264"/>
            <a:ext cx="3286148" cy="64294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20040" marR="0" lvl="0" indent="-320040" algn="l" defTabSz="914400" rtl="0" eaLnBrk="1" fontAlgn="auto" latinLnBrk="1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lang="en-US" altLang="ko-KR" sz="3600" dirty="0" smtClean="0">
                <a:solidFill>
                  <a:schemeClr val="tx1"/>
                </a:solidFill>
              </a:rPr>
              <a:t>Force balance </a:t>
            </a:r>
            <a:r>
              <a:rPr kumimoji="0" lang="en-US" altLang="ko-K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ko-KR" alt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4087833" y="5500702"/>
          <a:ext cx="3413125" cy="609600"/>
        </p:xfrm>
        <a:graphic>
          <a:graphicData uri="http://schemas.openxmlformats.org/presentationml/2006/ole">
            <p:oleObj spid="_x0000_s22533" name="Equation" r:id="rId7" imgW="134604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가을">
  <a:themeElements>
    <a:clrScheme name="가을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가을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가을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446</TotalTime>
  <Words>542</Words>
  <Application>Microsoft Office PowerPoint</Application>
  <PresentationFormat>화면 슬라이드 쇼(4:3)</PresentationFormat>
  <Paragraphs>138</Paragraphs>
  <Slides>25</Slides>
  <Notes>15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25</vt:i4>
      </vt:variant>
    </vt:vector>
  </HeadingPairs>
  <TitlesOfParts>
    <vt:vector size="28" baseType="lpstr">
      <vt:lpstr>가을</vt:lpstr>
      <vt:lpstr>Microsoft Equation 3.0</vt:lpstr>
      <vt:lpstr>Equation</vt:lpstr>
      <vt:lpstr>Brownian gyrator : A Minimal heat engine on the nanoscale</vt:lpstr>
      <vt:lpstr>Introduction and summary</vt:lpstr>
      <vt:lpstr>Introduction and summary</vt:lpstr>
      <vt:lpstr>Model</vt:lpstr>
      <vt:lpstr>Model</vt:lpstr>
      <vt:lpstr>Model</vt:lpstr>
      <vt:lpstr>Model</vt:lpstr>
      <vt:lpstr>Model</vt:lpstr>
      <vt:lpstr>Solution</vt:lpstr>
      <vt:lpstr>Solution</vt:lpstr>
      <vt:lpstr>Solution</vt:lpstr>
      <vt:lpstr>Calculation for eq. (4)</vt:lpstr>
      <vt:lpstr>Calculation for eq. (4)</vt:lpstr>
      <vt:lpstr>Solution</vt:lpstr>
      <vt:lpstr>Calculation for P(x,t )</vt:lpstr>
      <vt:lpstr>Calculation for P(x,t )</vt:lpstr>
      <vt:lpstr>Calculation for P(x,t )</vt:lpstr>
      <vt:lpstr>Solution</vt:lpstr>
      <vt:lpstr>Discussion</vt:lpstr>
      <vt:lpstr>Discussion</vt:lpstr>
      <vt:lpstr>Discussion</vt:lpstr>
      <vt:lpstr>Experimental realizations</vt:lpstr>
      <vt:lpstr>Experimental realizations</vt:lpstr>
      <vt:lpstr>Experimental realizations</vt:lpstr>
      <vt:lpstr>Outlook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Brownian gyrator : A Minimal heat engine on the nanoscale</dc:title>
  <dc:creator>user</dc:creator>
  <cp:lastModifiedBy>user</cp:lastModifiedBy>
  <cp:revision>146</cp:revision>
  <dcterms:created xsi:type="dcterms:W3CDTF">2011-04-25T13:03:11Z</dcterms:created>
  <dcterms:modified xsi:type="dcterms:W3CDTF">2011-04-28T15:30:01Z</dcterms:modified>
</cp:coreProperties>
</file>