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6" r:id="rId10"/>
    <p:sldId id="267" r:id="rId11"/>
    <p:sldId id="29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6" r:id="rId35"/>
    <p:sldId id="293" r:id="rId36"/>
    <p:sldId id="294" r:id="rId37"/>
    <p:sldId id="297" r:id="rId3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37" autoAdjust="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6F095-F3F8-4264-9BBB-AB5717F2AB5E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51C2F-436A-44A3-B514-2C3CFB9E09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853514-DDEF-446F-9890-9DB3FF26C20D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46F9CC-6324-4715-96A7-9124E3DCD352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36DD1-9727-42D7-A50D-AA317768FC19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EEA833-1A40-4FD4-987C-8C3E86D51AB5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4C982E-45A5-4DF5-8F87-89612FB0884D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1AF0E5-BBE4-4738-9DE5-36A49AF96DD0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0DB3D0-41C2-4EAA-9F12-65284483693E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27AB7F-B10D-4038-9DD0-0A5E64F76066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798AF1-A74F-423A-95D0-526FE55E9EB1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6F971F-E17D-4E9A-ADDF-CAB2DA4E03A5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06B222-BED3-4AC9-9A6E-C528A4D7E6F0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983176D-0197-48BF-BA46-E5184043F6E7}" type="datetime1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33BB36-EB0D-4272-BF5F-80D688B466C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10</a:t>
            </a:r>
            <a:r>
              <a:rPr lang="ko-KR" altLang="en-US" dirty="0" smtClean="0"/>
              <a:t>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부동산개발과 마케팅 전략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배 문 호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’88</a:t>
            </a:r>
            <a:r>
              <a:rPr lang="ko-KR" altLang="en-US" dirty="0" smtClean="0"/>
              <a:t>년 이후 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FF0000"/>
                </a:solidFill>
              </a:rPr>
              <a:t>집값</a:t>
            </a:r>
            <a:r>
              <a:rPr lang="en-US" altLang="ko-KR" dirty="0" smtClean="0">
                <a:solidFill>
                  <a:srgbClr val="FF0000"/>
                </a:solidFill>
              </a:rPr>
              <a:t>&gt;</a:t>
            </a:r>
            <a:r>
              <a:rPr lang="ko-KR" altLang="en-US" dirty="0" smtClean="0">
                <a:solidFill>
                  <a:srgbClr val="FF0000"/>
                </a:solidFill>
              </a:rPr>
              <a:t>주가</a:t>
            </a:r>
            <a:r>
              <a:rPr lang="en-US" altLang="ko-KR" dirty="0" smtClean="0">
                <a:solidFill>
                  <a:srgbClr val="FF0000"/>
                </a:solidFill>
              </a:rPr>
              <a:t>&gt;</a:t>
            </a:r>
            <a:r>
              <a:rPr lang="ko-KR" altLang="en-US" dirty="0" smtClean="0">
                <a:solidFill>
                  <a:srgbClr val="FF0000"/>
                </a:solidFill>
              </a:rPr>
              <a:t>금리 순이다</a:t>
            </a:r>
            <a:r>
              <a:rPr lang="en-US" altLang="ko-KR" dirty="0" smtClean="0">
                <a:solidFill>
                  <a:srgbClr val="FF0000"/>
                </a:solidFill>
              </a:rPr>
              <a:t>!</a:t>
            </a:r>
          </a:p>
          <a:p>
            <a:endParaRPr lang="en-US" altLang="ko-KR" sz="900" dirty="0" smtClean="0">
              <a:solidFill>
                <a:srgbClr val="FF0000"/>
              </a:solidFill>
            </a:endParaRPr>
          </a:p>
          <a:p>
            <a:r>
              <a:rPr lang="en-US" altLang="ko-KR" dirty="0" smtClean="0"/>
              <a:t>’96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</a:t>
            </a:r>
            <a:r>
              <a:rPr lang="ko-KR" altLang="en-US" dirty="0" smtClean="0"/>
              <a:t>월</a:t>
            </a:r>
            <a:r>
              <a:rPr lang="en-US" altLang="ko-KR" dirty="0" smtClean="0"/>
              <a:t>(100)~2003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</a:t>
            </a:r>
            <a:r>
              <a:rPr lang="ko-KR" altLang="en-US" dirty="0" smtClean="0"/>
              <a:t>월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전세가격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매매가격</a:t>
            </a:r>
            <a:r>
              <a:rPr lang="en-US" altLang="ko-KR" dirty="0" smtClean="0"/>
              <a:t>: 146&gt;120(</a:t>
            </a:r>
            <a:r>
              <a:rPr lang="ko-KR" altLang="en-US" dirty="0" smtClean="0"/>
              <a:t>전국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                             150&gt;135(</a:t>
            </a:r>
            <a:r>
              <a:rPr lang="ko-KR" altLang="en-US" dirty="0" smtClean="0"/>
              <a:t>서울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⇒ </a:t>
            </a:r>
            <a:r>
              <a:rPr lang="ko-KR" altLang="en-US" dirty="0" smtClean="0">
                <a:solidFill>
                  <a:srgbClr val="0070C0"/>
                </a:solidFill>
              </a:rPr>
              <a:t>전시가격지수는 주택가격의 선행지수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ko-KR" sz="900" dirty="0" smtClean="0"/>
          </a:p>
          <a:p>
            <a:r>
              <a:rPr lang="ko-KR" altLang="en-US" dirty="0" smtClean="0"/>
              <a:t>거시경제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주택정책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주택수급의 관련성 </a:t>
            </a:r>
            <a:r>
              <a:rPr lang="en-US" altLang="ko-KR" dirty="0" smtClean="0"/>
              <a:t>?</a:t>
            </a:r>
          </a:p>
          <a:p>
            <a:endParaRPr lang="en-US" altLang="ko-KR" sz="9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아파트 매매 및 전세 가격동향 분석 결과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- 1</a:t>
            </a:r>
            <a:r>
              <a:rPr lang="ko-KR" altLang="en-US" dirty="0" smtClean="0"/>
              <a:t>년에 </a:t>
            </a:r>
            <a:r>
              <a:rPr lang="en-US" altLang="ko-KR" dirty="0" smtClean="0"/>
              <a:t>2</a:t>
            </a:r>
            <a:r>
              <a:rPr lang="ko-KR" altLang="en-US" dirty="0" smtClean="0"/>
              <a:t>번</a:t>
            </a:r>
            <a:r>
              <a:rPr lang="en-US" altLang="ko-KR" dirty="0" smtClean="0"/>
              <a:t>(</a:t>
            </a:r>
            <a:r>
              <a:rPr lang="ko-KR" altLang="en-US" dirty="0" smtClean="0"/>
              <a:t>봄</a:t>
            </a:r>
            <a:r>
              <a:rPr lang="en-US" altLang="ko-KR" dirty="0" smtClean="0"/>
              <a:t>,</a:t>
            </a:r>
            <a:r>
              <a:rPr lang="ko-KR" altLang="en-US" dirty="0" smtClean="0"/>
              <a:t>가을 이사철 수요</a:t>
            </a:r>
            <a:r>
              <a:rPr lang="en-US" altLang="ko-KR" dirty="0" smtClean="0"/>
              <a:t>)</a:t>
            </a:r>
            <a:r>
              <a:rPr lang="ko-KR" altLang="en-US" dirty="0" smtClean="0"/>
              <a:t>오르고 내린다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아파트 구입은 </a:t>
            </a:r>
            <a:r>
              <a:rPr lang="en-US" altLang="ko-KR" dirty="0" smtClean="0"/>
              <a:t>5~11</a:t>
            </a:r>
            <a:r>
              <a:rPr lang="ko-KR" altLang="en-US" dirty="0" smtClean="0"/>
              <a:t>월이 적기이다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학교 방학 후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개월 오른다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* </a:t>
            </a:r>
            <a:r>
              <a:rPr lang="ko-KR" altLang="en-US" dirty="0" smtClean="0"/>
              <a:t>주가와 금리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집값의 추이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近(근)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도보로 </a:t>
            </a:r>
            <a:r>
              <a:rPr lang="en-US" altLang="ko-KR" dirty="0" smtClean="0"/>
              <a:t>5</a:t>
            </a:r>
            <a:r>
              <a:rPr lang="ko-KR" altLang="en-US" dirty="0" smtClean="0"/>
              <a:t>분 이내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역세권은</a:t>
            </a:r>
            <a:r>
              <a:rPr lang="ko-KR" altLang="en-US" dirty="0" smtClean="0"/>
              <a:t> 기본</a:t>
            </a:r>
            <a:r>
              <a:rPr lang="en-US" altLang="ko-KR" dirty="0" smtClean="0"/>
              <a:t>)</a:t>
            </a:r>
          </a:p>
          <a:p>
            <a:endParaRPr lang="en-US" altLang="ko-KR" sz="900" dirty="0" smtClean="0"/>
          </a:p>
          <a:p>
            <a:r>
              <a:rPr lang="ko-KR" altLang="en-US" dirty="0" smtClean="0"/>
              <a:t>大(대) </a:t>
            </a:r>
            <a:r>
              <a:rPr lang="en-US" altLang="ko-KR" dirty="0" smtClean="0"/>
              <a:t>: 1,000</a:t>
            </a:r>
            <a:r>
              <a:rPr lang="ko-KR" altLang="en-US" dirty="0" smtClean="0"/>
              <a:t>세대 이상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ko-KR" altLang="en-US" dirty="0" smtClean="0"/>
              <a:t>快(쾌) </a:t>
            </a:r>
            <a:r>
              <a:rPr lang="en-US" altLang="ko-KR" dirty="0" smtClean="0"/>
              <a:t>: well-being, </a:t>
            </a:r>
            <a:r>
              <a:rPr lang="ko-KR" altLang="en-US" dirty="0" err="1" smtClean="0"/>
              <a:t>환경성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ko-KR" altLang="en-US" dirty="0" smtClean="0"/>
              <a:t>新(신) </a:t>
            </a:r>
            <a:r>
              <a:rPr lang="en-US" altLang="ko-KR" dirty="0" smtClean="0"/>
              <a:t>: 2003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이후</a:t>
            </a:r>
            <a:r>
              <a:rPr lang="en-US" altLang="ko-KR" dirty="0" smtClean="0"/>
              <a:t> </a:t>
            </a:r>
            <a:r>
              <a:rPr lang="ko-KR" altLang="en-US" dirty="0" smtClean="0"/>
              <a:t>아파트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(’98</a:t>
            </a:r>
            <a:r>
              <a:rPr lang="ko-KR" altLang="en-US" dirty="0" smtClean="0"/>
              <a:t>년 이후 분양가 </a:t>
            </a:r>
            <a:r>
              <a:rPr lang="ko-KR" altLang="en-US" dirty="0" err="1" smtClean="0"/>
              <a:t>자율화이후</a:t>
            </a:r>
            <a:r>
              <a:rPr lang="ko-KR" altLang="en-US" dirty="0" smtClean="0"/>
              <a:t> 입주아파트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sz="800" dirty="0" smtClean="0"/>
          </a:p>
          <a:p>
            <a:r>
              <a:rPr lang="ko-KR" altLang="en-US" dirty="0" smtClean="0"/>
              <a:t>校(교)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초</a:t>
            </a:r>
            <a:r>
              <a:rPr lang="en-US" altLang="ko-KR" dirty="0" smtClean="0"/>
              <a:t>,</a:t>
            </a:r>
            <a:r>
              <a:rPr lang="ko-KR" altLang="en-US" dirty="0" smtClean="0"/>
              <a:t>중</a:t>
            </a:r>
            <a:r>
              <a:rPr lang="en-US" altLang="ko-KR" dirty="0" smtClean="0"/>
              <a:t>,</a:t>
            </a:r>
            <a:r>
              <a:rPr lang="ko-KR" altLang="en-US" dirty="0" smtClean="0"/>
              <a:t>고 도보로 </a:t>
            </a:r>
            <a:r>
              <a:rPr lang="en-US" altLang="ko-KR" dirty="0" smtClean="0"/>
              <a:t>5</a:t>
            </a:r>
            <a:r>
              <a:rPr lang="ko-KR" altLang="en-US" dirty="0" smtClean="0"/>
              <a:t>분 이내</a:t>
            </a:r>
            <a:r>
              <a:rPr lang="en-US" altLang="ko-KR" dirty="0" smtClean="0"/>
              <a:t>(25~33</a:t>
            </a:r>
            <a:r>
              <a:rPr lang="ko-KR" altLang="en-US" dirty="0" smtClean="0"/>
              <a:t>평</a:t>
            </a:r>
            <a:r>
              <a:rPr lang="en-US" altLang="ko-KR" dirty="0" smtClean="0"/>
              <a:t>)</a:t>
            </a:r>
          </a:p>
          <a:p>
            <a:endParaRPr lang="en-US" altLang="ko-KR" sz="800" dirty="0" smtClean="0"/>
          </a:p>
          <a:p>
            <a:r>
              <a:rPr lang="ko-KR" altLang="en-US" dirty="0" smtClean="0"/>
              <a:t>價(가) </a:t>
            </a:r>
            <a:r>
              <a:rPr lang="en-US" altLang="ko-KR" dirty="0" smtClean="0"/>
              <a:t>: (</a:t>
            </a:r>
            <a:r>
              <a:rPr lang="ko-KR" altLang="en-US" dirty="0" smtClean="0"/>
              <a:t>전세가</a:t>
            </a:r>
            <a:r>
              <a:rPr lang="en-US" altLang="ko-KR" dirty="0" smtClean="0"/>
              <a:t>/</a:t>
            </a:r>
            <a:r>
              <a:rPr lang="ko-KR" altLang="en-US" dirty="0" smtClean="0"/>
              <a:t>매매가</a:t>
            </a:r>
            <a:r>
              <a:rPr lang="en-US" altLang="ko-KR" dirty="0" smtClean="0"/>
              <a:t>)</a:t>
            </a:r>
            <a:r>
              <a:rPr lang="ko-KR" altLang="en-US" dirty="0" smtClean="0"/>
              <a:t>비율이 </a:t>
            </a:r>
            <a:r>
              <a:rPr lang="en-US" altLang="ko-KR" dirty="0" smtClean="0"/>
              <a:t>70%</a:t>
            </a:r>
            <a:r>
              <a:rPr lang="ko-KR" altLang="en-US" dirty="0" smtClean="0"/>
              <a:t>이상이 좋다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 </a:t>
            </a:r>
            <a:r>
              <a:rPr lang="ko-KR" altLang="en-US" dirty="0" smtClean="0"/>
              <a:t>좋은 아파트 분석요령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3-1. </a:t>
            </a:r>
            <a:r>
              <a:rPr lang="ko-KR" altLang="en-US" dirty="0" smtClean="0"/>
              <a:t>부동산마케팅 전략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표적시장의 선정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ko-KR" dirty="0" smtClean="0"/>
              <a:t>⇒</a:t>
            </a:r>
            <a:r>
              <a:rPr lang="en-US" altLang="ko-KR" dirty="0" smtClean="0"/>
              <a:t> </a:t>
            </a:r>
            <a:r>
              <a:rPr lang="ko-KR" altLang="en-US" dirty="0" smtClean="0"/>
              <a:t>부동산시장을 세분화하여 구분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지역별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소득별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직업별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연령별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가족수</a:t>
            </a:r>
            <a:r>
              <a:rPr lang="ko-KR" altLang="en-US" dirty="0" smtClean="0"/>
              <a:t> 별 등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마케팅믹스 개발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dirty="0" smtClean="0"/>
              <a:t> 마케팅믹스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부동산마케팅 제반 수단의 조합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⇒ 부동산기획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가격결정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점포계획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판매루트 설정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광고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판매원활동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판매촉진 등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부동산마케팅 전략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상품의 속성분석</a:t>
            </a:r>
            <a:r>
              <a:rPr lang="en-US" altLang="ko-KR" dirty="0" smtClean="0"/>
              <a:t>(</a:t>
            </a:r>
            <a:r>
              <a:rPr lang="ko-KR" altLang="en-US" dirty="0" smtClean="0"/>
              <a:t>구매자 행태분석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마케팅 전략 수립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사업환경분석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계획상품분석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표적시장 선정</a:t>
            </a:r>
            <a:endParaRPr lang="en-US" altLang="ko-KR" dirty="0" smtClean="0"/>
          </a:p>
          <a:p>
            <a:r>
              <a:rPr lang="ko-KR" altLang="en-US" dirty="0" smtClean="0"/>
              <a:t>상품계획</a:t>
            </a:r>
            <a:r>
              <a:rPr lang="en-US" altLang="ko-KR" dirty="0" smtClean="0"/>
              <a:t>(</a:t>
            </a:r>
            <a:r>
              <a:rPr lang="ko-KR" altLang="en-US" dirty="0" smtClean="0"/>
              <a:t>시설계획</a:t>
            </a:r>
            <a:r>
              <a:rPr lang="en-US" altLang="ko-KR" dirty="0" smtClean="0"/>
              <a:t>, </a:t>
            </a:r>
            <a:r>
              <a:rPr lang="ko-KR" altLang="en-US" dirty="0" smtClean="0"/>
              <a:t>투자비산정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유동경로계획</a:t>
            </a:r>
            <a:endParaRPr lang="en-US" altLang="ko-KR" dirty="0" smtClean="0"/>
          </a:p>
          <a:p>
            <a:r>
              <a:rPr lang="ko-KR" altLang="en-US" dirty="0" smtClean="0"/>
              <a:t>판매촉진계획</a:t>
            </a:r>
            <a:endParaRPr lang="en-US" altLang="ko-KR" dirty="0" smtClean="0"/>
          </a:p>
          <a:p>
            <a:r>
              <a:rPr lang="ko-KR" altLang="en-US" dirty="0" smtClean="0"/>
              <a:t>가격계획</a:t>
            </a:r>
            <a:endParaRPr lang="en-US" altLang="ko-KR" dirty="0" smtClean="0"/>
          </a:p>
          <a:p>
            <a:r>
              <a:rPr lang="ko-KR" altLang="en-US" dirty="0" smtClean="0"/>
              <a:t>사업수지분석</a:t>
            </a:r>
            <a:endParaRPr lang="en-US" altLang="ko-KR" dirty="0" smtClean="0"/>
          </a:p>
          <a:p>
            <a:r>
              <a:rPr lang="en-US" altLang="ko-KR" dirty="0" smtClean="0"/>
              <a:t>Feed back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3-2. </a:t>
            </a:r>
            <a:r>
              <a:rPr lang="ko-KR" altLang="en-US" dirty="0" smtClean="0"/>
              <a:t>마케팅계획 수립과정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71474" y="1481138"/>
          <a:ext cx="7858175" cy="451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0"/>
                <a:gridCol w="1228733"/>
                <a:gridCol w="1228733"/>
                <a:gridCol w="1228733"/>
                <a:gridCol w="1228733"/>
                <a:gridCol w="1228733"/>
              </a:tblGrid>
              <a:tr h="8128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  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투자성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환금성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사치품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필수품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상품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가격</a:t>
                      </a:r>
                      <a:endParaRPr lang="ko-KR" altLang="en-US" dirty="0"/>
                    </a:p>
                  </a:txBody>
                  <a:tcPr/>
                </a:tc>
              </a:tr>
              <a:tr h="81280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오피스</a:t>
                      </a:r>
                      <a:r>
                        <a:rPr lang="en-US" altLang="ko-KR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dirty="0" smtClean="0"/>
                        <a:t>오피스텔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81280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APT,</a:t>
                      </a:r>
                      <a:r>
                        <a:rPr lang="ko-KR" altLang="en-US" dirty="0" smtClean="0"/>
                        <a:t>빌라 등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주거시설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81280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백화점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상가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유통시설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81280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콘도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골프장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관광레져시설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5561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스포츠 </a:t>
                      </a:r>
                      <a:r>
                        <a:rPr lang="ko-KR" altLang="en-US" dirty="0" err="1" smtClean="0"/>
                        <a:t>센타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3-3. </a:t>
            </a:r>
            <a:r>
              <a:rPr lang="ko-KR" altLang="en-US" dirty="0" smtClean="0"/>
              <a:t>상품의 특성분석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229600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14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  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경쟁업체</a:t>
                      </a:r>
                      <a:r>
                        <a:rPr lang="en-US" altLang="ko-KR" dirty="0" smtClean="0"/>
                        <a:t>(A)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경쟁업체</a:t>
                      </a:r>
                      <a:r>
                        <a:rPr lang="en-US" altLang="ko-KR" dirty="0" smtClean="0"/>
                        <a:t>(B)</a:t>
                      </a:r>
                      <a:endParaRPr lang="ko-KR" altLang="en-US" dirty="0" smtClean="0"/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경쟁업체</a:t>
                      </a:r>
                      <a:r>
                        <a:rPr lang="en-US" altLang="ko-KR" dirty="0" smtClean="0"/>
                        <a:t>(C)</a:t>
                      </a:r>
                      <a:endParaRPr lang="ko-KR" altLang="en-US" dirty="0" smtClean="0"/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Key point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상품구성상 특성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가격상 특성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판매조직상 특성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광고상 특성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3-4. </a:t>
            </a:r>
            <a:r>
              <a:rPr lang="ko-KR" altLang="en-US" dirty="0" smtClean="0"/>
              <a:t>경쟁업체 마케팅전략 분석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3-5. </a:t>
            </a:r>
            <a:r>
              <a:rPr lang="ko-KR" altLang="en-US" dirty="0" smtClean="0"/>
              <a:t>연령별 부동산마케팅 특징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85720" y="1397000"/>
          <a:ext cx="8572560" cy="5116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6379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연령대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특징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구매패턴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주택수요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리조트</a:t>
                      </a:r>
                      <a:r>
                        <a:rPr lang="ko-KR" altLang="en-US" dirty="0" smtClean="0"/>
                        <a:t> 방문</a:t>
                      </a:r>
                      <a:endParaRPr lang="ko-KR" altLang="en-US" dirty="0"/>
                    </a:p>
                  </a:txBody>
                  <a:tcPr/>
                </a:tc>
              </a:tr>
              <a:tr h="6379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초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중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학생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친구의 영향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부모와 동거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소품</a:t>
                      </a:r>
                      <a:endParaRPr lang="ko-KR" altLang="en-US" dirty="0"/>
                    </a:p>
                  </a:txBody>
                  <a:tcPr/>
                </a:tc>
              </a:tr>
              <a:tr h="6379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대학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젊음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독신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여행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유행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소비재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독립생활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원룸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임대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데이트</a:t>
                      </a:r>
                      <a:endParaRPr lang="ko-KR" altLang="en-US" dirty="0"/>
                    </a:p>
                  </a:txBody>
                  <a:tcPr/>
                </a:tc>
              </a:tr>
              <a:tr h="6379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신혼단계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저녀없음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맞벌이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가정용내구재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주택마련추구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소형아파트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데이트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추억</a:t>
                      </a:r>
                      <a:endParaRPr lang="ko-KR" altLang="en-US" dirty="0"/>
                    </a:p>
                  </a:txBody>
                  <a:tcPr/>
                </a:tc>
              </a:tr>
              <a:tr h="6379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젊은 부부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결혼</a:t>
                      </a:r>
                      <a:r>
                        <a:rPr lang="en-US" altLang="ko-KR" dirty="0" smtClean="0"/>
                        <a:t>3~10</a:t>
                      </a:r>
                      <a:r>
                        <a:rPr lang="ko-KR" altLang="en-US" dirty="0" smtClean="0"/>
                        <a:t>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초등이하</a:t>
                      </a:r>
                      <a:r>
                        <a:rPr lang="ko-KR" altLang="en-US" dirty="0" smtClean="0"/>
                        <a:t> 자녀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자녀중심소비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주택마련목표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전세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err="1" smtClean="0"/>
                        <a:t>내집마련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자녀동반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비즈니스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체력단련</a:t>
                      </a:r>
                      <a:endParaRPr lang="ko-KR" altLang="en-US" dirty="0"/>
                    </a:p>
                  </a:txBody>
                  <a:tcPr/>
                </a:tc>
              </a:tr>
              <a:tr h="6379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중년부부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결혼</a:t>
                      </a:r>
                      <a:r>
                        <a:rPr lang="en-US" altLang="ko-KR" dirty="0" smtClean="0"/>
                        <a:t>10~20</a:t>
                      </a:r>
                      <a:r>
                        <a:rPr lang="ko-KR" altLang="en-US" dirty="0" smtClean="0"/>
                        <a:t>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중고자녀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안정기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err="1" smtClean="0"/>
                        <a:t>내집마련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재테크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중형아파트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모임</a:t>
                      </a:r>
                      <a:endParaRPr lang="ko-KR" altLang="en-US" dirty="0"/>
                    </a:p>
                  </a:txBody>
                  <a:tcPr/>
                </a:tc>
              </a:tr>
              <a:tr h="6379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노년부부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결혼</a:t>
                      </a:r>
                      <a:r>
                        <a:rPr lang="en-US" altLang="ko-KR" dirty="0" smtClean="0"/>
                        <a:t>30</a:t>
                      </a:r>
                      <a:r>
                        <a:rPr lang="ko-KR" altLang="en-US" dirty="0" err="1" smtClean="0"/>
                        <a:t>년이상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퇴직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건강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자녀독립지원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주택평형축소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휴식여행</a:t>
                      </a:r>
                      <a:r>
                        <a:rPr lang="en-US" altLang="ko-KR" dirty="0" smtClean="0"/>
                        <a:t>,</a:t>
                      </a:r>
                      <a:endParaRPr lang="ko-KR" altLang="en-US" dirty="0"/>
                    </a:p>
                  </a:txBody>
                  <a:tcPr/>
                </a:tc>
              </a:tr>
              <a:tr h="6379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고독기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부부사별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의료비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실버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가족의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보살핌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휴식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4-1. </a:t>
            </a:r>
            <a:r>
              <a:rPr lang="ko-KR" altLang="en-US" dirty="0" smtClean="0"/>
              <a:t>광고계획의 과정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부동산 종류의 분석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부동산 제품의 분석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소비자분석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ko-KR" altLang="en-US" sz="2400" dirty="0" smtClean="0"/>
              <a:t>마케팅문제의 발견과 그것을 처리하기 위한 마케팅활동의 기회결정</a:t>
            </a:r>
            <a:endParaRPr lang="en-US" altLang="ko-KR" sz="2400" dirty="0" smtClean="0"/>
          </a:p>
          <a:p>
            <a:r>
              <a:rPr lang="ko-KR" altLang="en-US" sz="2400" dirty="0" smtClean="0"/>
              <a:t>마케팅 목표확립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각 기능 및 활동목표 확립</a:t>
            </a:r>
            <a:endParaRPr lang="en-US" altLang="ko-KR" sz="2400" dirty="0" smtClean="0"/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광고목표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광고예산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광고전략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ko-KR" altLang="en-US" sz="2400" dirty="0" smtClean="0"/>
              <a:t>자료를 기초로 하여 광고개발을 시도한다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표현전략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표현전술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광고메시지 제작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ko-KR" altLang="en-US" sz="2400" dirty="0" smtClean="0"/>
              <a:t>매체전략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매체전술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광고매체 선택</a:t>
            </a:r>
            <a:endParaRPr lang="en-US" altLang="ko-KR" sz="2400" dirty="0" smtClean="0"/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광고실시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메시지</a:t>
            </a:r>
            <a:r>
              <a:rPr lang="en-US" altLang="ko-KR" sz="2400" dirty="0" smtClean="0">
                <a:solidFill>
                  <a:srgbClr val="FF0000"/>
                </a:solidFill>
              </a:rPr>
              <a:t>(</a:t>
            </a:r>
            <a:r>
              <a:rPr lang="ko-KR" altLang="en-US" sz="2400" dirty="0" smtClean="0">
                <a:solidFill>
                  <a:srgbClr val="FF0000"/>
                </a:solidFill>
              </a:rPr>
              <a:t>카피</a:t>
            </a:r>
            <a:r>
              <a:rPr lang="en-US" altLang="ko-KR" sz="2400" dirty="0" smtClean="0">
                <a:solidFill>
                  <a:srgbClr val="FF0000"/>
                </a:solidFill>
              </a:rPr>
              <a:t>)</a:t>
            </a:r>
            <a:r>
              <a:rPr lang="ko-KR" altLang="en-US" sz="2400" dirty="0" smtClean="0">
                <a:solidFill>
                  <a:srgbClr val="FF0000"/>
                </a:solidFill>
              </a:rPr>
              <a:t> 광고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매체광고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ko-KR" altLang="en-US" sz="2400" dirty="0" smtClean="0"/>
              <a:t>광고효과 파악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그 성과와 목표를 비교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부동산 광고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00173"/>
          <a:ext cx="8229600" cy="4153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4597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 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종 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내 용</a:t>
                      </a:r>
                      <a:endParaRPr lang="ko-KR" altLang="en-US" dirty="0"/>
                    </a:p>
                  </a:txBody>
                  <a:tcPr/>
                </a:tc>
              </a:tr>
              <a:tr h="130644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목적별</a:t>
                      </a:r>
                      <a:r>
                        <a:rPr lang="ko-KR" altLang="en-US" dirty="0" smtClean="0"/>
                        <a:t> 분류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기업광고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인명광고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특정광고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계몽광고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기업이미지를 심는다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개인 이미지를 심는다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특별한 부동산의 판촉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계몽활동을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8384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소구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ko-KR" altLang="en-US" dirty="0" err="1" smtClean="0"/>
                        <a:t>태도별</a:t>
                      </a:r>
                      <a:r>
                        <a:rPr lang="ko-KR" altLang="en-US" dirty="0" smtClean="0"/>
                        <a:t> 분류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정보전달적 광고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고지적 광고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잠재수요의 환기</a:t>
                      </a:r>
                      <a:endParaRPr lang="ko-KR" altLang="en-US" dirty="0"/>
                    </a:p>
                  </a:txBody>
                  <a:tcPr/>
                </a:tc>
              </a:tr>
              <a:tr h="144596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매체별</a:t>
                      </a:r>
                      <a:r>
                        <a:rPr lang="ko-KR" altLang="en-US" dirty="0" smtClean="0"/>
                        <a:t> 분류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전파광고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우송광고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옥외광고</a:t>
                      </a:r>
                    </a:p>
                    <a:p>
                      <a:pPr latinLnBrk="1"/>
                      <a:r>
                        <a:rPr lang="ko-KR" altLang="en-US" dirty="0" smtClean="0"/>
                        <a:t>교통광고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버스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지하철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latinLnBrk="1"/>
                      <a:r>
                        <a:rPr lang="ko-KR" altLang="en-US" dirty="0" smtClean="0"/>
                        <a:t>기타 특수매체광고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라디오</a:t>
                      </a:r>
                      <a:r>
                        <a:rPr lang="en-US" altLang="ko-KR" dirty="0" smtClean="0"/>
                        <a:t>, TV</a:t>
                      </a:r>
                    </a:p>
                    <a:p>
                      <a:pPr latinLnBrk="1"/>
                      <a:r>
                        <a:rPr lang="en-US" altLang="ko-KR" dirty="0" smtClean="0"/>
                        <a:t>DM</a:t>
                      </a:r>
                    </a:p>
                    <a:p>
                      <a:pPr latinLnBrk="1"/>
                      <a:r>
                        <a:rPr lang="ko-KR" altLang="en-US" dirty="0" smtClean="0"/>
                        <a:t>통행인 대상 등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승객대상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노벨티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기념품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 등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4-2. </a:t>
            </a:r>
            <a:r>
              <a:rPr lang="ko-KR" altLang="en-US" dirty="0" smtClean="0"/>
              <a:t>광고의 종류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부동산 상품의 특성 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>
                <a:solidFill>
                  <a:srgbClr val="FF0000"/>
                </a:solidFill>
              </a:rPr>
              <a:t>고정성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내구성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고가성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복합성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endParaRPr lang="en-US" altLang="ko-KR" sz="800" dirty="0" smtClean="0"/>
          </a:p>
          <a:p>
            <a:r>
              <a:rPr lang="ko-KR" altLang="en-US" dirty="0" smtClean="0"/>
              <a:t>복합성 </a:t>
            </a:r>
            <a:endParaRPr lang="en-US" altLang="ko-KR" dirty="0" smtClean="0"/>
          </a:p>
          <a:p>
            <a:r>
              <a:rPr lang="ko-KR" altLang="en-US" dirty="0" err="1" smtClean="0"/>
              <a:t>기간성</a:t>
            </a:r>
            <a:endParaRPr lang="en-US" altLang="ko-KR" dirty="0" smtClean="0"/>
          </a:p>
          <a:p>
            <a:r>
              <a:rPr lang="ko-KR" altLang="en-US" dirty="0" err="1" smtClean="0"/>
              <a:t>시기성</a:t>
            </a:r>
            <a:endParaRPr lang="en-US" altLang="ko-KR" dirty="0" smtClean="0"/>
          </a:p>
          <a:p>
            <a:r>
              <a:rPr lang="ko-KR" altLang="en-US" dirty="0" smtClean="0"/>
              <a:t>지역성</a:t>
            </a:r>
            <a:endParaRPr lang="en-US" altLang="ko-KR" dirty="0" smtClean="0"/>
          </a:p>
          <a:p>
            <a:r>
              <a:rPr lang="ko-KR" altLang="en-US" dirty="0" smtClean="0"/>
              <a:t>단계성</a:t>
            </a:r>
            <a:endParaRPr lang="en-US" altLang="ko-KR" dirty="0" smtClean="0"/>
          </a:p>
          <a:p>
            <a:r>
              <a:rPr lang="ko-KR" altLang="en-US" dirty="0" smtClean="0"/>
              <a:t>연계성</a:t>
            </a:r>
            <a:endParaRPr lang="en-US" altLang="ko-KR" dirty="0" smtClean="0"/>
          </a:p>
          <a:p>
            <a:r>
              <a:rPr lang="ko-KR" altLang="en-US" dirty="0" err="1" smtClean="0"/>
              <a:t>고비용성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4-3. </a:t>
            </a:r>
            <a:r>
              <a:rPr lang="ko-KR" altLang="en-US" dirty="0" smtClean="0"/>
              <a:t>부동산 광고의 특성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부동산마케팅의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의의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부동산 경기 예측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부동산마케팅 전략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부동산 광고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부동산판매 기법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6. </a:t>
            </a:r>
            <a:r>
              <a:rPr lang="ko-KR" altLang="en-US" dirty="0" smtClean="0"/>
              <a:t>분양가 및 임대가 산정 등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7. </a:t>
            </a:r>
            <a:r>
              <a:rPr lang="ko-KR" altLang="en-US" dirty="0" smtClean="0"/>
              <a:t>마케팅 조사 통계기법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이미지 광고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부드러워야 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준비광고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살사람에게</a:t>
            </a:r>
            <a:r>
              <a:rPr lang="ko-KR" altLang="en-US" dirty="0" smtClean="0"/>
              <a:t> 마음의 준비를 하도록 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>
                <a:solidFill>
                  <a:srgbClr val="FF0000"/>
                </a:solidFill>
              </a:rPr>
              <a:t>분양광고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구매계약을 체결하도록 모든 정보제공</a:t>
            </a:r>
            <a:endParaRPr lang="en-US" altLang="ko-KR" dirty="0" smtClean="0"/>
          </a:p>
          <a:p>
            <a:r>
              <a:rPr lang="ko-KR" altLang="en-US" dirty="0" smtClean="0"/>
              <a:t>전파광고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전체적인 기준광고의 역할을 하도록</a:t>
            </a:r>
            <a:r>
              <a:rPr lang="en-US" altLang="ko-KR" dirty="0" smtClean="0"/>
              <a:t>!</a:t>
            </a:r>
          </a:p>
          <a:p>
            <a:r>
              <a:rPr lang="ko-KR" altLang="en-US" dirty="0" smtClean="0">
                <a:solidFill>
                  <a:srgbClr val="FF0000"/>
                </a:solidFill>
              </a:rPr>
              <a:t>신문광고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기사성</a:t>
            </a:r>
            <a:r>
              <a:rPr lang="ko-KR" altLang="en-US" dirty="0" smtClean="0"/>
              <a:t> 광고와 </a:t>
            </a:r>
            <a:r>
              <a:rPr lang="ko-KR" altLang="en-US" dirty="0" err="1" smtClean="0"/>
              <a:t>특집형</a:t>
            </a:r>
            <a:r>
              <a:rPr lang="ko-KR" altLang="en-US" dirty="0" smtClean="0"/>
              <a:t> 별지에 공동으로 묶어서 광고하는 것이 가장 신뢰 확보 가능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err="1" smtClean="0"/>
              <a:t>전단지광고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분양을 개시하기 바로 직전 투입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DM</a:t>
            </a:r>
            <a:r>
              <a:rPr lang="ko-KR" altLang="en-US" dirty="0" smtClean="0">
                <a:solidFill>
                  <a:srgbClr val="FF0000"/>
                </a:solidFill>
              </a:rPr>
              <a:t>광고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초청</a:t>
            </a:r>
            <a:r>
              <a:rPr lang="en-US" altLang="ko-KR" dirty="0" smtClean="0"/>
              <a:t>-</a:t>
            </a:r>
            <a:r>
              <a:rPr lang="ko-KR" altLang="en-US" dirty="0" smtClean="0"/>
              <a:t>세미나</a:t>
            </a:r>
            <a:r>
              <a:rPr lang="en-US" altLang="ko-KR" dirty="0" smtClean="0"/>
              <a:t>-</a:t>
            </a:r>
            <a:r>
              <a:rPr lang="ko-KR" altLang="en-US" dirty="0" smtClean="0"/>
              <a:t>구매상담</a:t>
            </a:r>
            <a:r>
              <a:rPr lang="en-US" altLang="ko-KR" dirty="0" smtClean="0"/>
              <a:t>, 1:1 </a:t>
            </a:r>
            <a:r>
              <a:rPr lang="ko-KR" altLang="en-US" dirty="0" smtClean="0"/>
              <a:t>광고</a:t>
            </a:r>
            <a:endParaRPr lang="en-US" altLang="ko-KR" dirty="0" smtClean="0"/>
          </a:p>
          <a:p>
            <a:r>
              <a:rPr lang="ko-KR" altLang="en-US" dirty="0" smtClean="0"/>
              <a:t>기타광고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옥외광고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영상물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인터넷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노벨티광고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4-4. </a:t>
            </a:r>
            <a:r>
              <a:rPr lang="ko-KR" altLang="en-US" dirty="0" smtClean="0"/>
              <a:t>부동산광고의 일반전략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너무 파격적이지 마라</a:t>
            </a:r>
            <a:r>
              <a:rPr lang="en-US" altLang="ko-KR" dirty="0" smtClean="0">
                <a:solidFill>
                  <a:srgbClr val="FF0000"/>
                </a:solidFill>
              </a:rPr>
              <a:t>!</a:t>
            </a:r>
          </a:p>
          <a:p>
            <a:pPr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융단 </a:t>
            </a:r>
            <a:r>
              <a:rPr lang="ko-KR" altLang="en-US" sz="2400" dirty="0" err="1" smtClean="0"/>
              <a:t>폭격식</a:t>
            </a:r>
            <a:r>
              <a:rPr lang="ko-KR" altLang="en-US" sz="2400" dirty="0" smtClean="0"/>
              <a:t> 광고는 오히려 역효과</a:t>
            </a:r>
            <a:endParaRPr lang="en-US" altLang="ko-KR" sz="2400" dirty="0" smtClean="0"/>
          </a:p>
          <a:p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서두르지 마라</a:t>
            </a:r>
            <a:r>
              <a:rPr lang="en-US" altLang="ko-KR" dirty="0" smtClean="0">
                <a:solidFill>
                  <a:srgbClr val="FF0000"/>
                </a:solidFill>
              </a:rPr>
              <a:t>!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부동산광고는 조급해서는 안됨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직접적인 수요자뿐 아니라 간접적인 수요자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투자자나 임차인 등</a:t>
            </a:r>
            <a:r>
              <a:rPr lang="en-US" altLang="ko-KR" dirty="0" smtClean="0"/>
              <a:t>)</a:t>
            </a:r>
            <a:r>
              <a:rPr lang="ko-KR" altLang="en-US" dirty="0" smtClean="0">
                <a:solidFill>
                  <a:srgbClr val="FF0000"/>
                </a:solidFill>
              </a:rPr>
              <a:t>도 고려하라</a:t>
            </a:r>
            <a:r>
              <a:rPr lang="en-US" altLang="ko-KR" dirty="0" smtClean="0">
                <a:solidFill>
                  <a:srgbClr val="FF0000"/>
                </a:solidFill>
              </a:rPr>
              <a:t>!</a:t>
            </a:r>
          </a:p>
          <a:p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강도와 범위를 고려하라</a:t>
            </a:r>
            <a:r>
              <a:rPr lang="en-US" altLang="ko-KR" dirty="0" smtClean="0">
                <a:solidFill>
                  <a:srgbClr val="FF0000"/>
                </a:solidFill>
              </a:rPr>
              <a:t>!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광고의 강도와 대상범위를 적절히 고려하여 계획을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</a:t>
            </a:r>
            <a:r>
              <a:rPr lang="ko-KR" altLang="en-US" sz="2400" dirty="0" smtClean="0"/>
              <a:t>세우고 추진하여야 한다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4-5. </a:t>
            </a:r>
            <a:r>
              <a:rPr lang="ko-KR" altLang="en-US" dirty="0" smtClean="0"/>
              <a:t>부동산 </a:t>
            </a:r>
            <a:r>
              <a:rPr lang="ko-KR" altLang="en-US" dirty="0" err="1" smtClean="0"/>
              <a:t>광고시</a:t>
            </a:r>
            <a:r>
              <a:rPr lang="ko-KR" altLang="en-US" dirty="0" smtClean="0"/>
              <a:t> 주의사항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전파광고의 장점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불특정 다수에게 알릴 수 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        </a:t>
            </a:r>
            <a:r>
              <a:rPr lang="ko-KR" altLang="en-US" dirty="0" smtClean="0"/>
              <a:t>단기간에 효과를 볼 수 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        </a:t>
            </a:r>
            <a:r>
              <a:rPr lang="ko-KR" altLang="en-US" dirty="0" smtClean="0"/>
              <a:t>공신력을 제고할 수 있다</a:t>
            </a:r>
            <a:r>
              <a:rPr lang="en-US" altLang="ko-KR" dirty="0" smtClean="0"/>
              <a:t>.</a:t>
            </a:r>
          </a:p>
          <a:p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전파광고의 목적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이미지 제고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</a:t>
            </a:r>
            <a:r>
              <a:rPr lang="ko-KR" altLang="en-US" dirty="0" err="1" smtClean="0"/>
              <a:t>붐조성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</a:t>
            </a:r>
            <a:r>
              <a:rPr lang="ko-KR" altLang="en-US" dirty="0" smtClean="0"/>
              <a:t>경쟁우위 확보</a:t>
            </a:r>
            <a:endParaRPr lang="en-US" altLang="ko-KR" dirty="0" smtClean="0"/>
          </a:p>
          <a:p>
            <a:pPr>
              <a:buNone/>
            </a:pPr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전파광고의 특성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속도성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연출성과 다양성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                         </a:t>
            </a:r>
            <a:r>
              <a:rPr lang="ko-KR" altLang="en-US" dirty="0" err="1" smtClean="0"/>
              <a:t>제작성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비용성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제한성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광역성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4-6. </a:t>
            </a:r>
            <a:r>
              <a:rPr lang="ko-KR" altLang="en-US" dirty="0" smtClean="0"/>
              <a:t>전파광고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신문광고의 종류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sz="900" dirty="0" smtClean="0"/>
          </a:p>
          <a:p>
            <a:pPr>
              <a:buFontTx/>
              <a:buChar char="-"/>
            </a:pPr>
            <a:r>
              <a:rPr lang="ko-KR" altLang="en-US" sz="2400" dirty="0" err="1" smtClean="0"/>
              <a:t>성격별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일반광고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기획광고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보도광고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기획기사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err="1" smtClean="0"/>
              <a:t>크기별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전면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반면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박스면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내용별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이미지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준비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관리 단계별 내용을 구성</a:t>
            </a:r>
            <a:endParaRPr lang="en-US" altLang="ko-KR" sz="2400" dirty="0" smtClean="0"/>
          </a:p>
          <a:p>
            <a:pPr>
              <a:buFontTx/>
              <a:buChar char="-"/>
            </a:pPr>
            <a:endParaRPr lang="en-US" altLang="ko-KR" sz="9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신문광고의 문제점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신문사별 독자층의 한정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신문광고의 운영전략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sz="2200" dirty="0" smtClean="0"/>
              <a:t>- </a:t>
            </a:r>
            <a:r>
              <a:rPr lang="ko-KR" altLang="en-US" sz="2200" dirty="0" smtClean="0"/>
              <a:t>시간적 여유를 가지고 전개한다</a:t>
            </a:r>
            <a:r>
              <a:rPr lang="en-US" altLang="ko-KR" sz="2200" dirty="0" smtClean="0"/>
              <a:t>.</a:t>
            </a:r>
          </a:p>
          <a:p>
            <a:pPr>
              <a:buNone/>
            </a:pPr>
            <a:r>
              <a:rPr lang="en-US" altLang="ko-KR" sz="2200" dirty="0" smtClean="0"/>
              <a:t>   - </a:t>
            </a:r>
            <a:r>
              <a:rPr lang="ko-KR" altLang="en-US" sz="2200" dirty="0" err="1" smtClean="0"/>
              <a:t>시시별로</a:t>
            </a:r>
            <a:r>
              <a:rPr lang="ko-KR" altLang="en-US" sz="2200" dirty="0" smtClean="0"/>
              <a:t> 여러 개의 신문이나 단일신문에 적절히 광고를 분배하여</a:t>
            </a: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 smtClean="0"/>
              <a:t> </a:t>
            </a:r>
            <a:r>
              <a:rPr lang="ko-KR" altLang="en-US" sz="2200" dirty="0" smtClean="0"/>
              <a:t>     운용한다</a:t>
            </a:r>
            <a:r>
              <a:rPr lang="en-US" altLang="ko-KR" sz="2200" dirty="0" smtClean="0"/>
              <a:t>.</a:t>
            </a:r>
          </a:p>
          <a:p>
            <a:pPr>
              <a:buNone/>
            </a:pPr>
            <a:endParaRPr lang="en-US" altLang="ko-KR" sz="900" dirty="0" smtClean="0"/>
          </a:p>
          <a:p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기타 인쇄광고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정규지와</a:t>
            </a:r>
            <a:r>
              <a:rPr lang="ko-KR" altLang="en-US" dirty="0" smtClean="0"/>
              <a:t> 비정규지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en-US" altLang="ko-KR" dirty="0" smtClean="0"/>
              <a:t>                         </a:t>
            </a:r>
            <a:r>
              <a:rPr lang="ko-KR" altLang="en-US" dirty="0" err="1" smtClean="0"/>
              <a:t>유가지와</a:t>
            </a:r>
            <a:r>
              <a:rPr lang="ko-KR" altLang="en-US" dirty="0" smtClean="0"/>
              <a:t> 무가지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4-7. </a:t>
            </a:r>
            <a:r>
              <a:rPr lang="ko-KR" altLang="en-US" dirty="0" smtClean="0"/>
              <a:t>인쇄광고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err="1" smtClean="0"/>
              <a:t>전단지</a:t>
            </a:r>
            <a:r>
              <a:rPr lang="ko-KR" altLang="en-US" dirty="0" smtClean="0"/>
              <a:t> 광고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배포용</a:t>
            </a:r>
            <a:r>
              <a:rPr lang="en-US" altLang="ko-KR" dirty="0" smtClean="0"/>
              <a:t>, DM</a:t>
            </a:r>
            <a:r>
              <a:rPr lang="ko-KR" altLang="en-US" dirty="0" smtClean="0"/>
              <a:t>용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전단지</a:t>
            </a:r>
            <a:r>
              <a:rPr lang="ko-KR" altLang="en-US" dirty="0" smtClean="0">
                <a:solidFill>
                  <a:srgbClr val="FF0000"/>
                </a:solidFill>
              </a:rPr>
              <a:t> 광고의 종류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내용별 분류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이미지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준비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판매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관리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- </a:t>
            </a:r>
            <a:r>
              <a:rPr lang="ko-KR" altLang="en-US" sz="2400" dirty="0" err="1" smtClean="0"/>
              <a:t>크기별</a:t>
            </a:r>
            <a:r>
              <a:rPr lang="ko-KR" altLang="en-US" sz="2400" dirty="0" smtClean="0"/>
              <a:t> 분류 </a:t>
            </a:r>
            <a:r>
              <a:rPr lang="en-US" altLang="ko-KR" sz="2400" dirty="0" smtClean="0"/>
              <a:t>: A3*2, A3, B4, A4, B5 </a:t>
            </a:r>
            <a:r>
              <a:rPr lang="ko-KR" altLang="en-US" sz="2400" dirty="0" smtClean="0"/>
              <a:t>등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- </a:t>
            </a:r>
            <a:r>
              <a:rPr lang="ko-KR" altLang="en-US" sz="2400" dirty="0" err="1" smtClean="0"/>
              <a:t>구성별</a:t>
            </a:r>
            <a:r>
              <a:rPr lang="ko-KR" altLang="en-US" sz="2400" dirty="0" smtClean="0"/>
              <a:t> 분류 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지면가로형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지면세로형</a:t>
            </a:r>
            <a:r>
              <a:rPr lang="en-US" altLang="ko-KR" sz="2400" dirty="0" smtClean="0"/>
              <a:t>, </a:t>
            </a:r>
          </a:p>
          <a:p>
            <a:pPr>
              <a:buNone/>
            </a:pPr>
            <a:r>
              <a:rPr lang="en-US" altLang="ko-KR" sz="2400" dirty="0" smtClean="0"/>
              <a:t>                       </a:t>
            </a:r>
            <a:r>
              <a:rPr lang="ko-KR" altLang="en-US" sz="2400" dirty="0" err="1" smtClean="0"/>
              <a:t>문자가로형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문자세로형</a:t>
            </a:r>
            <a:endParaRPr lang="en-US" altLang="ko-KR" sz="2400" dirty="0" smtClean="0"/>
          </a:p>
          <a:p>
            <a:pPr>
              <a:buNone/>
            </a:pPr>
            <a:endParaRPr lang="en-US" altLang="ko-KR" sz="900" dirty="0" smtClean="0"/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전단지</a:t>
            </a:r>
            <a:r>
              <a:rPr lang="ko-KR" altLang="en-US" dirty="0" smtClean="0">
                <a:solidFill>
                  <a:srgbClr val="FF0000"/>
                </a:solidFill>
              </a:rPr>
              <a:t> 광고의 특성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자유로움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직접성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정보성 등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ko-KR" altLang="en-US" dirty="0" err="1" smtClean="0"/>
              <a:t>전단지</a:t>
            </a:r>
            <a:r>
              <a:rPr lang="ko-KR" altLang="en-US" dirty="0" smtClean="0"/>
              <a:t> 광고 </a:t>
            </a:r>
            <a:r>
              <a:rPr lang="ko-KR" altLang="en-US" dirty="0" err="1" smtClean="0"/>
              <a:t>제작시</a:t>
            </a:r>
            <a:r>
              <a:rPr lang="ko-KR" altLang="en-US" dirty="0" smtClean="0"/>
              <a:t> 주의 사항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차별화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시기별로 구분</a:t>
            </a:r>
            <a:endParaRPr lang="en-US" altLang="ko-KR" dirty="0" smtClean="0"/>
          </a:p>
          <a:p>
            <a:endParaRPr lang="en-US" altLang="ko-KR" sz="800" dirty="0" smtClean="0"/>
          </a:p>
          <a:p>
            <a:r>
              <a:rPr lang="ko-KR" altLang="en-US" dirty="0" err="1" smtClean="0"/>
              <a:t>전단지</a:t>
            </a:r>
            <a:r>
              <a:rPr lang="ko-KR" altLang="en-US" dirty="0" smtClean="0"/>
              <a:t> 배포전략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직접배포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위탁배포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혼용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4-8. </a:t>
            </a:r>
            <a:r>
              <a:rPr lang="ko-KR" altLang="en-US" dirty="0" err="1" smtClean="0"/>
              <a:t>전단지광고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직접광고의 대표적인 수단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고도의 마케팅 기술이 요구</a:t>
            </a:r>
            <a:endParaRPr lang="en-US" altLang="ko-KR" sz="2400" dirty="0" smtClean="0"/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소비자들을 존중한다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소비자의 개성에 맞는 엄격하고 품위 있는 접근</a:t>
            </a:r>
            <a:endParaRPr lang="en-US" altLang="ko-KR" sz="2400" dirty="0" smtClean="0"/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품질향상과 가격합리화를 추구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비용절감과 품질향상</a:t>
            </a:r>
            <a:endParaRPr lang="en-US" altLang="ko-KR" sz="2400" dirty="0" smtClean="0"/>
          </a:p>
          <a:p>
            <a:endParaRPr lang="en-US" altLang="ko-KR" sz="800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DM</a:t>
            </a:r>
            <a:r>
              <a:rPr lang="ko-KR" altLang="en-US" dirty="0" smtClean="0">
                <a:solidFill>
                  <a:srgbClr val="FF0000"/>
                </a:solidFill>
              </a:rPr>
              <a:t>광고의 목적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ko-KR" altLang="en-US" sz="2800" dirty="0" smtClean="0"/>
              <a:t>소비자들의 흥미유발과 관심 제고</a:t>
            </a:r>
            <a:endParaRPr lang="en-US" altLang="ko-KR" sz="2800" dirty="0" smtClean="0"/>
          </a:p>
          <a:p>
            <a:pPr>
              <a:buFontTx/>
              <a:buChar char="-"/>
            </a:pPr>
            <a:r>
              <a:rPr lang="ko-KR" altLang="en-US" sz="2800" dirty="0" smtClean="0"/>
              <a:t>소비자와의 의사전달 공식채널 확보의 교두보</a:t>
            </a:r>
            <a:endParaRPr lang="en-US" altLang="ko-KR" sz="2800" dirty="0" smtClean="0"/>
          </a:p>
          <a:p>
            <a:pPr>
              <a:buFontTx/>
              <a:buChar char="-"/>
            </a:pPr>
            <a:r>
              <a:rPr lang="ko-KR" altLang="en-US" sz="2800" dirty="0" smtClean="0"/>
              <a:t>소비의 합리적 근거 제시</a:t>
            </a:r>
            <a:endParaRPr lang="en-US" altLang="ko-KR" sz="2800" dirty="0" smtClean="0"/>
          </a:p>
          <a:p>
            <a:pPr>
              <a:buFontTx/>
              <a:buChar char="-"/>
            </a:pPr>
            <a:r>
              <a:rPr lang="ko-KR" altLang="en-US" sz="2800" dirty="0" smtClean="0"/>
              <a:t>소비자와 공급자간의 관계 개선 시도의 장</a:t>
            </a:r>
            <a:endParaRPr lang="en-US" altLang="ko-KR" sz="2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주의사항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같은 내용을 반복하여 발송하지 않는다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sz="2400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4-9. DM</a:t>
            </a:r>
            <a:r>
              <a:rPr lang="ko-KR" altLang="en-US" dirty="0" smtClean="0"/>
              <a:t>광고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의미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소비자의 라이프스타일과 시스템환경의 변화에 따른 뉴미디어의 가장 대표적인 형태로 쌍방향 커뮤니케이션과 진정한 의미의 </a:t>
            </a:r>
            <a:r>
              <a:rPr lang="en-US" altLang="ko-KR" sz="2400" dirty="0" smtClean="0"/>
              <a:t>CRM</a:t>
            </a:r>
            <a:r>
              <a:rPr lang="ko-KR" altLang="en-US" sz="2400" dirty="0" smtClean="0"/>
              <a:t>을 실현시킬 수 있는 매체임</a:t>
            </a:r>
            <a:endParaRPr lang="en-US" altLang="ko-KR" sz="2400" dirty="0" smtClean="0"/>
          </a:p>
          <a:p>
            <a:endParaRPr lang="en-US" altLang="ko-KR" sz="800" dirty="0" smtClean="0"/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특성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고객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시장</a:t>
            </a:r>
            <a:r>
              <a:rPr lang="en-US" altLang="ko-KR" sz="2400" dirty="0" smtClean="0"/>
              <a:t>, Target </a:t>
            </a:r>
            <a:r>
              <a:rPr lang="ko-KR" altLang="en-US" sz="2400" dirty="0" smtClean="0"/>
              <a:t>세분화가 가능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</a:t>
            </a:r>
            <a:r>
              <a:rPr lang="ko-KR" altLang="en-US" sz="2400" dirty="0" smtClean="0"/>
              <a:t>사용자</a:t>
            </a:r>
            <a:r>
              <a:rPr lang="en-US" altLang="ko-KR" sz="2400" dirty="0" smtClean="0"/>
              <a:t> </a:t>
            </a:r>
            <a:r>
              <a:rPr lang="en-US" altLang="ko-KR" sz="2400" dirty="0" err="1" smtClean="0"/>
              <a:t>Demografic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확보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용이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</a:t>
            </a:r>
            <a:r>
              <a:rPr lang="ko-KR" altLang="en-US" sz="2400" dirty="0" smtClean="0"/>
              <a:t>개개인의 요구 파악 후 즉각적인 피드백 가능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Interactive Communication Tool</a:t>
            </a:r>
            <a:r>
              <a:rPr lang="ko-KR" altLang="en-US" sz="2400" dirty="0" smtClean="0"/>
              <a:t>로 활용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</a:t>
            </a:r>
            <a:r>
              <a:rPr lang="ko-KR" altLang="en-US" sz="2400" dirty="0" smtClean="0"/>
              <a:t>광교효과 측정용이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</a:t>
            </a:r>
            <a:r>
              <a:rPr lang="ko-KR" altLang="en-US" sz="2400" dirty="0" smtClean="0"/>
              <a:t>무한적인 </a:t>
            </a:r>
            <a:r>
              <a:rPr lang="ko-KR" altLang="en-US" sz="2400" dirty="0" err="1" smtClean="0"/>
              <a:t>장보</a:t>
            </a:r>
            <a:r>
              <a:rPr lang="ko-KR" altLang="en-US" sz="2400" dirty="0" smtClean="0"/>
              <a:t> 제공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</a:t>
            </a:r>
            <a:r>
              <a:rPr lang="ko-KR" altLang="en-US" sz="2400" dirty="0" smtClean="0"/>
              <a:t>광고 메시지의 탄력성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</a:t>
            </a:r>
            <a:r>
              <a:rPr lang="ko-KR" altLang="en-US" sz="2400" dirty="0" smtClean="0"/>
              <a:t>시공간 제약 극복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</a:t>
            </a:r>
            <a:r>
              <a:rPr lang="ko-KR" altLang="en-US" sz="2400" dirty="0" smtClean="0"/>
              <a:t>매일 새로운 </a:t>
            </a:r>
            <a:r>
              <a:rPr lang="en-US" altLang="ko-KR" sz="2400" dirty="0" smtClean="0"/>
              <a:t>contents</a:t>
            </a:r>
            <a:r>
              <a:rPr lang="ko-KR" altLang="en-US" sz="2400" dirty="0" smtClean="0"/>
              <a:t>가 등장 </a:t>
            </a:r>
            <a:r>
              <a:rPr lang="en-US" altLang="ko-KR" sz="2400" dirty="0" smtClean="0"/>
              <a:t>:</a:t>
            </a:r>
            <a:r>
              <a:rPr lang="ko-KR" altLang="en-US" sz="2400" dirty="0" smtClean="0"/>
              <a:t> 사용자 이동이 심함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4-10. </a:t>
            </a:r>
            <a:r>
              <a:rPr lang="ko-KR" altLang="en-US" dirty="0" smtClean="0"/>
              <a:t>인터넷 광고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5-1. </a:t>
            </a:r>
            <a:r>
              <a:rPr lang="ko-KR" altLang="en-US" dirty="0" smtClean="0"/>
              <a:t>부동산판매의 원칙</a:t>
            </a:r>
            <a:endParaRPr lang="en-US" altLang="ko-KR" dirty="0" smtClean="0"/>
          </a:p>
          <a:p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자기 자신을 판다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고객이 마음을 열지 않는 한 무엇을 이야기해도 무의미하다</a:t>
            </a:r>
            <a:r>
              <a:rPr lang="en-US" altLang="ko-KR" dirty="0" smtClean="0"/>
              <a:t>.</a:t>
            </a:r>
          </a:p>
          <a:p>
            <a:endParaRPr lang="en-US" altLang="ko-KR" sz="10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이점을 판다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altLang="ko-KR" sz="2600" dirty="0" smtClean="0"/>
              <a:t>- </a:t>
            </a:r>
            <a:r>
              <a:rPr lang="ko-KR" altLang="en-US" sz="2600" dirty="0" smtClean="0"/>
              <a:t>자기자신을 판 다음에는 고객에게 수익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이점을 주어야 한다</a:t>
            </a:r>
            <a:r>
              <a:rPr lang="en-US" altLang="ko-KR" sz="2600" dirty="0" smtClean="0"/>
              <a:t>.</a:t>
            </a:r>
          </a:p>
          <a:p>
            <a:pPr>
              <a:buNone/>
            </a:pPr>
            <a:endParaRPr lang="en-US" altLang="ko-KR" sz="9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계약체결을 위한 결단을 내리도록 한다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altLang="ko-KR" sz="2600" dirty="0" smtClean="0"/>
              <a:t>- </a:t>
            </a:r>
            <a:r>
              <a:rPr lang="ko-KR" altLang="en-US" sz="2600" dirty="0" smtClean="0"/>
              <a:t>고객이 결단을 내지지 못할 경우 원인을 규명해야 한다</a:t>
            </a:r>
            <a:r>
              <a:rPr lang="en-US" altLang="ko-KR" sz="2600" dirty="0" smtClean="0"/>
              <a:t>.</a:t>
            </a:r>
          </a:p>
          <a:p>
            <a:endParaRPr lang="en-US" altLang="ko-KR" sz="9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지피지기면 백전백승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ko-KR" altLang="en-US" sz="2600" dirty="0" smtClean="0"/>
              <a:t>고객을 분석하고 자기자신도 분석한다</a:t>
            </a:r>
            <a:r>
              <a:rPr lang="en-US" altLang="ko-KR" sz="2600" dirty="0" smtClean="0"/>
              <a:t>.</a:t>
            </a:r>
          </a:p>
          <a:p>
            <a:pPr>
              <a:buNone/>
            </a:pPr>
            <a:r>
              <a:rPr lang="en-US" altLang="ko-KR" sz="2600" dirty="0" smtClean="0"/>
              <a:t>- </a:t>
            </a:r>
            <a:r>
              <a:rPr lang="ko-KR" altLang="en-US" sz="2600" dirty="0" smtClean="0"/>
              <a:t>비장의 무기는 가지고 있는가</a:t>
            </a:r>
            <a:r>
              <a:rPr lang="en-US" altLang="ko-KR" sz="2600" dirty="0" smtClean="0"/>
              <a:t>?</a:t>
            </a: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부동산 판매기법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부동산의 </a:t>
            </a:r>
            <a:r>
              <a:rPr lang="ko-KR" altLang="en-US" dirty="0" err="1" smtClean="0"/>
              <a:t>제특성</a:t>
            </a:r>
            <a:r>
              <a:rPr lang="ko-KR" altLang="en-US" dirty="0" smtClean="0"/>
              <a:t> 중 구매자에게 만족을 주는 특징이 </a:t>
            </a:r>
            <a:r>
              <a:rPr lang="en-US" altLang="ko-KR" dirty="0" smtClean="0"/>
              <a:t>Sell Point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</a:p>
          <a:p>
            <a:endParaRPr lang="en-US" altLang="ko-KR" sz="900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고객의 잠재적 욕망을 자극하도록 </a:t>
            </a:r>
            <a:r>
              <a:rPr lang="ko-KR" altLang="en-US" sz="2400" dirty="0" err="1" smtClean="0"/>
              <a:t>셀링포인트를</a:t>
            </a:r>
            <a:r>
              <a:rPr lang="ko-KR" altLang="en-US" sz="2400" dirty="0" smtClean="0"/>
              <a:t> 구성</a:t>
            </a:r>
            <a:r>
              <a:rPr lang="en-US" altLang="ko-KR" sz="2400" dirty="0" smtClean="0"/>
              <a:t>,  </a:t>
            </a:r>
          </a:p>
          <a:p>
            <a:pPr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구체적으로 주지시켜야 한다</a:t>
            </a:r>
            <a:r>
              <a:rPr lang="en-US" altLang="ko-KR" sz="2400" dirty="0" smtClean="0"/>
              <a:t>.</a:t>
            </a:r>
          </a:p>
          <a:p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기술적 측면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설비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기능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동선 등을 충분히 설명한다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경제적 측면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sz="2200" dirty="0" smtClean="0"/>
              <a:t>- </a:t>
            </a:r>
            <a:r>
              <a:rPr lang="ko-KR" altLang="en-US" sz="2200" dirty="0" smtClean="0"/>
              <a:t>가격이 적정하거나 저렴하다는 것을 인식시켜야 한다</a:t>
            </a:r>
            <a:r>
              <a:rPr lang="en-US" altLang="ko-KR" sz="2200" dirty="0" smtClean="0"/>
              <a:t>.</a:t>
            </a:r>
          </a:p>
          <a:p>
            <a:pPr>
              <a:buNone/>
            </a:pPr>
            <a:endParaRPr lang="en-US" altLang="ko-KR" sz="9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법률적 측면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2200" dirty="0" smtClean="0"/>
              <a:t> - </a:t>
            </a:r>
            <a:r>
              <a:rPr lang="ko-KR" altLang="en-US" sz="2200" dirty="0" smtClean="0"/>
              <a:t>소유권의 </a:t>
            </a:r>
            <a:r>
              <a:rPr lang="ko-KR" altLang="en-US" sz="2200" dirty="0" err="1" smtClean="0"/>
              <a:t>진정성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공법상 규제내용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세법의 내용 등 </a:t>
            </a:r>
            <a:endParaRPr lang="ko-KR" altLang="en-US" sz="2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5-2. </a:t>
            </a:r>
            <a:r>
              <a:rPr lang="ko-KR" altLang="en-US" dirty="0" smtClean="0"/>
              <a:t>부동산의 </a:t>
            </a:r>
            <a:r>
              <a:rPr lang="en-US" altLang="ko-KR" dirty="0" smtClean="0"/>
              <a:t>Selling Point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장기전이 아닌 단기전으로 승부를 건다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장기전으로 진행되면 고객의 구매의욕이 저하된다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endParaRPr lang="en-US" altLang="ko-KR" sz="8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산다는 신호를 놓치지 말아야 한다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고객은 계약 전에 </a:t>
            </a:r>
            <a:r>
              <a:rPr lang="en-US" altLang="ko-KR" sz="2400" dirty="0" smtClean="0"/>
              <a:t>“</a:t>
            </a:r>
            <a:r>
              <a:rPr lang="ko-KR" altLang="en-US" sz="2400" dirty="0" smtClean="0"/>
              <a:t>사겠다</a:t>
            </a:r>
            <a:r>
              <a:rPr lang="en-US" altLang="ko-KR" sz="2400" dirty="0" smtClean="0"/>
              <a:t>.”</a:t>
            </a:r>
            <a:r>
              <a:rPr lang="ko-KR" altLang="en-US" sz="2400" dirty="0" smtClean="0"/>
              <a:t>는 유형무형의 의사표시를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</a:t>
            </a:r>
            <a:r>
              <a:rPr lang="ko-KR" altLang="en-US" sz="2400" dirty="0" smtClean="0"/>
              <a:t>   하게 된다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 타이밍을 놓치지 말고 낚아채야 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카탈로그나 전시장을 미리 보았다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공사기간을 확인하고자 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구체적인 세금관계에 대해 질문한다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작은 문제라도 염려를 하고 확인하려 든다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구입 후나 계약 후의 일을 묻는다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5-3. Closing(</a:t>
            </a:r>
            <a:r>
              <a:rPr lang="ko-KR" altLang="en-US" dirty="0" err="1" smtClean="0"/>
              <a:t>마무리짓기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요령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2800" dirty="0" smtClean="0"/>
              <a:t>1-1. </a:t>
            </a:r>
            <a:r>
              <a:rPr lang="ko-KR" altLang="en-US" sz="2800" dirty="0" smtClean="0"/>
              <a:t>부동산마케팅의 개념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600" dirty="0" smtClean="0"/>
              <a:t>생산자로부터 소비자에 이르는 </a:t>
            </a:r>
            <a:r>
              <a:rPr lang="ko-KR" altLang="en-US" sz="2600" dirty="0" smtClean="0">
                <a:solidFill>
                  <a:srgbClr val="FF0000"/>
                </a:solidFill>
              </a:rPr>
              <a:t>제품 및 서비스의 흐름을 통제</a:t>
            </a:r>
            <a:r>
              <a:rPr lang="ko-KR" altLang="en-US" sz="2600" dirty="0" smtClean="0"/>
              <a:t>하는 기업활동</a:t>
            </a:r>
            <a:r>
              <a:rPr lang="en-US" altLang="ko-KR" sz="2600" dirty="0" smtClean="0"/>
              <a:t>(</a:t>
            </a:r>
            <a:r>
              <a:rPr lang="ko-KR" altLang="en-US" sz="2600" dirty="0" smtClean="0"/>
              <a:t>미국 마케팅협회 정의</a:t>
            </a:r>
            <a:r>
              <a:rPr lang="en-US" altLang="ko-KR" sz="2600" dirty="0" smtClean="0"/>
              <a:t>)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물적 부동산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부동산서비스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부동산증권의 </a:t>
            </a:r>
            <a:r>
              <a:rPr lang="en-US" altLang="ko-KR" sz="2600" dirty="0" smtClean="0"/>
              <a:t>3</a:t>
            </a:r>
            <a:r>
              <a:rPr lang="ko-KR" altLang="en-US" sz="2600" dirty="0" smtClean="0"/>
              <a:t>가지 유형의 제품을 사고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팔고</a:t>
            </a:r>
            <a:r>
              <a:rPr lang="en-US" altLang="ko-KR" sz="2600" dirty="0" smtClean="0"/>
              <a:t>, </a:t>
            </a:r>
            <a:r>
              <a:rPr lang="ko-KR" altLang="en-US" sz="2600" dirty="0" err="1" smtClean="0"/>
              <a:t>임대차하는</a:t>
            </a:r>
            <a:r>
              <a:rPr lang="ko-KR" altLang="en-US" sz="2600" dirty="0" smtClean="0"/>
              <a:t> 것을 의미</a:t>
            </a:r>
            <a:r>
              <a:rPr lang="en-US" altLang="ko-KR" sz="2600" dirty="0" smtClean="0"/>
              <a:t>(</a:t>
            </a:r>
            <a:r>
              <a:rPr lang="ko-KR" altLang="en-US" sz="2600" dirty="0" smtClean="0"/>
              <a:t>이창석</a:t>
            </a:r>
            <a:r>
              <a:rPr lang="en-US" altLang="ko-KR" sz="2600" dirty="0" smtClean="0"/>
              <a:t>)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일반적으</a:t>
            </a:r>
            <a:r>
              <a:rPr lang="ko-KR" altLang="en-US" sz="2600" dirty="0"/>
              <a:t>로 </a:t>
            </a:r>
            <a:r>
              <a:rPr lang="ko-KR" altLang="en-US" sz="2600" dirty="0" smtClean="0">
                <a:solidFill>
                  <a:srgbClr val="FF0000"/>
                </a:solidFill>
              </a:rPr>
              <a:t>부동산판매에 관한 사항</a:t>
            </a:r>
            <a:r>
              <a:rPr lang="ko-KR" altLang="en-US" sz="2600" dirty="0" smtClean="0"/>
              <a:t>들로 통용되고 있다</a:t>
            </a:r>
            <a:r>
              <a:rPr lang="en-US" altLang="ko-KR" sz="2600" dirty="0" smtClean="0"/>
              <a:t>.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그 동안 부동산가격의 폭등으로 </a:t>
            </a:r>
            <a:r>
              <a:rPr lang="ko-KR" altLang="en-US" sz="2600" dirty="0" smtClean="0">
                <a:solidFill>
                  <a:srgbClr val="FF0000"/>
                </a:solidFill>
              </a:rPr>
              <a:t>부동산마케팅에는 무관심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특별한 정의가 없다</a:t>
            </a:r>
            <a:r>
              <a:rPr lang="en-US" altLang="ko-KR" sz="2600" dirty="0" smtClean="0"/>
              <a:t>.</a:t>
            </a:r>
            <a:endParaRPr lang="ko-KR" altLang="en-US" sz="2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부동산마케팅의 의의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주의단계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흥미단계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연상단계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욕망단계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비교단계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en-US" altLang="ko-KR" dirty="0" smtClean="0"/>
              <a:t>6. </a:t>
            </a:r>
            <a:r>
              <a:rPr lang="ko-KR" altLang="en-US" dirty="0" smtClean="0"/>
              <a:t>신뢰관계</a:t>
            </a:r>
            <a:endParaRPr lang="en-US" altLang="ko-KR" dirty="0" smtClean="0"/>
          </a:p>
          <a:p>
            <a:endParaRPr lang="en-US" altLang="ko-KR" sz="800" dirty="0" smtClean="0"/>
          </a:p>
          <a:p>
            <a:r>
              <a:rPr lang="en-US" altLang="ko-KR" dirty="0" smtClean="0"/>
              <a:t>7. </a:t>
            </a:r>
            <a:r>
              <a:rPr lang="ko-KR" altLang="en-US" dirty="0" smtClean="0"/>
              <a:t>결단단계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5-4. </a:t>
            </a:r>
            <a:r>
              <a:rPr lang="ko-KR" altLang="en-US" dirty="0" smtClean="0"/>
              <a:t>고객심리 </a:t>
            </a:r>
            <a:r>
              <a:rPr lang="en-US" altLang="ko-KR" dirty="0" smtClean="0"/>
              <a:t>7</a:t>
            </a:r>
            <a:r>
              <a:rPr lang="ko-KR" altLang="en-US" dirty="0" smtClean="0"/>
              <a:t>단계</a:t>
            </a:r>
            <a:r>
              <a:rPr lang="en-US" altLang="ko-KR" dirty="0" smtClean="0"/>
              <a:t>(</a:t>
            </a:r>
            <a:r>
              <a:rPr lang="ko-KR" altLang="en-US" dirty="0" smtClean="0"/>
              <a:t>단계별 고객관리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욕심을 버린다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입장을 바꾸어야 한다</a:t>
            </a:r>
            <a:r>
              <a:rPr lang="en-US" altLang="ko-KR" dirty="0" smtClean="0"/>
              <a:t>.)</a:t>
            </a:r>
          </a:p>
          <a:p>
            <a:endParaRPr lang="en-US" altLang="ko-KR" sz="900" dirty="0" smtClean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매각일정표를 짠다</a:t>
            </a:r>
            <a:r>
              <a:rPr lang="en-US" altLang="ko-KR" dirty="0" smtClean="0"/>
              <a:t>.</a:t>
            </a:r>
          </a:p>
          <a:p>
            <a:endParaRPr lang="en-US" altLang="ko-KR" sz="900" dirty="0" smtClean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현황보고서를 만든다</a:t>
            </a:r>
            <a:r>
              <a:rPr lang="en-US" altLang="ko-KR" dirty="0" smtClean="0"/>
              <a:t>.</a:t>
            </a:r>
          </a:p>
          <a:p>
            <a:endParaRPr lang="en-US" altLang="ko-KR" sz="900" dirty="0" smtClean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물건을 화장하거나 예쁘게 포장한다</a:t>
            </a:r>
            <a:r>
              <a:rPr lang="en-US" altLang="ko-KR" dirty="0" smtClean="0"/>
              <a:t>.</a:t>
            </a:r>
          </a:p>
          <a:p>
            <a:endParaRPr lang="en-US" altLang="ko-KR" sz="900" dirty="0" smtClean="0"/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경쟁을 유발한다</a:t>
            </a:r>
            <a:r>
              <a:rPr lang="en-US" altLang="ko-KR" dirty="0" smtClean="0"/>
              <a:t>.</a:t>
            </a:r>
          </a:p>
          <a:p>
            <a:endParaRPr lang="en-US" altLang="ko-KR" sz="900" dirty="0" smtClean="0"/>
          </a:p>
          <a:p>
            <a:r>
              <a:rPr lang="en-US" altLang="ko-KR" dirty="0" smtClean="0"/>
              <a:t>6. </a:t>
            </a:r>
            <a:r>
              <a:rPr lang="ko-KR" altLang="en-US" dirty="0" smtClean="0"/>
              <a:t>적극적으로 </a:t>
            </a:r>
            <a:r>
              <a:rPr lang="ko-KR" altLang="en-US" dirty="0" err="1" smtClean="0"/>
              <a:t>마케팅한다</a:t>
            </a:r>
            <a:r>
              <a:rPr lang="en-US" altLang="ko-KR" dirty="0" smtClean="0"/>
              <a:t>.</a:t>
            </a:r>
          </a:p>
          <a:p>
            <a:endParaRPr lang="en-US" altLang="ko-KR" sz="800" dirty="0" smtClean="0"/>
          </a:p>
          <a:p>
            <a:r>
              <a:rPr lang="en-US" altLang="ko-KR" dirty="0" smtClean="0"/>
              <a:t>7. </a:t>
            </a:r>
            <a:r>
              <a:rPr lang="ko-KR" altLang="en-US" dirty="0" smtClean="0"/>
              <a:t>중개업소를 적극적으로 활용한다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5-5. </a:t>
            </a:r>
            <a:r>
              <a:rPr lang="ko-KR" altLang="en-US" dirty="0" smtClean="0"/>
              <a:t>안 팔리는 부동산 처분방법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6-1. </a:t>
            </a:r>
            <a:r>
              <a:rPr lang="ko-KR" altLang="en-US" dirty="0" smtClean="0"/>
              <a:t>분양가 산정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비교방식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원가방식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수익방식을 모두 고려하되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비교방식이 일반적이다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토지의 경우 </a:t>
            </a:r>
            <a:r>
              <a:rPr lang="ko-KR" altLang="en-US" dirty="0" err="1" smtClean="0"/>
              <a:t>토지가격비준표</a:t>
            </a:r>
            <a:r>
              <a:rPr lang="ko-KR" altLang="en-US" dirty="0" smtClean="0"/>
              <a:t> 참조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분양가 및 임대가 산정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32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매장 </a:t>
            </a:r>
            <a:r>
              <a:rPr lang="ko-KR" altLang="en-US" dirty="0" err="1" smtClean="0"/>
              <a:t>위치별</a:t>
            </a:r>
            <a:r>
              <a:rPr lang="ko-KR" altLang="en-US" dirty="0" smtClean="0"/>
              <a:t> 효용도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sz="2200" dirty="0" smtClean="0"/>
              <a:t>- </a:t>
            </a:r>
            <a:r>
              <a:rPr lang="ko-KR" altLang="en-US" sz="2200" dirty="0" err="1" smtClean="0"/>
              <a:t>주출입구정면</a:t>
            </a:r>
            <a:r>
              <a:rPr lang="en-US" altLang="ko-KR" sz="2200" dirty="0" smtClean="0"/>
              <a:t>(1.1), </a:t>
            </a:r>
            <a:r>
              <a:rPr lang="ko-KR" altLang="en-US" sz="2200" dirty="0" err="1" smtClean="0"/>
              <a:t>부출입구정면</a:t>
            </a:r>
            <a:r>
              <a:rPr lang="en-US" altLang="ko-KR" sz="2200" dirty="0" smtClean="0"/>
              <a:t>(1.0), </a:t>
            </a:r>
            <a:r>
              <a:rPr lang="ko-KR" altLang="en-US" sz="2200" dirty="0" smtClean="0"/>
              <a:t>내측</a:t>
            </a:r>
            <a:r>
              <a:rPr lang="en-US" altLang="ko-KR" sz="2200" dirty="0" smtClean="0"/>
              <a:t>open </a:t>
            </a:r>
            <a:r>
              <a:rPr lang="ko-KR" altLang="en-US" sz="2200" dirty="0" smtClean="0"/>
              <a:t>매장</a:t>
            </a:r>
            <a:r>
              <a:rPr lang="en-US" altLang="ko-KR" sz="2200" dirty="0" smtClean="0"/>
              <a:t>(0.7~0.9) </a:t>
            </a:r>
          </a:p>
          <a:p>
            <a:endParaRPr lang="en-US" altLang="ko-KR" sz="900" dirty="0" smtClean="0"/>
          </a:p>
          <a:p>
            <a:r>
              <a:rPr lang="ko-KR" altLang="en-US" dirty="0" err="1" smtClean="0"/>
              <a:t>위치별</a:t>
            </a:r>
            <a:r>
              <a:rPr lang="ko-KR" altLang="en-US" dirty="0" smtClean="0"/>
              <a:t> 효용지수 산정사례</a:t>
            </a:r>
            <a:r>
              <a:rPr lang="en-US" altLang="ko-KR" dirty="0" smtClean="0"/>
              <a:t>(A,B,C </a:t>
            </a:r>
            <a:r>
              <a:rPr lang="ko-KR" altLang="en-US" dirty="0" smtClean="0"/>
              <a:t>등급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층별 효용도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- 1</a:t>
            </a:r>
            <a:r>
              <a:rPr lang="ko-KR" altLang="en-US" dirty="0" smtClean="0"/>
              <a:t>층</a:t>
            </a:r>
            <a:r>
              <a:rPr lang="en-US" altLang="ko-KR" dirty="0" smtClean="0"/>
              <a:t>(1.00), 2</a:t>
            </a:r>
            <a:r>
              <a:rPr lang="ko-KR" altLang="en-US" dirty="0" smtClean="0"/>
              <a:t>층</a:t>
            </a:r>
            <a:r>
              <a:rPr lang="en-US" altLang="ko-KR" dirty="0" smtClean="0"/>
              <a:t>(0.45), 3</a:t>
            </a:r>
            <a:r>
              <a:rPr lang="ko-KR" altLang="en-US" dirty="0" smtClean="0"/>
              <a:t>층</a:t>
            </a:r>
            <a:r>
              <a:rPr lang="en-US" altLang="ko-KR" dirty="0" smtClean="0"/>
              <a:t>(0.38) </a:t>
            </a:r>
            <a:r>
              <a:rPr lang="ko-KR" altLang="en-US" dirty="0" smtClean="0"/>
              <a:t>등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상가분양시</a:t>
            </a:r>
            <a:r>
              <a:rPr lang="ko-KR" altLang="en-US" dirty="0" smtClean="0"/>
              <a:t> 업종등급의 판정기준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 A</a:t>
            </a:r>
            <a:r>
              <a:rPr lang="ko-KR" altLang="en-US" dirty="0" smtClean="0"/>
              <a:t>등급</a:t>
            </a:r>
            <a:r>
              <a:rPr lang="en-US" altLang="ko-KR" dirty="0" smtClean="0"/>
              <a:t>(1.2), B</a:t>
            </a:r>
            <a:r>
              <a:rPr lang="ko-KR" altLang="en-US" dirty="0" smtClean="0"/>
              <a:t>등급</a:t>
            </a:r>
            <a:r>
              <a:rPr lang="en-US" altLang="ko-KR" dirty="0" smtClean="0"/>
              <a:t>(1.0), C</a:t>
            </a:r>
            <a:r>
              <a:rPr lang="ko-KR" altLang="en-US" dirty="0" smtClean="0"/>
              <a:t>등급</a:t>
            </a:r>
            <a:r>
              <a:rPr lang="en-US" altLang="ko-KR" dirty="0" smtClean="0"/>
              <a:t>(0.8)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경합업종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서점과 유흥업소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보완업종</a:t>
            </a:r>
            <a:r>
              <a:rPr lang="en-US" altLang="ko-KR" dirty="0" smtClean="0"/>
              <a:t>(</a:t>
            </a:r>
            <a:r>
              <a:rPr lang="ko-KR" altLang="en-US" dirty="0" smtClean="0"/>
              <a:t>문구점과 서점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6-2. </a:t>
            </a:r>
            <a:r>
              <a:rPr lang="ko-KR" altLang="en-US" dirty="0" smtClean="0"/>
              <a:t>상가의 효용도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33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414340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초보자 투자에 유리</a:t>
            </a:r>
            <a:endParaRPr lang="en-US" altLang="ko-KR" dirty="0" smtClean="0"/>
          </a:p>
          <a:p>
            <a:endParaRPr lang="en-US" altLang="ko-KR" sz="900" dirty="0" smtClean="0"/>
          </a:p>
          <a:p>
            <a:r>
              <a:rPr lang="ko-KR" altLang="en-US" dirty="0" smtClean="0"/>
              <a:t>상가총면적</a:t>
            </a:r>
            <a:r>
              <a:rPr lang="en-US" altLang="ko-KR" dirty="0" smtClean="0"/>
              <a:t>(</a:t>
            </a:r>
            <a:r>
              <a:rPr lang="ko-KR" altLang="en-US" dirty="0" smtClean="0"/>
              <a:t>평</a:t>
            </a:r>
            <a:r>
              <a:rPr lang="en-US" altLang="ko-KR" dirty="0" smtClean="0"/>
              <a:t>)/</a:t>
            </a:r>
            <a:r>
              <a:rPr lang="ko-KR" altLang="en-US" dirty="0" err="1" smtClean="0"/>
              <a:t>세대수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&lt; 0.3</a:t>
            </a:r>
          </a:p>
          <a:p>
            <a:endParaRPr lang="en-US" altLang="ko-KR" sz="900" dirty="0" smtClean="0"/>
          </a:p>
          <a:p>
            <a:r>
              <a:rPr lang="en-US" altLang="ko-KR" dirty="0" smtClean="0"/>
              <a:t>10</a:t>
            </a:r>
            <a:r>
              <a:rPr lang="ko-KR" altLang="en-US" dirty="0" smtClean="0"/>
              <a:t>평형 상가는 환금성이 ⇓</a:t>
            </a:r>
            <a:endParaRPr lang="en-US" altLang="ko-KR" dirty="0" smtClean="0"/>
          </a:p>
          <a:p>
            <a:endParaRPr lang="en-US" altLang="ko-KR" sz="800" dirty="0" smtClean="0"/>
          </a:p>
          <a:p>
            <a:r>
              <a:rPr lang="ko-KR" altLang="en-US" dirty="0" smtClean="0"/>
              <a:t>아파트 </a:t>
            </a:r>
            <a:r>
              <a:rPr lang="en-US" altLang="ko-KR" dirty="0" smtClean="0"/>
              <a:t>25~33</a:t>
            </a:r>
            <a:r>
              <a:rPr lang="ko-KR" altLang="en-US" dirty="0" smtClean="0"/>
              <a:t>평형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초</a:t>
            </a:r>
            <a:r>
              <a:rPr lang="en-US" altLang="ko-KR" dirty="0" smtClean="0"/>
              <a:t>,</a:t>
            </a:r>
            <a:r>
              <a:rPr lang="ko-KR" altLang="en-US" dirty="0" smtClean="0"/>
              <a:t>중학생 </a:t>
            </a:r>
            <a:r>
              <a:rPr lang="ko-KR" altLang="en-US" dirty="0" err="1" smtClean="0"/>
              <a:t>단지내</a:t>
            </a:r>
            <a:r>
              <a:rPr lang="ko-KR" altLang="en-US" dirty="0" smtClean="0"/>
              <a:t> 상가 이용</a:t>
            </a:r>
            <a:endParaRPr lang="en-US" altLang="ko-KR" dirty="0" smtClean="0"/>
          </a:p>
          <a:p>
            <a:endParaRPr lang="en-US" altLang="ko-KR" sz="800" dirty="0" smtClean="0"/>
          </a:p>
          <a:p>
            <a:r>
              <a:rPr lang="ko-KR" altLang="en-US" dirty="0" err="1" smtClean="0"/>
              <a:t>세대수는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1,000</a:t>
            </a:r>
            <a:r>
              <a:rPr lang="ko-KR" altLang="en-US" dirty="0" smtClean="0"/>
              <a:t>세대 이상</a:t>
            </a:r>
            <a:endParaRPr lang="en-US" altLang="ko-KR" dirty="0" smtClean="0"/>
          </a:p>
          <a:p>
            <a:endParaRPr lang="en-US" altLang="ko-KR" sz="800" dirty="0" smtClean="0"/>
          </a:p>
          <a:p>
            <a:r>
              <a:rPr lang="ko-KR" altLang="en-US" dirty="0" smtClean="0"/>
              <a:t>상가 </a:t>
            </a:r>
            <a:r>
              <a:rPr lang="ko-KR" altLang="en-US" dirty="0" err="1" smtClean="0"/>
              <a:t>번영회가</a:t>
            </a:r>
            <a:r>
              <a:rPr lang="ko-KR" altLang="en-US" dirty="0" smtClean="0"/>
              <a:t> 있을 것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 </a:t>
            </a:r>
            <a:r>
              <a:rPr lang="ko-KR" altLang="en-US" dirty="0" err="1" smtClean="0"/>
              <a:t>단지내</a:t>
            </a:r>
            <a:r>
              <a:rPr lang="ko-KR" altLang="en-US" dirty="0" smtClean="0"/>
              <a:t> 상가 투자요령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34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642909" y="1571610"/>
          <a:ext cx="7786743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1"/>
                <a:gridCol w="2595581"/>
                <a:gridCol w="2595581"/>
              </a:tblGrid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등  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규</a:t>
                      </a:r>
                      <a:r>
                        <a:rPr lang="ko-KR" altLang="en-US" dirty="0" smtClean="0"/>
                        <a:t>  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효용 지수</a:t>
                      </a:r>
                      <a:endParaRPr lang="ko-KR" altLang="en-US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</a:t>
                      </a:r>
                      <a:r>
                        <a:rPr lang="ko-KR" altLang="en-US" dirty="0" smtClean="0"/>
                        <a:t>등급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평 이하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1.30</a:t>
                      </a:r>
                      <a:endParaRPr lang="ko-KR" altLang="en-US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</a:t>
                      </a:r>
                      <a:r>
                        <a:rPr lang="ko-KR" altLang="en-US" dirty="0" smtClean="0"/>
                        <a:t>등급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6~10</a:t>
                      </a:r>
                      <a:r>
                        <a:rPr lang="ko-KR" altLang="en-US" dirty="0" smtClean="0"/>
                        <a:t>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1.15</a:t>
                      </a:r>
                      <a:endParaRPr lang="ko-KR" altLang="en-US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</a:t>
                      </a:r>
                      <a:r>
                        <a:rPr lang="ko-KR" altLang="en-US" dirty="0" smtClean="0"/>
                        <a:t>등급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11~15</a:t>
                      </a:r>
                      <a:r>
                        <a:rPr lang="ko-KR" altLang="en-US" dirty="0" smtClean="0"/>
                        <a:t>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1.00</a:t>
                      </a:r>
                      <a:endParaRPr lang="ko-KR" altLang="en-US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D</a:t>
                      </a:r>
                      <a:r>
                        <a:rPr lang="ko-KR" altLang="en-US" dirty="0" smtClean="0"/>
                        <a:t>등급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16~20</a:t>
                      </a:r>
                      <a:r>
                        <a:rPr lang="ko-KR" altLang="en-US" dirty="0" smtClean="0"/>
                        <a:t>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0.85</a:t>
                      </a:r>
                      <a:endParaRPr lang="ko-KR" altLang="en-US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</a:t>
                      </a:r>
                      <a:r>
                        <a:rPr lang="ko-KR" altLang="en-US" dirty="0" smtClean="0"/>
                        <a:t>등급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21~25</a:t>
                      </a:r>
                      <a:r>
                        <a:rPr lang="ko-KR" altLang="en-US" dirty="0" smtClean="0"/>
                        <a:t>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0.75</a:t>
                      </a:r>
                      <a:endParaRPr lang="ko-KR" altLang="en-US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</a:t>
                      </a:r>
                      <a:r>
                        <a:rPr lang="ko-KR" altLang="en-US" dirty="0" smtClean="0"/>
                        <a:t>등급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26~40</a:t>
                      </a:r>
                      <a:r>
                        <a:rPr lang="ko-KR" altLang="en-US" dirty="0" smtClean="0"/>
                        <a:t>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0.65</a:t>
                      </a:r>
                      <a:endParaRPr lang="ko-KR" altLang="en-US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G</a:t>
                      </a:r>
                      <a:r>
                        <a:rPr lang="ko-KR" altLang="en-US" dirty="0" smtClean="0"/>
                        <a:t>등급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</a:t>
                      </a:r>
                      <a:r>
                        <a:rPr lang="ko-KR" altLang="en-US" dirty="0" smtClean="0"/>
                        <a:t>평 이상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0.60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서울 주요빌딩의 아케이드상가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규모별 효용지수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35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관찰법</a:t>
            </a:r>
            <a:r>
              <a:rPr lang="en-US" altLang="ko-KR" dirty="0" smtClean="0"/>
              <a:t>(Observation)</a:t>
            </a:r>
          </a:p>
          <a:p>
            <a:pPr>
              <a:buNone/>
            </a:pPr>
            <a:endParaRPr lang="en-US" altLang="ko-KR" sz="900" dirty="0" smtClean="0"/>
          </a:p>
          <a:p>
            <a:pPr>
              <a:buNone/>
            </a:pPr>
            <a:r>
              <a:rPr lang="ko-KR" altLang="en-US" dirty="0" smtClean="0"/>
              <a:t>나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면접법</a:t>
            </a:r>
            <a:r>
              <a:rPr lang="en-US" altLang="ko-KR" dirty="0" smtClean="0"/>
              <a:t>(Interview method)</a:t>
            </a:r>
          </a:p>
          <a:p>
            <a:pPr>
              <a:buNone/>
            </a:pPr>
            <a:endParaRPr lang="en-US" altLang="ko-KR" sz="900" dirty="0" smtClean="0"/>
          </a:p>
          <a:p>
            <a:pPr>
              <a:buNone/>
            </a:pPr>
            <a:r>
              <a:rPr lang="ko-KR" altLang="en-US" dirty="0" smtClean="0"/>
              <a:t>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설문조사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Servey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sz="900" dirty="0" smtClean="0"/>
          </a:p>
          <a:p>
            <a:pPr>
              <a:buNone/>
            </a:pPr>
            <a:r>
              <a:rPr lang="ko-KR" altLang="en-US" dirty="0" smtClean="0"/>
              <a:t>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온라인설문</a:t>
            </a:r>
            <a:endParaRPr lang="en-US" altLang="ko-KR" dirty="0" smtClean="0"/>
          </a:p>
          <a:p>
            <a:endParaRPr lang="en-US" altLang="ko-KR" sz="800" dirty="0" smtClean="0"/>
          </a:p>
          <a:p>
            <a:pPr>
              <a:buNone/>
            </a:pPr>
            <a:r>
              <a:rPr lang="en-US" altLang="ko-KR" dirty="0" smtClean="0"/>
              <a:t>* </a:t>
            </a:r>
            <a:r>
              <a:rPr lang="ko-KR" altLang="en-US" dirty="0" smtClean="0">
                <a:solidFill>
                  <a:srgbClr val="FF0000"/>
                </a:solidFill>
              </a:rPr>
              <a:t>시사점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부동산 시장조사의 경우 </a:t>
            </a:r>
            <a:r>
              <a:rPr lang="ko-KR" altLang="en-US" dirty="0" smtClean="0">
                <a:solidFill>
                  <a:srgbClr val="FF0000"/>
                </a:solidFill>
              </a:rPr>
              <a:t>현장조사</a:t>
            </a:r>
            <a:r>
              <a:rPr lang="en-US" altLang="ko-KR" dirty="0" smtClean="0"/>
              <a:t>(</a:t>
            </a:r>
            <a:r>
              <a:rPr lang="ko-KR" altLang="en-US" dirty="0" smtClean="0"/>
              <a:t>고객 </a:t>
            </a:r>
            <a:r>
              <a:rPr lang="en-US" altLang="ko-KR" dirty="0" smtClean="0"/>
              <a:t>INTERVIEW)</a:t>
            </a:r>
            <a:r>
              <a:rPr lang="ko-KR" altLang="en-US" dirty="0" smtClean="0"/>
              <a:t>가 주류를 이루며 마케팅전략수립에 활용하기 위해 고객선호분석 등이 </a:t>
            </a:r>
            <a:r>
              <a:rPr lang="ko-KR" altLang="en-US" dirty="0" smtClean="0">
                <a:solidFill>
                  <a:srgbClr val="FF0000"/>
                </a:solidFill>
              </a:rPr>
              <a:t>전문조사기관</a:t>
            </a:r>
            <a:r>
              <a:rPr lang="ko-KR" altLang="en-US" dirty="0" smtClean="0"/>
              <a:t>에 의해 병행하여 이루어짐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마케팅 조사 통계기법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36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감사합니다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37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1-2. </a:t>
            </a:r>
            <a:r>
              <a:rPr lang="ko-KR" altLang="en-US" dirty="0" smtClean="0"/>
              <a:t>부동산판매와 부동산 마케팅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부동산 판매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부동산 마케팅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매도인 우위</a:t>
            </a:r>
            <a:endParaRPr lang="en-US" altLang="ko-KR" dirty="0"/>
          </a:p>
          <a:p>
            <a:r>
              <a:rPr lang="ko-KR" altLang="en-US" dirty="0" smtClean="0"/>
              <a:t>기업중심</a:t>
            </a:r>
            <a:endParaRPr lang="en-US" altLang="ko-KR" dirty="0" smtClean="0"/>
          </a:p>
          <a:p>
            <a:r>
              <a:rPr lang="ko-KR" altLang="en-US" dirty="0" smtClean="0"/>
              <a:t>고객지향이념 없음</a:t>
            </a:r>
            <a:endParaRPr lang="en-US" altLang="ko-KR" dirty="0" smtClean="0"/>
          </a:p>
          <a:p>
            <a:r>
              <a:rPr lang="ko-KR" altLang="en-US" dirty="0" smtClean="0"/>
              <a:t>단기</a:t>
            </a:r>
            <a:r>
              <a:rPr lang="ko-KR" altLang="en-US" dirty="0"/>
              <a:t>적 </a:t>
            </a:r>
            <a:r>
              <a:rPr lang="ko-KR" altLang="en-US" dirty="0" smtClean="0"/>
              <a:t>이윤추구</a:t>
            </a:r>
            <a:endParaRPr lang="en-US" altLang="ko-KR" dirty="0" smtClean="0"/>
          </a:p>
          <a:p>
            <a:r>
              <a:rPr lang="ko-KR" altLang="en-US" dirty="0" smtClean="0"/>
              <a:t>취득</a:t>
            </a:r>
            <a:r>
              <a:rPr lang="ko-KR" altLang="en-US" dirty="0"/>
              <a:t>한 </a:t>
            </a:r>
            <a:r>
              <a:rPr lang="ko-KR" altLang="en-US" dirty="0" smtClean="0"/>
              <a:t>부동산을 매각</a:t>
            </a:r>
            <a:endParaRPr lang="en-US" altLang="ko-KR" dirty="0" smtClean="0"/>
          </a:p>
          <a:p>
            <a:r>
              <a:rPr lang="ko-KR" altLang="en-US" sz="2300" dirty="0" smtClean="0"/>
              <a:t>광고</a:t>
            </a:r>
            <a:r>
              <a:rPr lang="ko-KR" altLang="en-US" sz="2300" dirty="0"/>
              <a:t>나 </a:t>
            </a:r>
            <a:r>
              <a:rPr lang="ko-KR" altLang="en-US" sz="2300" dirty="0" smtClean="0"/>
              <a:t>판매원활동을 중시</a:t>
            </a:r>
            <a:endParaRPr lang="en-US" altLang="ko-KR" sz="23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판매에</a:t>
            </a:r>
            <a:r>
              <a:rPr lang="ko-KR" altLang="en-US" dirty="0">
                <a:solidFill>
                  <a:srgbClr val="FF0000"/>
                </a:solidFill>
              </a:rPr>
              <a:t>만 </a:t>
            </a:r>
            <a:r>
              <a:rPr lang="ko-KR" altLang="en-US" dirty="0" smtClean="0">
                <a:solidFill>
                  <a:srgbClr val="FF0000"/>
                </a:solidFill>
              </a:rPr>
              <a:t>신경 씀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en-US" altLang="ko-KR" dirty="0" smtClean="0"/>
              <a:t>A/S </a:t>
            </a:r>
            <a:r>
              <a:rPr lang="ko-KR" altLang="en-US" dirty="0" smtClean="0"/>
              <a:t>없음</a:t>
            </a:r>
            <a:endParaRPr lang="en-US" altLang="ko-KR" dirty="0" smtClean="0"/>
          </a:p>
          <a:p>
            <a:r>
              <a:rPr lang="ko-KR" altLang="en-US" dirty="0" smtClean="0"/>
              <a:t>직감</a:t>
            </a:r>
            <a:r>
              <a:rPr lang="ko-KR" altLang="en-US" dirty="0"/>
              <a:t>과 </a:t>
            </a:r>
            <a:r>
              <a:rPr lang="ko-KR" altLang="en-US" dirty="0" smtClean="0"/>
              <a:t>경험에 의지</a:t>
            </a:r>
            <a:endParaRPr lang="en-US" altLang="ko-KR" dirty="0" smtClean="0"/>
          </a:p>
          <a:p>
            <a:r>
              <a:rPr lang="ko-KR" altLang="en-US" dirty="0" smtClean="0"/>
              <a:t>높은 강제력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ko-KR" altLang="en-US" sz="2300" dirty="0" smtClean="0"/>
              <a:t>매수인 우위</a:t>
            </a:r>
            <a:endParaRPr lang="en-US" altLang="ko-KR" sz="2300" dirty="0" smtClean="0"/>
          </a:p>
          <a:p>
            <a:r>
              <a:rPr lang="ko-KR" altLang="en-US" sz="2300" dirty="0" smtClean="0"/>
              <a:t>고객중시</a:t>
            </a:r>
            <a:endParaRPr lang="en-US" altLang="ko-KR" sz="2300" dirty="0" smtClean="0"/>
          </a:p>
          <a:p>
            <a:r>
              <a:rPr lang="ko-KR" altLang="en-US" sz="2300" dirty="0" smtClean="0"/>
              <a:t>고객지향이념 있음</a:t>
            </a:r>
            <a:endParaRPr lang="en-US" altLang="ko-KR" sz="2300" dirty="0" smtClean="0"/>
          </a:p>
          <a:p>
            <a:r>
              <a:rPr lang="ko-KR" altLang="en-US" sz="2300" dirty="0" smtClean="0"/>
              <a:t>장기적</a:t>
            </a:r>
            <a:r>
              <a:rPr lang="ko-KR" altLang="en-US" sz="2300" dirty="0"/>
              <a:t>인 </a:t>
            </a:r>
            <a:r>
              <a:rPr lang="ko-KR" altLang="en-US" sz="2300" dirty="0" smtClean="0"/>
              <a:t>이윤추구</a:t>
            </a:r>
            <a:endParaRPr lang="en-US" altLang="ko-KR" sz="2300" dirty="0" smtClean="0"/>
          </a:p>
          <a:p>
            <a:r>
              <a:rPr lang="ko-KR" altLang="en-US" sz="2300" dirty="0" smtClean="0"/>
              <a:t>매각될 수 있는 부동산생산</a:t>
            </a:r>
            <a:endParaRPr lang="en-US" altLang="ko-KR" sz="2300" dirty="0" smtClean="0"/>
          </a:p>
          <a:p>
            <a:r>
              <a:rPr lang="ko-KR" altLang="en-US" sz="2300" dirty="0" smtClean="0"/>
              <a:t>시장조</a:t>
            </a:r>
            <a:r>
              <a:rPr lang="ko-KR" altLang="en-US" sz="2300" dirty="0"/>
              <a:t>사</a:t>
            </a:r>
            <a:r>
              <a:rPr lang="en-US" altLang="ko-KR" sz="2300" dirty="0" smtClean="0"/>
              <a:t>,</a:t>
            </a:r>
            <a:r>
              <a:rPr lang="ko-KR" altLang="en-US" sz="2300" dirty="0" smtClean="0"/>
              <a:t>기획을 중시</a:t>
            </a:r>
            <a:endParaRPr lang="en-US" altLang="ko-KR" sz="2300" dirty="0" smtClean="0"/>
          </a:p>
          <a:p>
            <a:r>
              <a:rPr lang="ko-KR" altLang="en-US" sz="2200" dirty="0" smtClean="0">
                <a:solidFill>
                  <a:srgbClr val="FF0000"/>
                </a:solidFill>
              </a:rPr>
              <a:t>판매</a:t>
            </a:r>
            <a:r>
              <a:rPr lang="ko-KR" altLang="en-US" sz="2200" dirty="0">
                <a:solidFill>
                  <a:srgbClr val="FF0000"/>
                </a:solidFill>
              </a:rPr>
              <a:t>한 </a:t>
            </a:r>
            <a:r>
              <a:rPr lang="ko-KR" altLang="en-US" sz="2200" dirty="0" smtClean="0">
                <a:solidFill>
                  <a:srgbClr val="FF0000"/>
                </a:solidFill>
              </a:rPr>
              <a:t>뒤의 사후 일도 고려</a:t>
            </a:r>
            <a:endParaRPr lang="en-US" altLang="ko-KR" sz="2200" dirty="0" smtClean="0">
              <a:solidFill>
                <a:srgbClr val="FF0000"/>
              </a:solidFill>
            </a:endParaRPr>
          </a:p>
          <a:p>
            <a:r>
              <a:rPr lang="en-US" altLang="ko-KR" sz="2300" dirty="0" smtClean="0"/>
              <a:t>A/S </a:t>
            </a:r>
            <a:r>
              <a:rPr lang="ko-KR" altLang="en-US" sz="2300" dirty="0" smtClean="0"/>
              <a:t>의 충실</a:t>
            </a:r>
            <a:endParaRPr lang="en-US" altLang="ko-KR" sz="2300" dirty="0" smtClean="0"/>
          </a:p>
          <a:p>
            <a:r>
              <a:rPr lang="ko-KR" altLang="en-US" sz="2300" dirty="0" smtClean="0"/>
              <a:t>정보를 토대로 함</a:t>
            </a:r>
            <a:endParaRPr lang="en-US" altLang="ko-KR" sz="2300" dirty="0" smtClean="0"/>
          </a:p>
          <a:p>
            <a:r>
              <a:rPr lang="ko-KR" altLang="en-US" sz="2300" dirty="0" smtClean="0"/>
              <a:t>낮은 강제력</a:t>
            </a:r>
            <a:endParaRPr lang="ko-KR" altLang="en-US" sz="2300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공급자 위주</a:t>
            </a:r>
            <a:r>
              <a:rPr lang="ko-KR" altLang="en-US" dirty="0" smtClean="0"/>
              <a:t>의 시장마케팅</a:t>
            </a:r>
            <a:r>
              <a:rPr lang="en-US" altLang="ko-KR" dirty="0" smtClean="0"/>
              <a:t>(</a:t>
            </a:r>
            <a:r>
              <a:rPr lang="ko-KR" altLang="en-US" dirty="0" smtClean="0"/>
              <a:t>생산중심적 단계</a:t>
            </a:r>
            <a:r>
              <a:rPr lang="en-US" altLang="ko-KR" dirty="0" smtClean="0"/>
              <a:t>)</a:t>
            </a:r>
          </a:p>
          <a:p>
            <a:endParaRPr lang="en-US" altLang="ko-KR" sz="900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sz="2200" dirty="0" smtClean="0"/>
              <a:t>- 70~80</a:t>
            </a:r>
            <a:r>
              <a:rPr lang="ko-KR" altLang="en-US" sz="2200" dirty="0" smtClean="0"/>
              <a:t>년대 시장은 수요가 공급을 초과하는 시장형태</a:t>
            </a: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 smtClean="0"/>
              <a:t>  - </a:t>
            </a:r>
            <a:r>
              <a:rPr lang="ko-KR" altLang="en-US" sz="2200" dirty="0" smtClean="0"/>
              <a:t>대중매체를 통한 홍보와 신문광고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팜플렛</a:t>
            </a:r>
            <a:r>
              <a:rPr lang="en-US" altLang="ko-KR" sz="2200" dirty="0" smtClean="0"/>
              <a:t>, M/H</a:t>
            </a:r>
            <a:r>
              <a:rPr lang="ko-KR" altLang="en-US" sz="2200" dirty="0" smtClean="0"/>
              <a:t>설치 등</a:t>
            </a: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 smtClean="0"/>
              <a:t>     </a:t>
            </a:r>
            <a:r>
              <a:rPr lang="ko-KR" altLang="en-US" sz="2200" dirty="0" smtClean="0"/>
              <a:t>최소한의 마케팅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평면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구조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외형 획일화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표준적인 설계적용</a:t>
            </a:r>
            <a:r>
              <a:rPr lang="en-US" altLang="ko-KR" sz="2200" dirty="0" smtClean="0"/>
              <a:t>)  </a:t>
            </a:r>
          </a:p>
          <a:p>
            <a:pPr>
              <a:buNone/>
            </a:pPr>
            <a:r>
              <a:rPr lang="en-US" altLang="ko-KR" sz="2200" dirty="0" smtClean="0"/>
              <a:t>  - </a:t>
            </a:r>
            <a:r>
              <a:rPr lang="ko-KR" altLang="en-US" sz="2200" dirty="0" smtClean="0"/>
              <a:t>수요자는 만성적인 주택부족으로 다른 선택의 여지가 </a:t>
            </a: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 smtClean="0"/>
              <a:t>     </a:t>
            </a:r>
            <a:r>
              <a:rPr lang="ko-KR" altLang="en-US" sz="2200" dirty="0" smtClean="0"/>
              <a:t>없었으며</a:t>
            </a:r>
            <a:r>
              <a:rPr lang="en-US" altLang="ko-KR" sz="2200" dirty="0" smtClean="0"/>
              <a:t>, </a:t>
            </a:r>
            <a:r>
              <a:rPr lang="ko-KR" altLang="en-US" sz="2200" dirty="0" err="1" smtClean="0"/>
              <a:t>분양받기</a:t>
            </a:r>
            <a:r>
              <a:rPr lang="ko-KR" altLang="en-US" sz="2200" dirty="0" smtClean="0"/>
              <a:t> 위해 경쟁 감수</a:t>
            </a:r>
            <a:endParaRPr lang="en-US" altLang="ko-KR" sz="2200" dirty="0" smtClean="0"/>
          </a:p>
          <a:p>
            <a:pPr>
              <a:buNone/>
            </a:pPr>
            <a:endParaRPr lang="en-US" altLang="ko-KR" sz="1100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수요자 위주</a:t>
            </a:r>
            <a:r>
              <a:rPr lang="ko-KR" altLang="en-US" dirty="0" smtClean="0"/>
              <a:t>의 시장마케팅</a:t>
            </a:r>
            <a:r>
              <a:rPr lang="en-US" altLang="ko-KR" dirty="0" smtClean="0"/>
              <a:t>(</a:t>
            </a:r>
            <a:r>
              <a:rPr lang="ko-KR" altLang="en-US" dirty="0" smtClean="0"/>
              <a:t>마케팅중심 단계</a:t>
            </a:r>
            <a:r>
              <a:rPr lang="en-US" altLang="ko-KR" dirty="0" smtClean="0"/>
              <a:t>):IMF</a:t>
            </a:r>
            <a:r>
              <a:rPr lang="ko-KR" altLang="en-US" dirty="0" smtClean="0"/>
              <a:t>이후</a:t>
            </a:r>
            <a:endParaRPr lang="en-US" altLang="ko-KR" dirty="0" smtClean="0"/>
          </a:p>
          <a:p>
            <a:endParaRPr lang="en-US" altLang="ko-KR" sz="900" dirty="0" smtClean="0"/>
          </a:p>
          <a:p>
            <a:pPr>
              <a:buNone/>
            </a:pPr>
            <a:r>
              <a:rPr lang="en-US" altLang="ko-KR" sz="2200" dirty="0" smtClean="0"/>
              <a:t>  -  </a:t>
            </a:r>
            <a:r>
              <a:rPr lang="ko-KR" altLang="en-US" sz="2200" dirty="0" smtClean="0"/>
              <a:t>주택</a:t>
            </a:r>
            <a:r>
              <a:rPr lang="en-US" altLang="ko-KR" sz="2200" dirty="0" smtClean="0"/>
              <a:t>200</a:t>
            </a:r>
            <a:r>
              <a:rPr lang="ko-KR" altLang="en-US" sz="2200" dirty="0" smtClean="0"/>
              <a:t>만호 건설로 주택보급률 </a:t>
            </a:r>
            <a:r>
              <a:rPr lang="en-US" altLang="ko-KR" sz="2200" dirty="0" smtClean="0"/>
              <a:t>100% </a:t>
            </a:r>
            <a:r>
              <a:rPr lang="ko-KR" altLang="en-US" sz="2200" dirty="0" smtClean="0"/>
              <a:t>시대 도래로 </a:t>
            </a: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 smtClean="0"/>
              <a:t>      </a:t>
            </a:r>
            <a:r>
              <a:rPr lang="ko-KR" altLang="en-US" sz="2200" dirty="0" smtClean="0"/>
              <a:t>시장구조가 공급자 위주에서 수요자 위주로 급속히 전환</a:t>
            </a: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 smtClean="0"/>
              <a:t>  -  </a:t>
            </a:r>
            <a:r>
              <a:rPr lang="ko-KR" altLang="en-US" sz="2200" dirty="0" smtClean="0"/>
              <a:t>미분양 양산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부도 직면 업체 증가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소비자 지향 상품개발</a:t>
            </a:r>
            <a:r>
              <a:rPr lang="en-US" altLang="ko-KR" sz="2200" dirty="0" smtClean="0"/>
              <a:t>,</a:t>
            </a:r>
          </a:p>
          <a:p>
            <a:pPr>
              <a:buNone/>
            </a:pPr>
            <a:r>
              <a:rPr lang="en-US" altLang="ko-KR" sz="2200" dirty="0" smtClean="0"/>
              <a:t>     </a:t>
            </a:r>
            <a:r>
              <a:rPr lang="ko-KR" altLang="en-US" sz="2200" dirty="0" smtClean="0"/>
              <a:t>시장 세분화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마케팅 믹스전략 수립</a:t>
            </a:r>
            <a:endParaRPr lang="en-US" altLang="ko-KR" sz="2200" dirty="0" smtClean="0"/>
          </a:p>
          <a:p>
            <a:pPr>
              <a:buNone/>
            </a:pPr>
            <a:endParaRPr lang="ko-KR" altLang="en-US" sz="2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1-3. </a:t>
            </a:r>
            <a:r>
              <a:rPr lang="ko-KR" altLang="en-US" dirty="0" smtClean="0"/>
              <a:t>부동산마케팅 개념의 변천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dirty="0" smtClean="0"/>
              <a:t>2-1. </a:t>
            </a:r>
            <a:r>
              <a:rPr lang="ko-KR" altLang="en-US" dirty="0" smtClean="0"/>
              <a:t>연대별 부동산경기 추이 및 원인 분석</a:t>
            </a:r>
            <a:endParaRPr lang="en-US" altLang="ko-KR" dirty="0" smtClean="0"/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60</a:t>
            </a:r>
            <a:r>
              <a:rPr lang="ko-KR" altLang="en-US" sz="2400" dirty="0" smtClean="0">
                <a:solidFill>
                  <a:srgbClr val="FF0000"/>
                </a:solidFill>
              </a:rPr>
              <a:t>년대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ko-KR" altLang="en-US" sz="2000" dirty="0" smtClean="0"/>
              <a:t>연평균 </a:t>
            </a:r>
            <a:r>
              <a:rPr lang="en-US" altLang="ko-KR" sz="2000" dirty="0" smtClean="0"/>
              <a:t>7.8% </a:t>
            </a:r>
            <a:r>
              <a:rPr lang="ko-KR" altLang="en-US" sz="2000" dirty="0" smtClean="0"/>
              <a:t>경제성장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월남전 전쟁특수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무역흑자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2000" dirty="0" smtClean="0"/>
              <a:t>’67</a:t>
            </a:r>
            <a:r>
              <a:rPr lang="ko-KR" altLang="en-US" sz="2000" dirty="0" smtClean="0"/>
              <a:t>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부동산투기억제조치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토지양도세</a:t>
            </a:r>
            <a:r>
              <a:rPr lang="en-US" altLang="ko-KR" sz="2000" dirty="0" smtClean="0"/>
              <a:t>50%</a:t>
            </a:r>
          </a:p>
          <a:p>
            <a:pPr>
              <a:buFontTx/>
              <a:buChar char="-"/>
            </a:pPr>
            <a:r>
              <a:rPr lang="en-US" altLang="ko-KR" sz="2000" dirty="0" smtClean="0"/>
              <a:t> </a:t>
            </a:r>
            <a:r>
              <a:rPr lang="ko-KR" altLang="en-US" sz="2000" dirty="0" smtClean="0"/>
              <a:t>특별조치로 토지를 장기보유하자 </a:t>
            </a:r>
            <a:r>
              <a:rPr lang="en-US" altLang="ko-KR" sz="2000" dirty="0" smtClean="0"/>
              <a:t>’69</a:t>
            </a:r>
            <a:r>
              <a:rPr lang="ko-KR" altLang="en-US" sz="2000" dirty="0" smtClean="0"/>
              <a:t>년 지가폭등</a:t>
            </a:r>
            <a:endParaRPr lang="en-US" altLang="ko-KR" sz="2000" dirty="0" smtClean="0"/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70</a:t>
            </a:r>
            <a:r>
              <a:rPr lang="ko-KR" altLang="en-US" sz="2400" dirty="0" smtClean="0">
                <a:solidFill>
                  <a:srgbClr val="FF0000"/>
                </a:solidFill>
              </a:rPr>
              <a:t>년대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ko-KR" altLang="en-US" sz="2000" dirty="0" smtClean="0"/>
              <a:t>도시지역아파트 거래 증가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복부인 출현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2000" dirty="0" smtClean="0"/>
              <a:t>’77</a:t>
            </a:r>
            <a:r>
              <a:rPr lang="ko-KR" altLang="en-US" sz="2000" dirty="0" smtClean="0"/>
              <a:t>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부동산투기억제종합대책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아파트에서 토지로</a:t>
            </a:r>
            <a:r>
              <a:rPr lang="en-US" altLang="ko-KR" sz="2000" dirty="0" smtClean="0"/>
              <a:t>!</a:t>
            </a:r>
          </a:p>
          <a:p>
            <a:pPr>
              <a:buNone/>
            </a:pPr>
            <a:r>
              <a:rPr lang="en-US" altLang="ko-KR" sz="2000" dirty="0" smtClean="0"/>
              <a:t>- ’78</a:t>
            </a:r>
            <a:r>
              <a:rPr lang="ko-KR" altLang="en-US" sz="2000" dirty="0" smtClean="0"/>
              <a:t>년</a:t>
            </a:r>
            <a:r>
              <a:rPr lang="en-US" altLang="ko-KR" sz="2000" dirty="0" smtClean="0"/>
              <a:t>, 8.8 </a:t>
            </a:r>
            <a:r>
              <a:rPr lang="ko-KR" altLang="en-US" sz="2000" dirty="0" smtClean="0"/>
              <a:t>부동산투기 억제조치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80</a:t>
            </a:r>
            <a:r>
              <a:rPr lang="ko-KR" altLang="en-US" sz="2400" dirty="0" smtClean="0">
                <a:solidFill>
                  <a:srgbClr val="FF0000"/>
                </a:solidFill>
              </a:rPr>
              <a:t>년대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ko-KR" altLang="en-US" sz="2000" dirty="0" err="1" smtClean="0"/>
              <a:t>대전권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목동개발로 투기바람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아산만권 개발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2000" dirty="0" smtClean="0"/>
              <a:t>’87</a:t>
            </a:r>
            <a:r>
              <a:rPr lang="ko-KR" altLang="en-US" sz="2000" dirty="0" smtClean="0"/>
              <a:t>년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저 호황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대통령선거로 통화팽창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- ’89</a:t>
            </a:r>
            <a:r>
              <a:rPr lang="ko-KR" altLang="en-US" sz="2000" dirty="0" smtClean="0"/>
              <a:t>년 토지공개념 도입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신도시건설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부동산 경기 예측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2400" dirty="0" smtClean="0">
                <a:solidFill>
                  <a:srgbClr val="FF0000"/>
                </a:solidFill>
              </a:rPr>
              <a:t>90</a:t>
            </a:r>
            <a:r>
              <a:rPr lang="ko-KR" altLang="en-US" sz="2400" dirty="0" smtClean="0">
                <a:solidFill>
                  <a:srgbClr val="FF0000"/>
                </a:solidFill>
              </a:rPr>
              <a:t>년대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altLang="ko-KR" sz="2000" dirty="0" smtClean="0"/>
              <a:t>‘91~’97.11 </a:t>
            </a:r>
            <a:r>
              <a:rPr lang="ko-KR" altLang="en-US" sz="2000" dirty="0" smtClean="0"/>
              <a:t>보합세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신도시 입주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토지공개념제도 실시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2000" dirty="0" smtClean="0"/>
              <a:t>‘97.11</a:t>
            </a:r>
            <a:r>
              <a:rPr lang="ko-KR" altLang="en-US" sz="2000" dirty="0" smtClean="0"/>
              <a:t>월 이후 </a:t>
            </a:r>
            <a:r>
              <a:rPr lang="en-US" altLang="ko-KR" sz="2000" dirty="0" smtClean="0"/>
              <a:t>IMF</a:t>
            </a:r>
            <a:r>
              <a:rPr lang="ko-KR" altLang="en-US" sz="2000" dirty="0" smtClean="0"/>
              <a:t>체제로 가격 급락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- ’98</a:t>
            </a:r>
            <a:r>
              <a:rPr lang="ko-KR" altLang="en-US" sz="2000" dirty="0" smtClean="0"/>
              <a:t>년 부동산경기 부양책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2000</a:t>
            </a:r>
            <a:r>
              <a:rPr lang="ko-KR" altLang="en-US" dirty="0" smtClean="0">
                <a:solidFill>
                  <a:srgbClr val="FF0000"/>
                </a:solidFill>
              </a:rPr>
              <a:t>년대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altLang="ko-KR" sz="2000" dirty="0" smtClean="0"/>
              <a:t>IMF</a:t>
            </a:r>
            <a:r>
              <a:rPr lang="ko-KR" altLang="en-US" sz="2000" dirty="0" smtClean="0"/>
              <a:t>이전보다 높은 수준으로 가격회복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부동산가격 안정대책 지속 발표</a:t>
            </a:r>
            <a:r>
              <a:rPr lang="en-US" altLang="ko-KR" sz="2000" dirty="0" smtClean="0"/>
              <a:t>,</a:t>
            </a:r>
          </a:p>
          <a:p>
            <a:pPr>
              <a:buFontTx/>
              <a:buChar char="-"/>
            </a:pPr>
            <a:r>
              <a:rPr lang="ko-KR" altLang="en-US" sz="2000" dirty="0" smtClean="0"/>
              <a:t>제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기 신도시 개발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가격상승과 하락 반복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- 2006</a:t>
            </a:r>
            <a:r>
              <a:rPr lang="ko-KR" altLang="en-US" sz="2000" dirty="0" smtClean="0"/>
              <a:t>년 부동산가격 폭등</a:t>
            </a:r>
            <a:r>
              <a:rPr lang="en-US" altLang="ko-KR" sz="2000" dirty="0" smtClean="0"/>
              <a:t>: DTI </a:t>
            </a:r>
            <a:r>
              <a:rPr lang="ko-KR" altLang="en-US" sz="2000" dirty="0" smtClean="0"/>
              <a:t>규제로 안정</a:t>
            </a:r>
            <a:endParaRPr lang="en-US" altLang="ko-KR" sz="2000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2010</a:t>
            </a:r>
            <a:r>
              <a:rPr lang="ko-KR" altLang="en-US" dirty="0" smtClean="0">
                <a:solidFill>
                  <a:srgbClr val="FF0000"/>
                </a:solidFill>
              </a:rPr>
              <a:t>년대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ko-KR" altLang="en-US" sz="2000" dirty="0" smtClean="0"/>
              <a:t>지속적으로 부동산 가격 하락 예상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- </a:t>
            </a:r>
            <a:r>
              <a:rPr lang="ko-KR" altLang="en-US" sz="2000" dirty="0" err="1" smtClean="0"/>
              <a:t>김광수경제연구소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선대인 부소장</a:t>
            </a:r>
            <a:r>
              <a:rPr lang="en-US" altLang="ko-KR" sz="2000" dirty="0" smtClean="0"/>
              <a:t>), </a:t>
            </a:r>
            <a:r>
              <a:rPr lang="ko-KR" altLang="en-US" sz="2000" dirty="0" err="1" smtClean="0"/>
              <a:t>위험한경제학</a:t>
            </a:r>
            <a:r>
              <a:rPr lang="en-US" altLang="ko-KR" sz="2000" dirty="0" smtClean="0"/>
              <a:t>1(</a:t>
            </a:r>
            <a:r>
              <a:rPr lang="ko-KR" altLang="en-US" sz="2000" dirty="0" smtClean="0"/>
              <a:t>부동산의 </a:t>
            </a:r>
            <a:r>
              <a:rPr lang="ko-KR" altLang="en-US" sz="2000" dirty="0" err="1" smtClean="0"/>
              <a:t>비밀편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2-1. </a:t>
            </a:r>
            <a:r>
              <a:rPr lang="ko-KR" altLang="en-US" sz="3200" dirty="0" smtClean="0"/>
              <a:t>연대별 부동산경기 추이 및 원인 분석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1000" dirty="0" smtClean="0"/>
          </a:p>
          <a:p>
            <a:r>
              <a:rPr lang="ko-KR" altLang="en-US" sz="2800" dirty="0" smtClean="0"/>
              <a:t>지표명목지가와 명목 </a:t>
            </a:r>
            <a:r>
              <a:rPr lang="en-US" altLang="ko-KR" sz="2800" dirty="0" smtClean="0"/>
              <a:t>GNP </a:t>
            </a:r>
            <a:r>
              <a:rPr lang="ko-KR" altLang="en-US" sz="2800" dirty="0" smtClean="0"/>
              <a:t>변동추이</a:t>
            </a:r>
            <a:endParaRPr lang="en-US" altLang="ko-KR" sz="2800" dirty="0" smtClean="0"/>
          </a:p>
          <a:p>
            <a:endParaRPr lang="en-US" altLang="ko-KR" sz="800" dirty="0" smtClean="0"/>
          </a:p>
          <a:p>
            <a:r>
              <a:rPr lang="ko-KR" altLang="en-US" sz="2800" dirty="0" smtClean="0"/>
              <a:t>한국의 지가 변동주기</a:t>
            </a:r>
            <a:r>
              <a:rPr lang="en-US" altLang="ko-KR" sz="2800" dirty="0" smtClean="0"/>
              <a:t>(’69,’78,’89,’06</a:t>
            </a:r>
            <a:r>
              <a:rPr lang="ko-KR" altLang="en-US" sz="2800" dirty="0" smtClean="0"/>
              <a:t>년 정점</a:t>
            </a:r>
            <a:r>
              <a:rPr lang="en-US" altLang="ko-KR" sz="2800" dirty="0" smtClean="0"/>
              <a:t>)</a:t>
            </a:r>
          </a:p>
          <a:p>
            <a:endParaRPr lang="en-US" altLang="ko-KR" sz="800" dirty="0" smtClean="0"/>
          </a:p>
          <a:p>
            <a:r>
              <a:rPr lang="ko-KR" altLang="en-US" sz="2800" dirty="0" smtClean="0"/>
              <a:t>지가지수와 주요경제지표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400" dirty="0" smtClean="0"/>
              <a:t>   (</a:t>
            </a:r>
            <a:r>
              <a:rPr lang="ko-KR" altLang="en-US" sz="2400" dirty="0" smtClean="0"/>
              <a:t>명목</a:t>
            </a:r>
            <a:r>
              <a:rPr lang="en-US" altLang="ko-KR" sz="2400" dirty="0" smtClean="0"/>
              <a:t>GNP, </a:t>
            </a:r>
            <a:r>
              <a:rPr lang="ko-KR" altLang="en-US" sz="2400" dirty="0" smtClean="0"/>
              <a:t>소비자물가지수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총통화량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주가지수 등</a:t>
            </a:r>
            <a:r>
              <a:rPr lang="en-US" altLang="ko-KR" sz="2400" dirty="0" smtClean="0"/>
              <a:t>)</a:t>
            </a:r>
          </a:p>
          <a:p>
            <a:pPr>
              <a:buNone/>
            </a:pPr>
            <a:endParaRPr lang="en-US" altLang="ko-KR" sz="800" dirty="0" smtClean="0"/>
          </a:p>
          <a:p>
            <a:r>
              <a:rPr lang="ko-KR" altLang="en-US" sz="2800" dirty="0" smtClean="0"/>
              <a:t>지가 </a:t>
            </a:r>
            <a:r>
              <a:rPr lang="ko-KR" altLang="en-US" sz="2800" dirty="0" err="1" smtClean="0"/>
              <a:t>변동율</a:t>
            </a:r>
            <a:endParaRPr lang="en-US" altLang="ko-KR" sz="2800" dirty="0" smtClean="0"/>
          </a:p>
          <a:p>
            <a:endParaRPr lang="en-US" altLang="ko-KR" sz="800" dirty="0" smtClean="0"/>
          </a:p>
          <a:p>
            <a:r>
              <a:rPr lang="ko-KR" altLang="en-US" sz="2800" dirty="0" smtClean="0"/>
              <a:t>주가와 금리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집값의 추이</a:t>
            </a:r>
            <a:endParaRPr lang="en-US" altLang="ko-KR" sz="2800" dirty="0" smtClean="0"/>
          </a:p>
          <a:p>
            <a:r>
              <a:rPr lang="ko-KR" altLang="en-US" sz="2800" dirty="0" smtClean="0"/>
              <a:t>주택수급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주택정책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거시경제 고려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2-2. </a:t>
            </a:r>
            <a:r>
              <a:rPr lang="ko-KR" altLang="en-US" sz="3200" dirty="0" smtClean="0"/>
              <a:t>경기예측 지표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58200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20"/>
                <a:gridCol w="825820"/>
                <a:gridCol w="825820"/>
                <a:gridCol w="825820"/>
                <a:gridCol w="825820"/>
                <a:gridCol w="825820"/>
                <a:gridCol w="825820"/>
                <a:gridCol w="825820"/>
                <a:gridCol w="825820"/>
                <a:gridCol w="825820"/>
              </a:tblGrid>
              <a:tr h="479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</a:rPr>
                        <a:t>년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98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99</a:t>
                      </a:r>
                      <a:endParaRPr lang="ko-KR" altLang="en-US" dirty="0"/>
                    </a:p>
                  </a:txBody>
                  <a:tcPr/>
                </a:tc>
              </a:tr>
              <a:tr h="8782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20.58</a:t>
                      </a:r>
                    </a:p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(%)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12.78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-1.27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-7.38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-0.57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0.55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0.95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0.31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-13.6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2.94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*  90</a:t>
            </a:r>
            <a:r>
              <a:rPr lang="ko-KR" altLang="en-US" dirty="0" smtClean="0"/>
              <a:t>년대 </a:t>
            </a:r>
            <a:r>
              <a:rPr lang="ko-KR" altLang="en-US" dirty="0" err="1" smtClean="0"/>
              <a:t>지가변동율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BB36-EB0D-4272-BF5F-80D688B466CF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중앙대학교 산업</a:t>
            </a:r>
            <a:r>
              <a:rPr lang="en-US" altLang="ko-KR" smtClean="0"/>
              <a:t>,</a:t>
            </a:r>
            <a:r>
              <a:rPr lang="ko-KR" altLang="en-US" smtClean="0"/>
              <a:t>창업경영대학원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422</TotalTime>
  <Words>2303</Words>
  <Application>Microsoft Office PowerPoint</Application>
  <PresentationFormat>화면 슬라이드 쇼(4:3)</PresentationFormat>
  <Paragraphs>590</Paragraphs>
  <Slides>37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38" baseType="lpstr">
      <vt:lpstr>광장</vt:lpstr>
      <vt:lpstr>제10강 부동산개발과 마케팅 전략</vt:lpstr>
      <vt:lpstr>Contents</vt:lpstr>
      <vt:lpstr>1. 부동산마케팅의 의의</vt:lpstr>
      <vt:lpstr>1-2. 부동산판매와 부동산 마케팅</vt:lpstr>
      <vt:lpstr>1-3. 부동산마케팅 개념의 변천</vt:lpstr>
      <vt:lpstr>2. 부동산 경기 예측 </vt:lpstr>
      <vt:lpstr>2-1. 연대별 부동산경기 추이 및 원인 분석</vt:lpstr>
      <vt:lpstr>2-2. 경기예측 지표</vt:lpstr>
      <vt:lpstr>*  90년대 지가변동율</vt:lpstr>
      <vt:lpstr> * 주가와 금리, 집값의 추이</vt:lpstr>
      <vt:lpstr>* 좋은 아파트 분석요령</vt:lpstr>
      <vt:lpstr>3. 부동산마케팅 전략</vt:lpstr>
      <vt:lpstr>3-2. 마케팅계획 수립과정</vt:lpstr>
      <vt:lpstr>3-3. 상품의 특성분석</vt:lpstr>
      <vt:lpstr>3-4. 경쟁업체 마케팅전략 분석</vt:lpstr>
      <vt:lpstr>3-5. 연령별 부동산마케팅 특징</vt:lpstr>
      <vt:lpstr>4. 부동산 광고</vt:lpstr>
      <vt:lpstr>4-2. 광고의 종류</vt:lpstr>
      <vt:lpstr>4-3. 부동산 광고의 특성</vt:lpstr>
      <vt:lpstr>4-4. 부동산광고의 일반전략</vt:lpstr>
      <vt:lpstr>4-5. 부동산 광고시 주의사항</vt:lpstr>
      <vt:lpstr>4-6. 전파광고</vt:lpstr>
      <vt:lpstr>4-7. 인쇄광고</vt:lpstr>
      <vt:lpstr>4-8. 전단지광고</vt:lpstr>
      <vt:lpstr>4-9. DM광고</vt:lpstr>
      <vt:lpstr>4-10. 인터넷 광고</vt:lpstr>
      <vt:lpstr>5. 부동산 판매기법</vt:lpstr>
      <vt:lpstr>5-2. 부동산의 Selling Point</vt:lpstr>
      <vt:lpstr>5-3. Closing(마무리짓기)의 요령</vt:lpstr>
      <vt:lpstr>5-4. 고객심리 7단계(단계별 고객관리)</vt:lpstr>
      <vt:lpstr>5-5. 안 팔리는 부동산 처분방법</vt:lpstr>
      <vt:lpstr>6. 분양가 및 임대가 산정</vt:lpstr>
      <vt:lpstr>6-2. 상가의 효용도</vt:lpstr>
      <vt:lpstr>* 단지내 상가 투자요령</vt:lpstr>
      <vt:lpstr>서울 주요빌딩의 아케이드상가  규모별 효용지수</vt:lpstr>
      <vt:lpstr>7. 마케팅 조사 통계기법</vt:lpstr>
      <vt:lpstr>감사합니다.</vt:lpstr>
    </vt:vector>
  </TitlesOfParts>
  <Company>팀명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부동산개발과 마케팅 전략</dc:title>
  <dc:creator>대우</dc:creator>
  <cp:lastModifiedBy>SEC</cp:lastModifiedBy>
  <cp:revision>41</cp:revision>
  <dcterms:created xsi:type="dcterms:W3CDTF">2009-12-01T01:16:22Z</dcterms:created>
  <dcterms:modified xsi:type="dcterms:W3CDTF">2010-06-12T03:38:15Z</dcterms:modified>
</cp:coreProperties>
</file>